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0"/>
  </p:notesMasterIdLst>
  <p:sldIdLst>
    <p:sldId id="256" r:id="rId2"/>
    <p:sldId id="356" r:id="rId3"/>
    <p:sldId id="257" r:id="rId4"/>
    <p:sldId id="366" r:id="rId5"/>
    <p:sldId id="258" r:id="rId6"/>
    <p:sldId id="259" r:id="rId7"/>
    <p:sldId id="260" r:id="rId8"/>
    <p:sldId id="261" r:id="rId9"/>
    <p:sldId id="262" r:id="rId10"/>
    <p:sldId id="263" r:id="rId11"/>
    <p:sldId id="264" r:id="rId12"/>
    <p:sldId id="265" r:id="rId13"/>
    <p:sldId id="266" r:id="rId14"/>
    <p:sldId id="359" r:id="rId15"/>
    <p:sldId id="268" r:id="rId16"/>
    <p:sldId id="367" r:id="rId17"/>
    <p:sldId id="336" r:id="rId18"/>
    <p:sldId id="269" r:id="rId19"/>
    <p:sldId id="270" r:id="rId20"/>
    <p:sldId id="271" r:id="rId21"/>
    <p:sldId id="272" r:id="rId22"/>
    <p:sldId id="273" r:id="rId23"/>
    <p:sldId id="274" r:id="rId24"/>
    <p:sldId id="275" r:id="rId25"/>
    <p:sldId id="285" r:id="rId26"/>
    <p:sldId id="276" r:id="rId27"/>
    <p:sldId id="279" r:id="rId28"/>
    <p:sldId id="280" r:id="rId29"/>
    <p:sldId id="277" r:id="rId30"/>
    <p:sldId id="348" r:id="rId31"/>
    <p:sldId id="281" r:id="rId32"/>
    <p:sldId id="312" r:id="rId33"/>
    <p:sldId id="313" r:id="rId34"/>
    <p:sldId id="283" r:id="rId35"/>
    <p:sldId id="284" r:id="rId36"/>
    <p:sldId id="360" r:id="rId37"/>
    <p:sldId id="385" r:id="rId38"/>
    <p:sldId id="387" r:id="rId39"/>
    <p:sldId id="388" r:id="rId40"/>
    <p:sldId id="389" r:id="rId41"/>
    <p:sldId id="390" r:id="rId42"/>
    <p:sldId id="286" r:id="rId43"/>
    <p:sldId id="287" r:id="rId44"/>
    <p:sldId id="288" r:id="rId45"/>
    <p:sldId id="368" r:id="rId46"/>
    <p:sldId id="369" r:id="rId47"/>
    <p:sldId id="370" r:id="rId48"/>
    <p:sldId id="355" r:id="rId49"/>
    <p:sldId id="292" r:id="rId50"/>
    <p:sldId id="371" r:id="rId51"/>
    <p:sldId id="293" r:id="rId52"/>
    <p:sldId id="351" r:id="rId53"/>
    <p:sldId id="352" r:id="rId54"/>
    <p:sldId id="335" r:id="rId55"/>
    <p:sldId id="354" r:id="rId56"/>
    <p:sldId id="294" r:id="rId57"/>
    <p:sldId id="381" r:id="rId58"/>
    <p:sldId id="295" r:id="rId59"/>
    <p:sldId id="296" r:id="rId60"/>
    <p:sldId id="297" r:id="rId61"/>
    <p:sldId id="298" r:id="rId62"/>
    <p:sldId id="299" r:id="rId63"/>
    <p:sldId id="300" r:id="rId64"/>
    <p:sldId id="301" r:id="rId65"/>
    <p:sldId id="302" r:id="rId66"/>
    <p:sldId id="303" r:id="rId67"/>
    <p:sldId id="306" r:id="rId68"/>
    <p:sldId id="372" r:id="rId69"/>
    <p:sldId id="373" r:id="rId70"/>
    <p:sldId id="382" r:id="rId71"/>
    <p:sldId id="307" r:id="rId72"/>
    <p:sldId id="308" r:id="rId73"/>
    <p:sldId id="310" r:id="rId74"/>
    <p:sldId id="314" r:id="rId75"/>
    <p:sldId id="316" r:id="rId76"/>
    <p:sldId id="317" r:id="rId77"/>
    <p:sldId id="380" r:id="rId78"/>
    <p:sldId id="319" r:id="rId79"/>
    <p:sldId id="320" r:id="rId80"/>
    <p:sldId id="323" r:id="rId81"/>
    <p:sldId id="374" r:id="rId82"/>
    <p:sldId id="324" r:id="rId83"/>
    <p:sldId id="325" r:id="rId84"/>
    <p:sldId id="346" r:id="rId85"/>
    <p:sldId id="326" r:id="rId86"/>
    <p:sldId id="375" r:id="rId87"/>
    <p:sldId id="376" r:id="rId88"/>
    <p:sldId id="377" r:id="rId89"/>
    <p:sldId id="328" r:id="rId90"/>
    <p:sldId id="392" r:id="rId91"/>
    <p:sldId id="329" r:id="rId92"/>
    <p:sldId id="330" r:id="rId93"/>
    <p:sldId id="378" r:id="rId94"/>
    <p:sldId id="345" r:id="rId95"/>
    <p:sldId id="365" r:id="rId96"/>
    <p:sldId id="341" r:id="rId97"/>
    <p:sldId id="342" r:id="rId98"/>
    <p:sldId id="357" r:id="rId99"/>
    <p:sldId id="358" r:id="rId100"/>
    <p:sldId id="343" r:id="rId101"/>
    <p:sldId id="379" r:id="rId102"/>
    <p:sldId id="391" r:id="rId103"/>
    <p:sldId id="322" r:id="rId104"/>
    <p:sldId id="332" r:id="rId105"/>
    <p:sldId id="337" r:id="rId106"/>
    <p:sldId id="338" r:id="rId107"/>
    <p:sldId id="340" r:id="rId108"/>
    <p:sldId id="350" r:id="rId109"/>
  </p:sldIdLst>
  <p:sldSz cx="9144000" cy="6858000" type="screen4x3"/>
  <p:notesSz cx="6794500" cy="9906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gitternetz">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4660"/>
  </p:normalViewPr>
  <p:slideViewPr>
    <p:cSldViewPr>
      <p:cViewPr>
        <p:scale>
          <a:sx n="75" d="100"/>
          <a:sy n="75" d="100"/>
        </p:scale>
        <p:origin x="2784" y="8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8100" y="0"/>
            <a:ext cx="2944813" cy="495300"/>
          </a:xfrm>
          <a:prstGeom prst="rect">
            <a:avLst/>
          </a:prstGeom>
        </p:spPr>
        <p:txBody>
          <a:bodyPr vert="horz" lIns="91440" tIns="45720" rIns="91440" bIns="45720" rtlCol="0"/>
          <a:lstStyle>
            <a:lvl1pPr algn="r">
              <a:defRPr sz="1200"/>
            </a:lvl1pPr>
          </a:lstStyle>
          <a:p>
            <a:fld id="{3E943BE9-DDBE-4C7C-A151-3A1832D39687}" type="datetimeFigureOut">
              <a:rPr lang="de-DE" smtClean="0"/>
              <a:pPr/>
              <a:t>13.02.2020</a:t>
            </a:fld>
            <a:endParaRPr lang="de-DE"/>
          </a:p>
        </p:txBody>
      </p:sp>
      <p:sp>
        <p:nvSpPr>
          <p:cNvPr id="4" name="Folienbildplatzhalt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09113"/>
            <a:ext cx="2944813" cy="4953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8100" y="9409113"/>
            <a:ext cx="2944813" cy="495300"/>
          </a:xfrm>
          <a:prstGeom prst="rect">
            <a:avLst/>
          </a:prstGeom>
        </p:spPr>
        <p:txBody>
          <a:bodyPr vert="horz" lIns="91440" tIns="45720" rIns="91440" bIns="45720" rtlCol="0" anchor="b"/>
          <a:lstStyle>
            <a:lvl1pPr algn="r">
              <a:defRPr sz="1200"/>
            </a:lvl1pPr>
          </a:lstStyle>
          <a:p>
            <a:fld id="{A5AAD139-8A82-4F06-8F1A-029C5BAAE030}"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p:txBody>
          <a:bodyPr/>
          <a:lstStyle/>
          <a:p>
            <a:fld id="{F5DE76D3-9DC8-434B-BEBB-F86A445199E0}" type="datetimeFigureOut">
              <a:rPr lang="de-DE" smtClean="0"/>
              <a:pPr/>
              <a:t>13.02.2020</a:t>
            </a:fld>
            <a:endParaRPr lang="de-DE" dirty="0"/>
          </a:p>
        </p:txBody>
      </p:sp>
      <p:sp>
        <p:nvSpPr>
          <p:cNvPr id="6" name="Foliennummernplatzhalter 5"/>
          <p:cNvSpPr>
            <a:spLocks noGrp="1"/>
          </p:cNvSpPr>
          <p:nvPr>
            <p:ph type="sldNum" sz="quarter" idx="12"/>
          </p:nvPr>
        </p:nvSpPr>
        <p:spPr/>
        <p:txBody>
          <a:bodyPr/>
          <a:lstStyle/>
          <a:p>
            <a:r>
              <a:rPr lang="de-DE" dirty="0"/>
              <a:t>Seite </a:t>
            </a:r>
            <a:fld id="{F32EDE73-7C0A-4BB2-A58F-677A5BF60A65}" type="slidenum">
              <a:rPr lang="de-DE" smtClean="0"/>
              <a:pPr/>
              <a:t>‹Nr.›</a:t>
            </a:fld>
            <a:endParaRPr lang="de-DE" dirty="0"/>
          </a:p>
        </p:txBody>
      </p:sp>
      <p:pic>
        <p:nvPicPr>
          <p:cNvPr id="7" name="Grafik 7" descr="digitalfunk hilft helfen.gif"/>
          <p:cNvPicPr>
            <a:picLocks noChangeAspect="1"/>
          </p:cNvPicPr>
          <p:nvPr userDrawn="1"/>
        </p:nvPicPr>
        <p:blipFill>
          <a:blip r:embed="rId2" cstate="print"/>
          <a:srcRect l="3780" t="26460" r="5501" b="24400"/>
          <a:stretch>
            <a:fillRect/>
          </a:stretch>
        </p:blipFill>
        <p:spPr bwMode="auto">
          <a:xfrm>
            <a:off x="7415213" y="0"/>
            <a:ext cx="1728787" cy="936625"/>
          </a:xfrm>
          <a:prstGeom prst="rect">
            <a:avLst/>
          </a:prstGeom>
          <a:noFill/>
          <a:ln w="9525">
            <a:noFill/>
            <a:miter lim="800000"/>
            <a:headEnd/>
            <a:tailEnd/>
          </a:ln>
        </p:spPr>
      </p:pic>
      <p:pic>
        <p:nvPicPr>
          <p:cNvPr id="8" name="Grafik 8" descr="Region.jpg"/>
          <p:cNvPicPr>
            <a:picLocks noChangeAspect="1"/>
          </p:cNvPicPr>
          <p:nvPr userDrawn="1"/>
        </p:nvPicPr>
        <p:blipFill>
          <a:blip r:embed="rId3" cstate="print"/>
          <a:srcRect/>
          <a:stretch>
            <a:fillRect/>
          </a:stretch>
        </p:blipFill>
        <p:spPr bwMode="auto">
          <a:xfrm>
            <a:off x="3131840" y="6309320"/>
            <a:ext cx="369219" cy="477044"/>
          </a:xfrm>
          <a:prstGeom prst="rect">
            <a:avLst/>
          </a:prstGeom>
          <a:noFill/>
          <a:ln w="9525">
            <a:noFill/>
            <a:miter lim="800000"/>
            <a:headEnd/>
            <a:tailEnd/>
          </a:ln>
        </p:spPr>
      </p:pic>
      <p:sp>
        <p:nvSpPr>
          <p:cNvPr id="11" name="Textfeld 10"/>
          <p:cNvSpPr txBox="1"/>
          <p:nvPr userDrawn="1"/>
        </p:nvSpPr>
        <p:spPr>
          <a:xfrm>
            <a:off x="3563888" y="6381328"/>
            <a:ext cx="1405193" cy="369332"/>
          </a:xfrm>
          <a:prstGeom prst="rect">
            <a:avLst/>
          </a:prstGeom>
          <a:noFill/>
        </p:spPr>
        <p:txBody>
          <a:bodyPr wrap="none" rtlCol="0">
            <a:spAutoFit/>
          </a:bodyPr>
          <a:lstStyle/>
          <a:p>
            <a:r>
              <a:rPr lang="de-DE" dirty="0"/>
              <a:t>EI-IN-ND-PAF</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F5DE76D3-9DC8-434B-BEBB-F86A445199E0}" type="datetimeFigureOut">
              <a:rPr lang="de-DE" smtClean="0"/>
              <a:pPr/>
              <a:t>13.02.2020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32EDE73-7C0A-4BB2-A58F-677A5BF60A65}"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418058"/>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E76D3-9DC8-434B-BEBB-F86A445199E0}" type="datetimeFigureOut">
              <a:rPr lang="de-DE" smtClean="0"/>
              <a:pPr/>
              <a:t>13.02.2020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Schulungsunterlagen Digitalfunk V5.0</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EDE73-7C0A-4BB2-A58F-677A5BF60A65}"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3200" kern="1200" baseline="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0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package" Target="../embeddings/Microsoft_Excel_Worksheet.xlsx"/></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png"/><Relationship Id="rId7" Type="http://schemas.openxmlformats.org/officeDocument/2006/relationships/image" Target="../media/image20.emf"/><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2.wmf"/></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24.png"/><Relationship Id="rId12"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4" Type="http://schemas.openxmlformats.org/officeDocument/2006/relationships/image" Target="../media/image21.emf"/><Relationship Id="rId9"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ttb@ils-ingolstadt.de" TargetMode="Externa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6.wmf"/><Relationship Id="rId4" Type="http://schemas.openxmlformats.org/officeDocument/2006/relationships/oleObject" Target="../embeddings/oleObject2.bin"/></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21.emf"/><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png"/></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35.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84.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1.gif"/><Relationship Id="rId1" Type="http://schemas.openxmlformats.org/officeDocument/2006/relationships/slideLayout" Target="../slideLayouts/slideLayout2.xml"/><Relationship Id="rId5" Type="http://schemas.openxmlformats.org/officeDocument/2006/relationships/image" Target="../media/image92.emf"/><Relationship Id="rId4" Type="http://schemas.openxmlformats.org/officeDocument/2006/relationships/image" Target="../media/image90.png"/></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21.emf"/><Relationship Id="rId2" Type="http://schemas.openxmlformats.org/officeDocument/2006/relationships/image" Target="../media/image94.emf"/><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97.png"/><Relationship Id="rId4" Type="http://schemas.openxmlformats.org/officeDocument/2006/relationships/image" Target="../media/image96.png"/></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58.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1.gif"/><Relationship Id="rId7" Type="http://schemas.openxmlformats.org/officeDocument/2006/relationships/image" Target="../media/image108.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gif"/><Relationship Id="rId4" Type="http://schemas.openxmlformats.org/officeDocument/2006/relationships/image" Target="../media/image105.gif"/></Relationships>
</file>

<file path=ppt/slides/_rels/slide82.xml.rels><?xml version="1.0" encoding="UTF-8" standalone="yes"?>
<Relationships xmlns="http://schemas.openxmlformats.org/package/2006/relationships"><Relationship Id="rId2" Type="http://schemas.openxmlformats.org/officeDocument/2006/relationships/hyperlink" Target="mailto:Matthias.huebner@ils-ingolstadt.de"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8.jpeg"/></Relationships>
</file>

<file path=ppt/slides/_rels/slide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9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9512" y="3140968"/>
            <a:ext cx="7772400" cy="1470025"/>
          </a:xfrm>
        </p:spPr>
        <p:txBody>
          <a:bodyPr/>
          <a:lstStyle/>
          <a:p>
            <a:pPr algn="ctr"/>
            <a:r>
              <a:rPr lang="de-DE" dirty="0"/>
              <a:t>Digitalfunk für Endanwender</a:t>
            </a:r>
            <a:br>
              <a:rPr lang="de-DE" dirty="0"/>
            </a:br>
            <a:r>
              <a:rPr lang="de-DE" dirty="0"/>
              <a:t>Freiwillige Feuerwehren der Landkreise Eichstätt-Ingolstadt-Neuburg-Pfaffenhofen</a:t>
            </a:r>
          </a:p>
        </p:txBody>
      </p:sp>
      <p:sp>
        <p:nvSpPr>
          <p:cNvPr id="3" name="Untertitel 2"/>
          <p:cNvSpPr>
            <a:spLocks noGrp="1"/>
          </p:cNvSpPr>
          <p:nvPr>
            <p:ph type="subTitle" idx="1"/>
          </p:nvPr>
        </p:nvSpPr>
        <p:spPr>
          <a:xfrm>
            <a:off x="827584" y="4869160"/>
            <a:ext cx="6400800" cy="841648"/>
          </a:xfrm>
        </p:spPr>
        <p:txBody>
          <a:bodyPr>
            <a:normAutofit/>
          </a:bodyPr>
          <a:lstStyle/>
          <a:p>
            <a:r>
              <a:rPr lang="de-DE" dirty="0"/>
              <a:t>Stand 9.0  - 09.02.2020</a:t>
            </a:r>
          </a:p>
        </p:txBody>
      </p:sp>
      <p:pic>
        <p:nvPicPr>
          <p:cNvPr id="4" name="Grafik 8" descr="Region.jpg"/>
          <p:cNvPicPr>
            <a:picLocks noChangeAspect="1"/>
          </p:cNvPicPr>
          <p:nvPr/>
        </p:nvPicPr>
        <p:blipFill>
          <a:blip r:embed="rId2" cstate="print"/>
          <a:srcRect/>
          <a:stretch>
            <a:fillRect/>
          </a:stretch>
        </p:blipFill>
        <p:spPr bwMode="auto">
          <a:xfrm>
            <a:off x="539552" y="188640"/>
            <a:ext cx="2152650" cy="2781300"/>
          </a:xfrm>
          <a:prstGeom prst="rect">
            <a:avLst/>
          </a:prstGeom>
          <a:noFill/>
          <a:ln w="9525">
            <a:noFill/>
            <a:miter lim="800000"/>
            <a:headEnd/>
            <a:tailEnd/>
          </a:ln>
        </p:spPr>
      </p:pic>
      <p:pic>
        <p:nvPicPr>
          <p:cNvPr id="5" name="Grafik 7" descr="digitalfunk hilft helfen.gif"/>
          <p:cNvPicPr>
            <a:picLocks noChangeAspect="1"/>
          </p:cNvPicPr>
          <p:nvPr/>
        </p:nvPicPr>
        <p:blipFill>
          <a:blip r:embed="rId3" cstate="print"/>
          <a:srcRect l="3780" t="26460" r="5501" b="24400"/>
          <a:stretch>
            <a:fillRect/>
          </a:stretch>
        </p:blipFill>
        <p:spPr bwMode="auto">
          <a:xfrm>
            <a:off x="7415213" y="0"/>
            <a:ext cx="1728787" cy="936625"/>
          </a:xfrm>
          <a:prstGeom prst="rect">
            <a:avLst/>
          </a:prstGeom>
          <a:noFill/>
          <a:ln w="9525">
            <a:noFill/>
            <a:miter lim="800000"/>
            <a:headEnd/>
            <a:tailEnd/>
          </a:ln>
        </p:spPr>
      </p:pic>
      <p:sp>
        <p:nvSpPr>
          <p:cNvPr id="7" name="Textfeld 6"/>
          <p:cNvSpPr txBox="1"/>
          <p:nvPr/>
        </p:nvSpPr>
        <p:spPr>
          <a:xfrm>
            <a:off x="0" y="6165304"/>
            <a:ext cx="7740352" cy="646331"/>
          </a:xfrm>
          <a:prstGeom prst="rect">
            <a:avLst/>
          </a:prstGeom>
          <a:noFill/>
        </p:spPr>
        <p:txBody>
          <a:bodyPr wrap="square" rtlCol="0">
            <a:spAutoFit/>
          </a:bodyPr>
          <a:lstStyle/>
          <a:p>
            <a:r>
              <a:rPr lang="de-DE" dirty="0"/>
              <a:t>Präsentation bitte nicht öffentlich ablegen, immer aktuellste Version verwenden</a:t>
            </a:r>
          </a:p>
          <a:p>
            <a:r>
              <a:rPr lang="de-DE" dirty="0"/>
              <a:t>Bei Änderungswünschen, Anmerkungen: Thomas Rößler, tom@rmit.de</a:t>
            </a:r>
          </a:p>
        </p:txBody>
      </p:sp>
      <p:pic>
        <p:nvPicPr>
          <p:cNvPr id="6" name="Grafik 5">
            <a:extLst>
              <a:ext uri="{FF2B5EF4-FFF2-40B4-BE49-F238E27FC236}">
                <a16:creationId xmlns:a16="http://schemas.microsoft.com/office/drawing/2014/main" id="{0361678C-8101-47B4-84EE-3E3F516D4EB3}"/>
              </a:ext>
            </a:extLst>
          </p:cNvPr>
          <p:cNvPicPr>
            <a:picLocks noChangeAspect="1"/>
          </p:cNvPicPr>
          <p:nvPr/>
        </p:nvPicPr>
        <p:blipFill>
          <a:blip r:embed="rId4"/>
          <a:stretch>
            <a:fillRect/>
          </a:stretch>
        </p:blipFill>
        <p:spPr>
          <a:xfrm>
            <a:off x="7661814" y="1263300"/>
            <a:ext cx="1235584" cy="276358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Rechtliche Grundlagen – Berechtigte</a:t>
            </a:r>
          </a:p>
        </p:txBody>
      </p:sp>
      <p:sp>
        <p:nvSpPr>
          <p:cNvPr id="5" name="Textfeld 4"/>
          <p:cNvSpPr txBox="1">
            <a:spLocks noChangeArrowheads="1"/>
          </p:cNvSpPr>
          <p:nvPr/>
        </p:nvSpPr>
        <p:spPr bwMode="auto">
          <a:xfrm>
            <a:off x="250825" y="1628775"/>
            <a:ext cx="8785225" cy="3694113"/>
          </a:xfrm>
          <a:prstGeom prst="rect">
            <a:avLst/>
          </a:prstGeom>
          <a:noFill/>
          <a:ln w="9525" algn="ctr">
            <a:noFill/>
            <a:miter lim="800000"/>
            <a:headEnd/>
            <a:tailEnd/>
          </a:ln>
        </p:spPr>
        <p:txBody>
          <a:bodyPr>
            <a:spAutoFit/>
          </a:bodyPr>
          <a:lstStyle/>
          <a:p>
            <a:pPr>
              <a:spcBef>
                <a:spcPct val="50000"/>
              </a:spcBef>
            </a:pPr>
            <a:r>
              <a:rPr lang="de-DE" sz="2400" b="1" dirty="0">
                <a:solidFill>
                  <a:srgbClr val="FF0000"/>
                </a:solidFill>
                <a:latin typeface="Calibri" pitchFamily="34" charset="0"/>
              </a:rPr>
              <a:t>Berechtigte des BOS – Funks</a:t>
            </a:r>
          </a:p>
          <a:p>
            <a:pPr>
              <a:spcBef>
                <a:spcPct val="50000"/>
              </a:spcBef>
              <a:buFont typeface="Wingdings" pitchFamily="2" charset="2"/>
              <a:buChar char="§"/>
            </a:pPr>
            <a:r>
              <a:rPr lang="de-DE" sz="2000" b="1" dirty="0">
                <a:latin typeface="Calibri" pitchFamily="34" charset="0"/>
              </a:rPr>
              <a:t> Polizei</a:t>
            </a:r>
          </a:p>
          <a:p>
            <a:pPr>
              <a:spcBef>
                <a:spcPct val="50000"/>
              </a:spcBef>
              <a:buFont typeface="Wingdings" pitchFamily="2" charset="2"/>
              <a:buChar char="§"/>
            </a:pPr>
            <a:r>
              <a:rPr lang="de-DE" sz="2000" b="1" dirty="0">
                <a:latin typeface="Calibri" pitchFamily="34" charset="0"/>
              </a:rPr>
              <a:t> Technisches Hilfswerk</a:t>
            </a:r>
          </a:p>
          <a:p>
            <a:pPr>
              <a:spcBef>
                <a:spcPct val="50000"/>
              </a:spcBef>
              <a:buFont typeface="Wingdings" pitchFamily="2" charset="2"/>
              <a:buChar char="§"/>
            </a:pPr>
            <a:r>
              <a:rPr lang="de-DE" sz="2000" b="1" dirty="0">
                <a:latin typeface="Calibri" pitchFamily="34" charset="0"/>
              </a:rPr>
              <a:t> Bundeszollverwaltung</a:t>
            </a:r>
          </a:p>
          <a:p>
            <a:pPr>
              <a:spcBef>
                <a:spcPct val="50000"/>
              </a:spcBef>
              <a:buFont typeface="Wingdings" pitchFamily="2" charset="2"/>
              <a:buChar char="§"/>
            </a:pPr>
            <a:r>
              <a:rPr lang="de-DE" sz="2000" b="1" dirty="0">
                <a:latin typeface="Calibri" pitchFamily="34" charset="0"/>
              </a:rPr>
              <a:t> Kommunale und Werkfeuerwehren</a:t>
            </a:r>
          </a:p>
          <a:p>
            <a:pPr>
              <a:spcBef>
                <a:spcPct val="50000"/>
              </a:spcBef>
              <a:buFont typeface="Wingdings" pitchFamily="2" charset="2"/>
              <a:buChar char="§"/>
            </a:pPr>
            <a:r>
              <a:rPr lang="de-DE" sz="2000" b="1" dirty="0">
                <a:latin typeface="Calibri" pitchFamily="34" charset="0"/>
              </a:rPr>
              <a:t> Katastrophenschutz</a:t>
            </a:r>
          </a:p>
          <a:p>
            <a:pPr>
              <a:spcBef>
                <a:spcPct val="50000"/>
              </a:spcBef>
              <a:buFont typeface="Wingdings" pitchFamily="2" charset="2"/>
              <a:buChar char="§"/>
            </a:pPr>
            <a:r>
              <a:rPr lang="de-DE" sz="2000" b="1" dirty="0">
                <a:latin typeface="Calibri" pitchFamily="34" charset="0"/>
              </a:rPr>
              <a:t> Rettungsdienste (anerkannte Hilfsorganisationen, ASB, DRK, Johanniter, …)</a:t>
            </a:r>
          </a:p>
          <a:p>
            <a:pPr>
              <a:spcBef>
                <a:spcPct val="50000"/>
              </a:spcBef>
              <a:buFont typeface="Wingdings" pitchFamily="2" charset="2"/>
              <a:buChar char="§"/>
            </a:pPr>
            <a:r>
              <a:rPr lang="de-DE" sz="2000" b="1" dirty="0">
                <a:latin typeface="Calibri" pitchFamily="34" charset="0"/>
              </a:rPr>
              <a:t> Behörden und Dienststellen mit Sicherheitsaufgaben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linds(horizont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linds(horizont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linds(horizontal)">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blinds(horizontal)">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blinds(horizontal)">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Gerätebedienung</a:t>
            </a:r>
            <a:r>
              <a:rPr lang="en-US" dirty="0"/>
              <a:t> </a:t>
            </a:r>
            <a:r>
              <a:rPr lang="en-US" dirty="0" err="1"/>
              <a:t>Kurzanleitung</a:t>
            </a:r>
            <a:endParaRPr lang="en-US" dirty="0"/>
          </a:p>
        </p:txBody>
      </p:sp>
      <p:pic>
        <p:nvPicPr>
          <p:cNvPr id="41986" name="Picture 2"/>
          <p:cNvPicPr>
            <a:picLocks noChangeAspect="1" noChangeArrowheads="1"/>
          </p:cNvPicPr>
          <p:nvPr/>
        </p:nvPicPr>
        <p:blipFill>
          <a:blip r:embed="rId2" cstate="print"/>
          <a:srcRect/>
          <a:stretch>
            <a:fillRect/>
          </a:stretch>
        </p:blipFill>
        <p:spPr bwMode="auto">
          <a:xfrm>
            <a:off x="1979712" y="692695"/>
            <a:ext cx="4896544" cy="6184469"/>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Praxis Auffrischung</a:t>
            </a:r>
          </a:p>
        </p:txBody>
      </p:sp>
      <p:sp>
        <p:nvSpPr>
          <p:cNvPr id="3" name="Inhaltsplatzhalter 2"/>
          <p:cNvSpPr>
            <a:spLocks noGrp="1"/>
          </p:cNvSpPr>
          <p:nvPr>
            <p:ph idx="1"/>
          </p:nvPr>
        </p:nvSpPr>
        <p:spPr>
          <a:xfrm>
            <a:off x="457200" y="908720"/>
            <a:ext cx="8229600" cy="5217443"/>
          </a:xfrm>
        </p:spPr>
        <p:txBody>
          <a:bodyPr>
            <a:normAutofit fontScale="85000" lnSpcReduction="20000"/>
          </a:bodyPr>
          <a:lstStyle/>
          <a:p>
            <a:r>
              <a:rPr lang="de-DE" dirty="0"/>
              <a:t>HRT austeilen, Hinweis da im Raum durchgeführt, Geräte auf min. Lautstärke stellen!</a:t>
            </a:r>
          </a:p>
          <a:p>
            <a:endParaRPr lang="de-DE" dirty="0"/>
          </a:p>
          <a:p>
            <a:pPr lvl="1"/>
            <a:r>
              <a:rPr lang="de-DE" dirty="0"/>
              <a:t>Geräte auf DMO 307F</a:t>
            </a:r>
          </a:p>
          <a:p>
            <a:pPr lvl="1"/>
            <a:endParaRPr lang="de-DE" dirty="0"/>
          </a:p>
          <a:p>
            <a:pPr lvl="1"/>
            <a:r>
              <a:rPr lang="de-DE" dirty="0"/>
              <a:t>Aufgabe 1:  in TMO _ FW-EI wechseln per Taste</a:t>
            </a:r>
          </a:p>
          <a:p>
            <a:pPr lvl="1"/>
            <a:endParaRPr lang="de-DE" dirty="0"/>
          </a:p>
          <a:p>
            <a:pPr lvl="1"/>
            <a:r>
              <a:rPr lang="de-DE" dirty="0"/>
              <a:t>Aufgabe 2:  in TMO_ FW-BY wechseln  per Menü</a:t>
            </a:r>
          </a:p>
          <a:p>
            <a:pPr lvl="1"/>
            <a:endParaRPr lang="de-DE" dirty="0"/>
          </a:p>
          <a:p>
            <a:pPr lvl="1"/>
            <a:r>
              <a:rPr lang="de-DE" dirty="0"/>
              <a:t>Aufgabe 3:  in DMO Gruppe 310F wechseln per </a:t>
            </a:r>
            <a:r>
              <a:rPr lang="de-DE" dirty="0" err="1"/>
              <a:t>SmartMenü</a:t>
            </a:r>
            <a:endParaRPr lang="de-DE" dirty="0"/>
          </a:p>
          <a:p>
            <a:pPr lvl="1"/>
            <a:endParaRPr lang="de-DE" dirty="0"/>
          </a:p>
          <a:p>
            <a:pPr lvl="1"/>
            <a:r>
              <a:rPr lang="de-DE" dirty="0"/>
              <a:t>Aufgabe 4: in TMO – SOG 16  IN wechseln per Taste und Menü</a:t>
            </a:r>
          </a:p>
          <a:p>
            <a:pPr lvl="1"/>
            <a:endParaRPr lang="de-DE" dirty="0"/>
          </a:p>
          <a:p>
            <a:pPr lvl="1"/>
            <a:r>
              <a:rPr lang="de-DE" dirty="0"/>
              <a:t>Aufgabe 5: in TMO – FW EI wechseln per Kurzwahl 2252</a:t>
            </a:r>
          </a:p>
          <a:p>
            <a:pPr lvl="1"/>
            <a:endParaRPr lang="de-DE" dirty="0"/>
          </a:p>
          <a:p>
            <a:pPr lvl="1"/>
            <a:r>
              <a:rPr lang="de-DE" dirty="0"/>
              <a:t>Aufgabe 6: in DMO – 307 F wechseln  per Taste und Kurzwahl </a:t>
            </a:r>
          </a:p>
          <a:p>
            <a:pPr lvl="1"/>
            <a:endParaRPr lang="de-DE" dirty="0"/>
          </a:p>
          <a:p>
            <a:pPr lvl="1"/>
            <a:r>
              <a:rPr lang="de-DE" dirty="0"/>
              <a:t>Aufgabe 7: wenn vorhanden  (</a:t>
            </a:r>
            <a:r>
              <a:rPr lang="de-DE" dirty="0" err="1"/>
              <a:t>Repeater</a:t>
            </a:r>
            <a:r>
              <a:rPr lang="de-DE" dirty="0"/>
              <a:t> auf DMO 307F vorführen) (Hinweis auf Symbol)</a:t>
            </a:r>
          </a:p>
        </p:txBody>
      </p:sp>
    </p:spTree>
    <p:extLst>
      <p:ext uri="{BB962C8B-B14F-4D97-AF65-F5344CB8AC3E}">
        <p14:creationId xmlns:p14="http://schemas.microsoft.com/office/powerpoint/2010/main" val="158879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linds(horizontal)">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blinds(horizontal)">
                                      <p:cBhvr>
                                        <p:cTn id="27" dur="500"/>
                                        <p:tgtEl>
                                          <p:spTgt spid="3">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blinds(horizontal)">
                                      <p:cBhvr>
                                        <p:cTn id="32" dur="500"/>
                                        <p:tgtEl>
                                          <p:spTgt spid="3">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blinds(horizontal)">
                                      <p:cBhvr>
                                        <p:cTn id="37" dur="500"/>
                                        <p:tgtEl>
                                          <p:spTgt spid="3">
                                            <p:txEl>
                                              <p:pRg st="14" end="1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16" end="16"/>
                                            </p:txEl>
                                          </p:spTgt>
                                        </p:tgtEl>
                                        <p:attrNameLst>
                                          <p:attrName>style.visibility</p:attrName>
                                        </p:attrNameLst>
                                      </p:cBhvr>
                                      <p:to>
                                        <p:strVal val="visible"/>
                                      </p:to>
                                    </p:set>
                                    <p:animEffect transition="in" filter="blinds(horizontal)">
                                      <p:cBhvr>
                                        <p:cTn id="42"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B9E9B-3B2B-4037-BB92-C04B7AAC6D3D}"/>
              </a:ext>
            </a:extLst>
          </p:cNvPr>
          <p:cNvSpPr>
            <a:spLocks noGrp="1"/>
          </p:cNvSpPr>
          <p:nvPr>
            <p:ph type="title"/>
          </p:nvPr>
        </p:nvSpPr>
        <p:spPr/>
        <p:txBody>
          <a:bodyPr/>
          <a:lstStyle/>
          <a:p>
            <a:r>
              <a:rPr lang="de-DE" dirty="0"/>
              <a:t>Funkübung PRAXIS MRT - GRUPPENFÜHRER</a:t>
            </a:r>
          </a:p>
        </p:txBody>
      </p:sp>
      <p:sp>
        <p:nvSpPr>
          <p:cNvPr id="3" name="Inhaltsplatzhalter 2">
            <a:extLst>
              <a:ext uri="{FF2B5EF4-FFF2-40B4-BE49-F238E27FC236}">
                <a16:creationId xmlns:a16="http://schemas.microsoft.com/office/drawing/2014/main" id="{234909FE-DBCB-4DE3-8058-E33154931D96}"/>
              </a:ext>
            </a:extLst>
          </p:cNvPr>
          <p:cNvSpPr>
            <a:spLocks noGrp="1"/>
          </p:cNvSpPr>
          <p:nvPr>
            <p:ph idx="1"/>
          </p:nvPr>
        </p:nvSpPr>
        <p:spPr>
          <a:xfrm>
            <a:off x="0" y="980728"/>
            <a:ext cx="9144000" cy="5145435"/>
          </a:xfrm>
        </p:spPr>
        <p:txBody>
          <a:bodyPr>
            <a:normAutofit lnSpcReduction="10000"/>
          </a:bodyPr>
          <a:lstStyle/>
          <a:p>
            <a:r>
              <a:rPr lang="de-DE" sz="1800" dirty="0"/>
              <a:t>SOG Beantragen oder DMO 324 verwenden</a:t>
            </a:r>
          </a:p>
          <a:p>
            <a:endParaRPr lang="de-DE" sz="1800" dirty="0"/>
          </a:p>
          <a:p>
            <a:r>
              <a:rPr lang="de-DE" sz="1800" dirty="0"/>
              <a:t>Jeder Funkkursteilnehmer spielt einmal Gruppenführer und muss einen Einsatzauftrag annehmen und das Ergebnis rückmelden.  </a:t>
            </a:r>
          </a:p>
          <a:p>
            <a:endParaRPr lang="de-DE" sz="1800" dirty="0"/>
          </a:p>
          <a:p>
            <a:r>
              <a:rPr lang="de-DE" sz="1800" dirty="0"/>
              <a:t>Vorbereitung: Markante Einsatzschwerpunkte mit  Fragen hinterlegen:</a:t>
            </a:r>
          </a:p>
          <a:p>
            <a:endParaRPr lang="de-DE" sz="1800" dirty="0"/>
          </a:p>
          <a:p>
            <a:r>
              <a:rPr lang="de-DE" sz="1800" dirty="0" err="1"/>
              <a:t>Z.b.</a:t>
            </a:r>
            <a:r>
              <a:rPr lang="de-DE" sz="1800" dirty="0"/>
              <a:t> Aufgabe bei Kreuzung </a:t>
            </a:r>
            <a:r>
              <a:rPr lang="de-DE" sz="1800" dirty="0" err="1"/>
              <a:t>xyz</a:t>
            </a:r>
            <a:r>
              <a:rPr lang="de-DE" sz="1800" dirty="0"/>
              <a:t>. </a:t>
            </a:r>
          </a:p>
          <a:p>
            <a:pPr lvl="1"/>
            <a:r>
              <a:rPr lang="de-DE" sz="1400" dirty="0"/>
              <a:t>Florian </a:t>
            </a:r>
            <a:r>
              <a:rPr lang="de-DE" sz="1400" dirty="0" err="1"/>
              <a:t>xyz</a:t>
            </a:r>
            <a:r>
              <a:rPr lang="de-DE" sz="1400" dirty="0"/>
              <a:t>: 	Leitstelle von Florian </a:t>
            </a:r>
            <a:r>
              <a:rPr lang="de-DE" sz="1400" dirty="0" err="1"/>
              <a:t>xyz</a:t>
            </a:r>
            <a:endParaRPr lang="de-DE" sz="1400" dirty="0"/>
          </a:p>
          <a:p>
            <a:pPr lvl="1"/>
            <a:r>
              <a:rPr lang="de-DE" sz="1400" dirty="0"/>
              <a:t>Leitstelle:    	Hier Leitstelle: Einsatz bei Straßenkreuzung A-Dorf/B-Dorf Aufgabe lösen, kommen</a:t>
            </a:r>
          </a:p>
          <a:p>
            <a:pPr lvl="1"/>
            <a:r>
              <a:rPr lang="de-DE" sz="1400" dirty="0"/>
              <a:t>Florian </a:t>
            </a:r>
            <a:r>
              <a:rPr lang="de-DE" sz="1400" dirty="0" err="1"/>
              <a:t>xyz</a:t>
            </a:r>
            <a:r>
              <a:rPr lang="de-DE" sz="1400" dirty="0"/>
              <a:t>:  	Einsatz bei Straßenkreuzung A-Dorf / B-Dorf  Aufgabe lösen verstanden, Ende</a:t>
            </a:r>
          </a:p>
          <a:p>
            <a:pPr lvl="1"/>
            <a:r>
              <a:rPr lang="de-DE" sz="1400" dirty="0"/>
              <a:t>Florian </a:t>
            </a:r>
            <a:r>
              <a:rPr lang="de-DE" sz="1400" dirty="0" err="1"/>
              <a:t>xyz</a:t>
            </a:r>
            <a:r>
              <a:rPr lang="de-DE" sz="1400" dirty="0"/>
              <a:t>:  	Status 3 bei Abfahrt</a:t>
            </a:r>
          </a:p>
          <a:p>
            <a:pPr lvl="1"/>
            <a:r>
              <a:rPr lang="de-DE" sz="1400" dirty="0"/>
              <a:t>Florian </a:t>
            </a:r>
            <a:r>
              <a:rPr lang="de-DE" sz="1400" dirty="0" err="1"/>
              <a:t>xyz</a:t>
            </a:r>
            <a:r>
              <a:rPr lang="de-DE" sz="1400" dirty="0"/>
              <a:t>:  	Status 4 bei Ankunft</a:t>
            </a:r>
          </a:p>
          <a:p>
            <a:pPr lvl="1"/>
            <a:r>
              <a:rPr lang="de-DE" sz="1400" dirty="0"/>
              <a:t>Florian </a:t>
            </a:r>
            <a:r>
              <a:rPr lang="de-DE" sz="1400" dirty="0" err="1"/>
              <a:t>xyz</a:t>
            </a:r>
            <a:r>
              <a:rPr lang="de-DE" sz="1400" dirty="0"/>
              <a:t>:  	Status 5 Nachfragen: </a:t>
            </a:r>
            <a:r>
              <a:rPr lang="de-DE" sz="1400" dirty="0" err="1"/>
              <a:t>Leiststelle</a:t>
            </a:r>
            <a:r>
              <a:rPr lang="de-DE" sz="1400" dirty="0"/>
              <a:t> von Florian </a:t>
            </a:r>
            <a:r>
              <a:rPr lang="de-DE" sz="1400" dirty="0" err="1"/>
              <a:t>xyz</a:t>
            </a:r>
            <a:r>
              <a:rPr lang="de-DE" sz="1400" dirty="0"/>
              <a:t>.  Sind am Einsatzort, was ist die Aufgabe? kommen</a:t>
            </a:r>
          </a:p>
          <a:p>
            <a:pPr lvl="1"/>
            <a:r>
              <a:rPr lang="de-DE" sz="1400" dirty="0"/>
              <a:t>Leitstelle:	Hier Leistelle: </a:t>
            </a:r>
            <a:r>
              <a:rPr lang="de-DE" sz="1400" dirty="0" err="1"/>
              <a:t>Exisitiert</a:t>
            </a:r>
            <a:r>
              <a:rPr lang="de-DE" sz="1400" dirty="0"/>
              <a:t> hier ein Hydrant in der Umgebung von 20m? kommen</a:t>
            </a:r>
          </a:p>
          <a:p>
            <a:pPr lvl="1"/>
            <a:r>
              <a:rPr lang="de-DE" sz="1400" dirty="0"/>
              <a:t>Florian </a:t>
            </a:r>
            <a:r>
              <a:rPr lang="de-DE" sz="1400" dirty="0" err="1"/>
              <a:t>xyz</a:t>
            </a:r>
            <a:r>
              <a:rPr lang="de-DE" sz="1400" dirty="0"/>
              <a:t>:	Hydrant Richtung westen vorhanden. Kommen</a:t>
            </a:r>
          </a:p>
          <a:p>
            <a:pPr lvl="1"/>
            <a:r>
              <a:rPr lang="de-DE" sz="1400" dirty="0"/>
              <a:t>Leistelle:	Verstanden</a:t>
            </a:r>
            <a:r>
              <a:rPr lang="de-DE" sz="1400"/>
              <a:t>: Ende</a:t>
            </a:r>
          </a:p>
          <a:p>
            <a:pPr lvl="1"/>
            <a:endParaRPr lang="de-DE" sz="1400" dirty="0"/>
          </a:p>
          <a:p>
            <a:r>
              <a:rPr lang="de-DE" sz="1800" dirty="0"/>
              <a:t>Danach Gruppenführer im Fahrzeug wechseln.</a:t>
            </a:r>
          </a:p>
          <a:p>
            <a:pPr lvl="1"/>
            <a:endParaRPr lang="de-DE" sz="1400" dirty="0"/>
          </a:p>
          <a:p>
            <a:endParaRPr lang="de-DE" sz="1800" dirty="0"/>
          </a:p>
        </p:txBody>
      </p:sp>
    </p:spTree>
    <p:extLst>
      <p:ext uri="{BB962C8B-B14F-4D97-AF65-F5344CB8AC3E}">
        <p14:creationId xmlns:p14="http://schemas.microsoft.com/office/powerpoint/2010/main" val="3717332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grpSp>
        <p:nvGrpSpPr>
          <p:cNvPr id="17" name="Gruppieren 9"/>
          <p:cNvGrpSpPr/>
          <p:nvPr>
            <p:custDataLst>
              <p:tags r:id="rId1"/>
            </p:custDataLst>
          </p:nvPr>
        </p:nvGrpSpPr>
        <p:grpSpPr>
          <a:xfrm>
            <a:off x="2195736" y="2492896"/>
            <a:ext cx="4204476" cy="1490747"/>
            <a:chOff x="2641791" y="1412776"/>
            <a:chExt cx="4204476" cy="1490747"/>
          </a:xfrm>
        </p:grpSpPr>
        <p:sp>
          <p:nvSpPr>
            <p:cNvPr id="18" name="Rectangle 19"/>
            <p:cNvSpPr/>
            <p:nvPr/>
          </p:nvSpPr>
          <p:spPr>
            <a:xfrm>
              <a:off x="2641791" y="1556792"/>
              <a:ext cx="4104456" cy="1257299"/>
            </a:xfrm>
            <a:prstGeom prst="rect">
              <a:avLst/>
            </a:prstGeom>
            <a:gradFill flip="none" rotWithShape="1">
              <a:gsLst>
                <a:gs pos="100000">
                  <a:srgbClr val="EAEAEA"/>
                </a:gs>
                <a:gs pos="0">
                  <a:srgbClr val="B2B2B2"/>
                </a:gs>
              </a:gsLst>
              <a:path path="circle">
                <a:fillToRect l="100000" t="100000"/>
              </a:path>
              <a:tileRect r="-100000" b="-100000"/>
            </a:gradFill>
            <a:ln w="9525">
              <a:no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Ins="756000" rtlCol="0" anchor="t">
              <a:normAutofit/>
            </a:bodyPr>
            <a:lstStyle/>
            <a:p>
              <a:r>
                <a:rPr lang="en-US" sz="6600" dirty="0">
                  <a:solidFill>
                    <a:srgbClr val="FF0000"/>
                  </a:solidFill>
                </a:rPr>
                <a:t>FRAGEN</a:t>
              </a:r>
            </a:p>
          </p:txBody>
        </p:sp>
        <p:pic>
          <p:nvPicPr>
            <p:cNvPr id="19" name="Picture 6"/>
            <p:cNvPicPr>
              <a:picLocks noChangeAspect="1" noChangeArrowheads="1"/>
            </p:cNvPicPr>
            <p:nvPr/>
          </p:nvPicPr>
          <p:blipFill>
            <a:blip r:embed="rId3" cstate="print">
              <a:duotone>
                <a:prstClr val="black"/>
                <a:schemeClr val="accent2">
                  <a:tint val="45000"/>
                  <a:satMod val="400000"/>
                </a:schemeClr>
              </a:duotone>
            </a:blip>
            <a:stretch>
              <a:fillRect/>
            </a:stretch>
          </p:blipFill>
          <p:spPr bwMode="auto">
            <a:xfrm>
              <a:off x="5849300" y="1412776"/>
              <a:ext cx="996967" cy="1490747"/>
            </a:xfrm>
            <a:prstGeom prst="rect">
              <a:avLst/>
            </a:prstGeom>
            <a:noFill/>
            <a:ln>
              <a:noFill/>
            </a:ln>
          </p:spPr>
        </p:pic>
      </p:grpSp>
      <p:sp>
        <p:nvSpPr>
          <p:cNvPr id="20" name="Textfeld 19"/>
          <p:cNvSpPr txBox="1"/>
          <p:nvPr/>
        </p:nvSpPr>
        <p:spPr>
          <a:xfrm>
            <a:off x="323528" y="4797152"/>
            <a:ext cx="8352928" cy="914400"/>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err="1">
                <a:ln>
                  <a:noFill/>
                </a:ln>
                <a:solidFill>
                  <a:schemeClr val="tx1"/>
                </a:solidFill>
                <a:effectLst/>
                <a:uLnTx/>
                <a:uFillTx/>
                <a:latin typeface="+mj-lt"/>
                <a:ea typeface="+mj-ea"/>
                <a:cs typeface="+mj-cs"/>
              </a:rPr>
              <a:t>Vielen</a:t>
            </a:r>
            <a:r>
              <a:rPr kumimoji="0" lang="en-US" sz="4400" b="0" i="0" u="none" strike="noStrike" kern="1200" cap="none" spc="0" normalizeH="0" baseline="0" noProof="0" dirty="0">
                <a:ln>
                  <a:noFill/>
                </a:ln>
                <a:solidFill>
                  <a:schemeClr val="tx1"/>
                </a:solidFill>
                <a:effectLst/>
                <a:uLnTx/>
                <a:uFillTx/>
                <a:latin typeface="+mj-lt"/>
                <a:ea typeface="+mj-ea"/>
                <a:cs typeface="+mj-cs"/>
              </a:rPr>
              <a:t> Dank</a:t>
            </a:r>
            <a:r>
              <a:rPr kumimoji="0" lang="en-US" sz="4400" b="0" i="0" u="none" strike="noStrike" kern="1200" cap="none" spc="0" normalizeH="0" noProof="0" dirty="0">
                <a:ln>
                  <a:noFill/>
                </a:ln>
                <a:solidFill>
                  <a:schemeClr val="tx1"/>
                </a:solidFill>
                <a:effectLst/>
                <a:uLnTx/>
                <a:uFillTx/>
                <a:latin typeface="+mj-lt"/>
                <a:ea typeface="+mj-ea"/>
                <a:cs typeface="+mj-cs"/>
              </a:rPr>
              <a:t> </a:t>
            </a:r>
            <a:r>
              <a:rPr kumimoji="0" lang="en-US" sz="4400" b="0" i="0" u="none" strike="noStrike" kern="1200" cap="none" spc="0" normalizeH="0" noProof="0" dirty="0" err="1">
                <a:ln>
                  <a:noFill/>
                </a:ln>
                <a:solidFill>
                  <a:schemeClr val="tx1"/>
                </a:solidFill>
                <a:effectLst/>
                <a:uLnTx/>
                <a:uFillTx/>
                <a:latin typeface="+mj-lt"/>
                <a:ea typeface="+mj-ea"/>
                <a:cs typeface="+mj-cs"/>
              </a:rPr>
              <a:t>für</a:t>
            </a:r>
            <a:r>
              <a:rPr kumimoji="0" lang="en-US" sz="4400" b="0" i="0" u="none" strike="noStrike" kern="1200" cap="none" spc="0" normalizeH="0" noProof="0" dirty="0">
                <a:ln>
                  <a:noFill/>
                </a:ln>
                <a:solidFill>
                  <a:schemeClr val="tx1"/>
                </a:solidFill>
                <a:effectLst/>
                <a:uLnTx/>
                <a:uFillTx/>
                <a:latin typeface="+mj-lt"/>
                <a:ea typeface="+mj-ea"/>
                <a:cs typeface="+mj-cs"/>
              </a:rPr>
              <a:t> die </a:t>
            </a:r>
            <a:r>
              <a:rPr kumimoji="0" lang="en-US" sz="4400" b="0" i="0" u="none" strike="noStrike" kern="1200" cap="none" spc="0" normalizeH="0" noProof="0" dirty="0" err="1">
                <a:ln>
                  <a:noFill/>
                </a:ln>
                <a:solidFill>
                  <a:schemeClr val="tx1"/>
                </a:solidFill>
                <a:effectLst/>
                <a:uLnTx/>
                <a:uFillTx/>
                <a:latin typeface="+mj-lt"/>
                <a:ea typeface="+mj-ea"/>
                <a:cs typeface="+mj-cs"/>
              </a:rPr>
              <a:t>Aufmerksamkeit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Gerätebedienung Gerätewart</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Geräteeinweisung – (Grundlagen)</a:t>
            </a:r>
          </a:p>
        </p:txBody>
      </p:sp>
      <p:sp>
        <p:nvSpPr>
          <p:cNvPr id="14" name="Rechteck 9"/>
          <p:cNvSpPr>
            <a:spLocks noChangeArrowheads="1"/>
          </p:cNvSpPr>
          <p:nvPr/>
        </p:nvSpPr>
        <p:spPr bwMode="auto">
          <a:xfrm>
            <a:off x="395288" y="1484313"/>
            <a:ext cx="6913562" cy="369887"/>
          </a:xfrm>
          <a:prstGeom prst="rect">
            <a:avLst/>
          </a:prstGeom>
          <a:noFill/>
          <a:ln w="9525">
            <a:noFill/>
            <a:miter lim="800000"/>
            <a:headEnd/>
            <a:tailEnd/>
          </a:ln>
        </p:spPr>
        <p:txBody>
          <a:bodyPr>
            <a:spAutoFit/>
          </a:bodyPr>
          <a:lstStyle/>
          <a:p>
            <a:r>
              <a:rPr lang="de-DE" b="1">
                <a:latin typeface="Calibri" pitchFamily="34" charset="0"/>
              </a:rPr>
              <a:t>5. INFO Menü</a:t>
            </a:r>
          </a:p>
        </p:txBody>
      </p:sp>
      <p:sp>
        <p:nvSpPr>
          <p:cNvPr id="15" name="Rechteck 26"/>
          <p:cNvSpPr>
            <a:spLocks noChangeArrowheads="1"/>
          </p:cNvSpPr>
          <p:nvPr/>
        </p:nvSpPr>
        <p:spPr bwMode="auto">
          <a:xfrm>
            <a:off x="611188" y="1844675"/>
            <a:ext cx="8137525" cy="3140075"/>
          </a:xfrm>
          <a:prstGeom prst="rect">
            <a:avLst/>
          </a:prstGeom>
          <a:noFill/>
          <a:ln w="9525">
            <a:noFill/>
            <a:miter lim="800000"/>
            <a:headEnd/>
            <a:tailEnd/>
          </a:ln>
        </p:spPr>
        <p:txBody>
          <a:bodyPr>
            <a:spAutoFit/>
          </a:bodyPr>
          <a:lstStyle/>
          <a:p>
            <a:r>
              <a:rPr lang="de-DE" b="1" dirty="0">
                <a:latin typeface="Calibri" pitchFamily="34" charset="0"/>
              </a:rPr>
              <a:t>Es ist über *477 (vom Grundbild aus) ein Info Menü erreichbar, welches Informationen über Gerät und Netz darstellt. </a:t>
            </a:r>
          </a:p>
          <a:p>
            <a:endParaRPr lang="de-DE" b="1" dirty="0">
              <a:latin typeface="Calibri" pitchFamily="34" charset="0"/>
            </a:endParaRPr>
          </a:p>
          <a:p>
            <a:r>
              <a:rPr lang="de-DE" b="1" dirty="0">
                <a:latin typeface="Calibri" pitchFamily="34" charset="0"/>
              </a:rPr>
              <a:t>Diese Infos werden bei Störungen oder Tests benötigt.</a:t>
            </a:r>
          </a:p>
          <a:p>
            <a:endParaRPr lang="de-DE" b="1" dirty="0">
              <a:latin typeface="Calibri" pitchFamily="34" charset="0"/>
            </a:endParaRPr>
          </a:p>
          <a:p>
            <a:r>
              <a:rPr lang="de-DE" b="1" dirty="0">
                <a:latin typeface="Calibri" pitchFamily="34" charset="0"/>
              </a:rPr>
              <a:t>z.B.</a:t>
            </a:r>
          </a:p>
          <a:p>
            <a:r>
              <a:rPr lang="de-DE" b="1" dirty="0">
                <a:latin typeface="Calibri" pitchFamily="34" charset="0"/>
              </a:rPr>
              <a:t>Reiter 1 ist </a:t>
            </a:r>
            <a:r>
              <a:rPr lang="de-DE" b="1" dirty="0" err="1">
                <a:latin typeface="Calibri" pitchFamily="34" charset="0"/>
              </a:rPr>
              <a:t>Netzinfo</a:t>
            </a:r>
            <a:endParaRPr lang="de-DE" b="1" dirty="0">
              <a:latin typeface="Calibri" pitchFamily="34" charset="0"/>
            </a:endParaRPr>
          </a:p>
          <a:p>
            <a:r>
              <a:rPr lang="de-DE" b="1" dirty="0">
                <a:latin typeface="Calibri" pitchFamily="34" charset="0"/>
              </a:rPr>
              <a:t>Reiter 5 ist GPS Position</a:t>
            </a:r>
          </a:p>
          <a:p>
            <a:endParaRPr lang="de-DE" b="1" dirty="0">
              <a:latin typeface="Calibri" pitchFamily="34" charset="0"/>
            </a:endParaRPr>
          </a:p>
          <a:p>
            <a:endParaRPr lang="de-DE" b="1" dirty="0">
              <a:latin typeface="Calibri" pitchFamily="34" charset="0"/>
            </a:endParaRPr>
          </a:p>
          <a:p>
            <a:r>
              <a:rPr lang="de-DE" b="1" dirty="0">
                <a:latin typeface="Calibri" pitchFamily="34" charset="0"/>
              </a:rPr>
              <a:t> </a:t>
            </a:r>
          </a:p>
        </p:txBody>
      </p:sp>
      <p:pic>
        <p:nvPicPr>
          <p:cNvPr id="16" name="Picture 2" descr="C:\Users\Tom\Pictures\20140123_132502.jpg"/>
          <p:cNvPicPr>
            <a:picLocks noChangeAspect="1" noChangeArrowheads="1"/>
          </p:cNvPicPr>
          <p:nvPr/>
        </p:nvPicPr>
        <p:blipFill>
          <a:blip r:embed="rId2" cstate="print"/>
          <a:srcRect/>
          <a:stretch>
            <a:fillRect/>
          </a:stretch>
        </p:blipFill>
        <p:spPr bwMode="auto">
          <a:xfrm>
            <a:off x="5508625" y="3284538"/>
            <a:ext cx="3454400" cy="2738437"/>
          </a:xfrm>
          <a:prstGeom prst="rect">
            <a:avLst/>
          </a:prstGeom>
          <a:noFill/>
          <a:ln w="9525">
            <a:noFill/>
            <a:miter lim="800000"/>
            <a:headEnd/>
            <a:tailEnd/>
          </a:ln>
        </p:spPr>
      </p:pic>
      <p:cxnSp>
        <p:nvCxnSpPr>
          <p:cNvPr id="17" name="Gerade Verbindung mit Pfeil 16"/>
          <p:cNvCxnSpPr/>
          <p:nvPr/>
        </p:nvCxnSpPr>
        <p:spPr>
          <a:xfrm flipV="1">
            <a:off x="3132138" y="4292600"/>
            <a:ext cx="3600450" cy="3603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a:spLocks noChangeArrowheads="1"/>
          </p:cNvSpPr>
          <p:nvPr/>
        </p:nvSpPr>
        <p:spPr bwMode="auto">
          <a:xfrm>
            <a:off x="1403350" y="4437063"/>
            <a:ext cx="2447925" cy="369887"/>
          </a:xfrm>
          <a:prstGeom prst="rect">
            <a:avLst/>
          </a:prstGeom>
          <a:noFill/>
          <a:ln w="9525">
            <a:noFill/>
            <a:miter lim="800000"/>
            <a:headEnd/>
            <a:tailEnd/>
          </a:ln>
        </p:spPr>
        <p:txBody>
          <a:bodyPr>
            <a:spAutoFit/>
          </a:bodyPr>
          <a:lstStyle/>
          <a:p>
            <a:r>
              <a:rPr lang="de-DE" b="1">
                <a:latin typeface="Calibri" pitchFamily="34" charset="0"/>
              </a:rPr>
              <a:t>Empfangsstärke</a:t>
            </a:r>
          </a:p>
        </p:txBody>
      </p:sp>
      <p:cxnSp>
        <p:nvCxnSpPr>
          <p:cNvPr id="19" name="Gerade Verbindung mit Pfeil 18"/>
          <p:cNvCxnSpPr/>
          <p:nvPr/>
        </p:nvCxnSpPr>
        <p:spPr>
          <a:xfrm flipV="1">
            <a:off x="3059113" y="4508500"/>
            <a:ext cx="4537075" cy="5048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a:spLocks noChangeArrowheads="1"/>
          </p:cNvSpPr>
          <p:nvPr/>
        </p:nvSpPr>
        <p:spPr bwMode="auto">
          <a:xfrm>
            <a:off x="1403350" y="4724400"/>
            <a:ext cx="2447925" cy="369888"/>
          </a:xfrm>
          <a:prstGeom prst="rect">
            <a:avLst/>
          </a:prstGeom>
          <a:noFill/>
          <a:ln w="9525">
            <a:noFill/>
            <a:miter lim="800000"/>
            <a:headEnd/>
            <a:tailEnd/>
          </a:ln>
        </p:spPr>
        <p:txBody>
          <a:bodyPr>
            <a:spAutoFit/>
          </a:bodyPr>
          <a:lstStyle/>
          <a:p>
            <a:r>
              <a:rPr lang="de-DE" b="1">
                <a:latin typeface="Calibri" pitchFamily="34" charset="0"/>
              </a:rPr>
              <a:t>Funk Mast ID</a:t>
            </a:r>
          </a:p>
        </p:txBody>
      </p:sp>
      <p:cxnSp>
        <p:nvCxnSpPr>
          <p:cNvPr id="21" name="Gerade Verbindung mit Pfeil 20"/>
          <p:cNvCxnSpPr/>
          <p:nvPr/>
        </p:nvCxnSpPr>
        <p:spPr>
          <a:xfrm flipV="1">
            <a:off x="3140075" y="4868863"/>
            <a:ext cx="3663950" cy="4413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hteck 22"/>
          <p:cNvSpPr>
            <a:spLocks noChangeArrowheads="1"/>
          </p:cNvSpPr>
          <p:nvPr/>
        </p:nvSpPr>
        <p:spPr bwMode="auto">
          <a:xfrm>
            <a:off x="1411288" y="5094288"/>
            <a:ext cx="2449512" cy="368300"/>
          </a:xfrm>
          <a:prstGeom prst="rect">
            <a:avLst/>
          </a:prstGeom>
          <a:noFill/>
          <a:ln w="9525">
            <a:noFill/>
            <a:miter lim="800000"/>
            <a:headEnd/>
            <a:tailEnd/>
          </a:ln>
        </p:spPr>
        <p:txBody>
          <a:bodyPr>
            <a:spAutoFit/>
          </a:bodyPr>
          <a:lstStyle/>
          <a:p>
            <a:r>
              <a:rPr lang="de-DE" b="1" dirty="0">
                <a:latin typeface="Calibri" pitchFamily="34" charset="0"/>
              </a:rPr>
              <a:t>Akt. Frequenz</a:t>
            </a:r>
          </a:p>
        </p:txBody>
      </p:sp>
      <p:cxnSp>
        <p:nvCxnSpPr>
          <p:cNvPr id="32" name="Gerade Verbindung mit Pfeil 31"/>
          <p:cNvCxnSpPr/>
          <p:nvPr/>
        </p:nvCxnSpPr>
        <p:spPr>
          <a:xfrm flipV="1">
            <a:off x="3132138" y="5157788"/>
            <a:ext cx="3671887" cy="4397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Rechteck 32"/>
          <p:cNvSpPr>
            <a:spLocks noChangeArrowheads="1"/>
          </p:cNvSpPr>
          <p:nvPr/>
        </p:nvSpPr>
        <p:spPr bwMode="auto">
          <a:xfrm>
            <a:off x="1403350" y="5381625"/>
            <a:ext cx="2447925" cy="369888"/>
          </a:xfrm>
          <a:prstGeom prst="rect">
            <a:avLst/>
          </a:prstGeom>
          <a:noFill/>
          <a:ln w="9525">
            <a:noFill/>
            <a:miter lim="800000"/>
            <a:headEnd/>
            <a:tailEnd/>
          </a:ln>
        </p:spPr>
        <p:txBody>
          <a:bodyPr>
            <a:spAutoFit/>
          </a:bodyPr>
          <a:lstStyle/>
          <a:p>
            <a:r>
              <a:rPr lang="de-DE" b="1">
                <a:latin typeface="Calibri" pitchFamily="34" charset="0"/>
              </a:rPr>
              <a:t>Verw. Zeitschlitz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linds(horizont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linds(horizontal)">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3" grpId="0"/>
      <p:bldP spid="3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Gerätebedienung Gerätewart</a:t>
            </a:r>
          </a:p>
        </p:txBody>
      </p:sp>
      <p:sp>
        <p:nvSpPr>
          <p:cNvPr id="3" name="Inhaltsplatzhalter 2"/>
          <p:cNvSpPr>
            <a:spLocks noGrp="1"/>
          </p:cNvSpPr>
          <p:nvPr>
            <p:ph idx="1"/>
          </p:nvPr>
        </p:nvSpPr>
        <p:spPr/>
        <p:txBody>
          <a:bodyPr/>
          <a:lstStyle/>
          <a:p>
            <a:r>
              <a:rPr lang="de-DE" dirty="0" err="1"/>
              <a:t>Akkumenü</a:t>
            </a:r>
            <a:r>
              <a:rPr lang="de-DE" dirty="0"/>
              <a:t>  </a:t>
            </a:r>
            <a:r>
              <a:rPr lang="de-DE" b="1" dirty="0"/>
              <a:t>*2797</a:t>
            </a:r>
          </a:p>
        </p:txBody>
      </p:sp>
      <p:pic>
        <p:nvPicPr>
          <p:cNvPr id="87042" name="Picture 2"/>
          <p:cNvPicPr>
            <a:picLocks noChangeAspect="1" noChangeArrowheads="1"/>
          </p:cNvPicPr>
          <p:nvPr/>
        </p:nvPicPr>
        <p:blipFill>
          <a:blip r:embed="rId2" cstate="print"/>
          <a:srcRect t="23018" r="6493" b="24041"/>
          <a:stretch>
            <a:fillRect/>
          </a:stretch>
        </p:blipFill>
        <p:spPr bwMode="auto">
          <a:xfrm>
            <a:off x="3470671" y="1391005"/>
            <a:ext cx="5184576" cy="1656184"/>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t="23567" r="4086" b="18826"/>
          <a:stretch>
            <a:fillRect/>
          </a:stretch>
        </p:blipFill>
        <p:spPr bwMode="auto">
          <a:xfrm>
            <a:off x="3635896" y="3068960"/>
            <a:ext cx="4893271" cy="1656184"/>
          </a:xfrm>
          <a:prstGeom prst="rect">
            <a:avLst/>
          </a:prstGeom>
          <a:noFill/>
          <a:ln w="9525">
            <a:noFill/>
            <a:miter lim="800000"/>
            <a:headEnd/>
            <a:tailEnd/>
          </a:ln>
        </p:spPr>
      </p:pic>
      <p:pic>
        <p:nvPicPr>
          <p:cNvPr id="87044" name="Picture 4"/>
          <p:cNvPicPr>
            <a:picLocks noChangeAspect="1" noChangeArrowheads="1"/>
          </p:cNvPicPr>
          <p:nvPr/>
        </p:nvPicPr>
        <p:blipFill>
          <a:blip r:embed="rId4" cstate="print"/>
          <a:srcRect b="11740"/>
          <a:stretch>
            <a:fillRect/>
          </a:stretch>
        </p:blipFill>
        <p:spPr bwMode="auto">
          <a:xfrm>
            <a:off x="4165798" y="4754060"/>
            <a:ext cx="4438650" cy="155526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179512" y="836712"/>
            <a:ext cx="8510214" cy="5472608"/>
          </a:xfrm>
          <a:prstGeom prst="rect">
            <a:avLst/>
          </a:prstGeom>
          <a:noFill/>
          <a:ln w="9525">
            <a:noFill/>
            <a:miter lim="800000"/>
            <a:headEnd/>
            <a:tailEnd/>
          </a:ln>
        </p:spPr>
      </p:pic>
      <p:sp>
        <p:nvSpPr>
          <p:cNvPr id="2" name="Titel 1"/>
          <p:cNvSpPr>
            <a:spLocks noGrp="1"/>
          </p:cNvSpPr>
          <p:nvPr>
            <p:ph type="title"/>
          </p:nvPr>
        </p:nvSpPr>
        <p:spPr/>
        <p:txBody>
          <a:bodyPr/>
          <a:lstStyle/>
          <a:p>
            <a:r>
              <a:rPr lang="de-DE" dirty="0"/>
              <a:t>Gerätebedienung Gerätewart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Gerätebedienung</a:t>
            </a:r>
            <a:r>
              <a:rPr lang="en-US" dirty="0"/>
              <a:t> </a:t>
            </a:r>
            <a:r>
              <a:rPr lang="en-US" dirty="0" err="1"/>
              <a:t>Gerätewart</a:t>
            </a:r>
            <a:endParaRPr lang="en-US" dirty="0"/>
          </a:p>
        </p:txBody>
      </p:sp>
      <p:pic>
        <p:nvPicPr>
          <p:cNvPr id="39938" name="Picture 2"/>
          <p:cNvPicPr>
            <a:picLocks noChangeAspect="1" noChangeArrowheads="1"/>
          </p:cNvPicPr>
          <p:nvPr/>
        </p:nvPicPr>
        <p:blipFill>
          <a:blip r:embed="rId2" cstate="print"/>
          <a:srcRect/>
          <a:stretch>
            <a:fillRect/>
          </a:stretch>
        </p:blipFill>
        <p:spPr bwMode="auto">
          <a:xfrm>
            <a:off x="332606" y="857875"/>
            <a:ext cx="8343850" cy="5379437"/>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Änderungshistorie</a:t>
            </a:r>
            <a:r>
              <a:rPr lang="en-US" dirty="0"/>
              <a:t> / </a:t>
            </a:r>
            <a:r>
              <a:rPr lang="en-US" dirty="0" err="1"/>
              <a:t>Infos</a:t>
            </a:r>
            <a:endParaRPr lang="en-US" dirty="0"/>
          </a:p>
        </p:txBody>
      </p:sp>
      <p:sp>
        <p:nvSpPr>
          <p:cNvPr id="3" name="Inhaltsplatzhalter 2"/>
          <p:cNvSpPr>
            <a:spLocks noGrp="1"/>
          </p:cNvSpPr>
          <p:nvPr>
            <p:ph idx="1"/>
          </p:nvPr>
        </p:nvSpPr>
        <p:spPr>
          <a:xfrm>
            <a:off x="251520" y="908720"/>
            <a:ext cx="8507288" cy="5256584"/>
          </a:xfrm>
        </p:spPr>
        <p:txBody>
          <a:bodyPr>
            <a:normAutofit fontScale="25000" lnSpcReduction="20000"/>
          </a:bodyPr>
          <a:lstStyle/>
          <a:p>
            <a:r>
              <a:rPr lang="en-US" dirty="0" err="1"/>
              <a:t>Alle</a:t>
            </a:r>
            <a:r>
              <a:rPr lang="en-US" dirty="0"/>
              <a:t> </a:t>
            </a:r>
            <a:r>
              <a:rPr lang="en-US" dirty="0" err="1"/>
              <a:t>Grafiken</a:t>
            </a:r>
            <a:r>
              <a:rPr lang="en-US" dirty="0"/>
              <a:t> </a:t>
            </a:r>
            <a:r>
              <a:rPr lang="en-US" dirty="0" err="1"/>
              <a:t>genehmigt</a:t>
            </a:r>
            <a:r>
              <a:rPr lang="en-US" dirty="0"/>
              <a:t> </a:t>
            </a:r>
            <a:r>
              <a:rPr lang="en-US" dirty="0" err="1"/>
              <a:t>durch</a:t>
            </a:r>
            <a:r>
              <a:rPr lang="en-US" dirty="0"/>
              <a:t> SFS-W / firegraphics.ch und </a:t>
            </a:r>
            <a:r>
              <a:rPr lang="en-US" dirty="0" err="1"/>
              <a:t>Sepura</a:t>
            </a:r>
            <a:r>
              <a:rPr lang="en-US" dirty="0"/>
              <a:t>/</a:t>
            </a:r>
            <a:r>
              <a:rPr lang="en-US" dirty="0" err="1"/>
              <a:t>Selectric</a:t>
            </a:r>
            <a:endParaRPr lang="en-US" dirty="0"/>
          </a:p>
          <a:p>
            <a:endParaRPr lang="en-US" dirty="0"/>
          </a:p>
          <a:p>
            <a:r>
              <a:rPr lang="en-US" dirty="0"/>
              <a:t>V5.7: </a:t>
            </a:r>
            <a:r>
              <a:rPr lang="en-US" dirty="0" err="1"/>
              <a:t>Fleetmapping</a:t>
            </a:r>
            <a:r>
              <a:rPr lang="en-US" dirty="0"/>
              <a:t> 1.3 </a:t>
            </a:r>
            <a:r>
              <a:rPr lang="en-US" dirty="0" err="1"/>
              <a:t>eingebunden</a:t>
            </a:r>
            <a:endParaRPr lang="en-US" dirty="0"/>
          </a:p>
          <a:p>
            <a:r>
              <a:rPr lang="en-US" dirty="0"/>
              <a:t>V6.0: </a:t>
            </a:r>
          </a:p>
          <a:p>
            <a:pPr lvl="1"/>
            <a:r>
              <a:rPr lang="en-US" dirty="0" err="1"/>
              <a:t>Farbe</a:t>
            </a:r>
            <a:r>
              <a:rPr lang="en-US" dirty="0"/>
              <a:t> HRT </a:t>
            </a:r>
            <a:r>
              <a:rPr lang="en-US" dirty="0" err="1"/>
              <a:t>bei</a:t>
            </a:r>
            <a:r>
              <a:rPr lang="en-US" dirty="0"/>
              <a:t> FMS </a:t>
            </a:r>
            <a:r>
              <a:rPr lang="en-US" dirty="0" err="1"/>
              <a:t>getauscht</a:t>
            </a:r>
            <a:r>
              <a:rPr lang="en-US" dirty="0"/>
              <a:t>,</a:t>
            </a:r>
          </a:p>
          <a:p>
            <a:pPr lvl="1"/>
            <a:r>
              <a:rPr lang="en-US" dirty="0"/>
              <a:t>MRT </a:t>
            </a:r>
            <a:r>
              <a:rPr lang="en-US" dirty="0" err="1"/>
              <a:t>bei</a:t>
            </a:r>
            <a:r>
              <a:rPr lang="en-US" dirty="0"/>
              <a:t> </a:t>
            </a:r>
            <a:r>
              <a:rPr lang="en-US" dirty="0" err="1"/>
              <a:t>Farbkennzeichung</a:t>
            </a:r>
            <a:r>
              <a:rPr lang="en-US" dirty="0"/>
              <a:t> </a:t>
            </a:r>
            <a:r>
              <a:rPr lang="en-US" dirty="0" err="1"/>
              <a:t>hinzugefügt</a:t>
            </a:r>
            <a:endParaRPr lang="en-US" dirty="0"/>
          </a:p>
          <a:p>
            <a:pPr lvl="1"/>
            <a:r>
              <a:rPr lang="en-US" dirty="0" err="1"/>
              <a:t>Sendeleistung</a:t>
            </a:r>
            <a:r>
              <a:rPr lang="en-US" dirty="0"/>
              <a:t> </a:t>
            </a:r>
            <a:r>
              <a:rPr lang="en-US" dirty="0" err="1"/>
              <a:t>zu</a:t>
            </a:r>
            <a:r>
              <a:rPr lang="en-US" dirty="0"/>
              <a:t> </a:t>
            </a:r>
            <a:r>
              <a:rPr lang="en-US" dirty="0" err="1"/>
              <a:t>Reichweite</a:t>
            </a:r>
            <a:r>
              <a:rPr lang="en-US" dirty="0"/>
              <a:t> </a:t>
            </a:r>
            <a:r>
              <a:rPr lang="en-US" dirty="0" err="1"/>
              <a:t>geändert</a:t>
            </a:r>
            <a:r>
              <a:rPr lang="en-US" dirty="0"/>
              <a:t> </a:t>
            </a:r>
            <a:r>
              <a:rPr lang="en-US" dirty="0" err="1"/>
              <a:t>bei</a:t>
            </a:r>
            <a:r>
              <a:rPr lang="en-US" dirty="0"/>
              <a:t> </a:t>
            </a:r>
            <a:r>
              <a:rPr lang="en-US" dirty="0" err="1"/>
              <a:t>Funkgrundlagen</a:t>
            </a:r>
            <a:endParaRPr lang="en-US" dirty="0"/>
          </a:p>
          <a:p>
            <a:pPr lvl="1"/>
            <a:r>
              <a:rPr lang="en-US" dirty="0" err="1"/>
              <a:t>Direktpfeil</a:t>
            </a:r>
            <a:r>
              <a:rPr lang="en-US" dirty="0"/>
              <a:t> </a:t>
            </a:r>
            <a:r>
              <a:rPr lang="en-US" dirty="0" err="1"/>
              <a:t>bei</a:t>
            </a:r>
            <a:r>
              <a:rPr lang="en-US" dirty="0"/>
              <a:t> </a:t>
            </a:r>
            <a:r>
              <a:rPr lang="en-US" dirty="0" err="1"/>
              <a:t>Repeaterbetrieb</a:t>
            </a:r>
            <a:r>
              <a:rPr lang="en-US" dirty="0"/>
              <a:t> </a:t>
            </a:r>
            <a:r>
              <a:rPr lang="en-US" dirty="0" err="1"/>
              <a:t>entfernt</a:t>
            </a:r>
            <a:endParaRPr lang="en-US" dirty="0"/>
          </a:p>
          <a:p>
            <a:pPr lvl="1"/>
            <a:r>
              <a:rPr lang="en-US" dirty="0" err="1"/>
              <a:t>Fleetmapping</a:t>
            </a:r>
            <a:r>
              <a:rPr lang="en-US" dirty="0"/>
              <a:t> </a:t>
            </a:r>
            <a:r>
              <a:rPr lang="en-US" dirty="0" err="1"/>
              <a:t>Führungsgruppe</a:t>
            </a:r>
            <a:r>
              <a:rPr lang="en-US" dirty="0"/>
              <a:t> IN auf </a:t>
            </a:r>
            <a:r>
              <a:rPr lang="en-US" dirty="0" err="1"/>
              <a:t>Kurzwahl</a:t>
            </a:r>
            <a:r>
              <a:rPr lang="en-US" dirty="0"/>
              <a:t> 322 </a:t>
            </a:r>
            <a:r>
              <a:rPr lang="en-US" dirty="0" err="1"/>
              <a:t>geändert</a:t>
            </a:r>
            <a:endParaRPr lang="en-US" dirty="0"/>
          </a:p>
          <a:p>
            <a:r>
              <a:rPr lang="en-US" dirty="0"/>
              <a:t>V6.1 </a:t>
            </a:r>
          </a:p>
          <a:p>
            <a:pPr lvl="1"/>
            <a:r>
              <a:rPr lang="en-US" dirty="0" err="1"/>
              <a:t>Rechtschreibfehler</a:t>
            </a:r>
            <a:endParaRPr lang="en-US" dirty="0"/>
          </a:p>
          <a:p>
            <a:pPr lvl="1"/>
            <a:r>
              <a:rPr lang="en-US" dirty="0" err="1"/>
              <a:t>Repeatersymbol</a:t>
            </a:r>
            <a:r>
              <a:rPr lang="en-US" dirty="0"/>
              <a:t> </a:t>
            </a:r>
            <a:r>
              <a:rPr lang="en-US" dirty="0" err="1"/>
              <a:t>angepasst</a:t>
            </a:r>
            <a:endParaRPr lang="en-US" dirty="0"/>
          </a:p>
          <a:p>
            <a:pPr lvl="1"/>
            <a:r>
              <a:rPr lang="en-US" dirty="0" err="1"/>
              <a:t>Sprechtaste</a:t>
            </a:r>
            <a:r>
              <a:rPr lang="en-US" dirty="0"/>
              <a:t> </a:t>
            </a:r>
            <a:r>
              <a:rPr lang="en-US" dirty="0" err="1"/>
              <a:t>gedrückt</a:t>
            </a:r>
            <a:r>
              <a:rPr lang="en-US" dirty="0"/>
              <a:t> </a:t>
            </a:r>
            <a:r>
              <a:rPr lang="en-US" dirty="0" err="1"/>
              <a:t>halten</a:t>
            </a:r>
            <a:r>
              <a:rPr lang="en-US" dirty="0"/>
              <a:t> </a:t>
            </a:r>
            <a:r>
              <a:rPr lang="en-US" dirty="0" err="1"/>
              <a:t>während</a:t>
            </a:r>
            <a:r>
              <a:rPr lang="en-US" dirty="0"/>
              <a:t> </a:t>
            </a:r>
            <a:r>
              <a:rPr lang="en-US" dirty="0" err="1"/>
              <a:t>sprechen</a:t>
            </a:r>
            <a:endParaRPr lang="en-US" dirty="0"/>
          </a:p>
          <a:p>
            <a:r>
              <a:rPr lang="en-US" dirty="0"/>
              <a:t>V6.2 </a:t>
            </a:r>
          </a:p>
          <a:p>
            <a:pPr lvl="1"/>
            <a:r>
              <a:rPr lang="en-US" dirty="0" err="1"/>
              <a:t>Fleetmapping</a:t>
            </a:r>
            <a:r>
              <a:rPr lang="en-US" dirty="0"/>
              <a:t> V1.4 – </a:t>
            </a:r>
            <a:r>
              <a:rPr lang="en-US" dirty="0" err="1"/>
              <a:t>Fehlerkorrektur</a:t>
            </a:r>
            <a:r>
              <a:rPr lang="en-US" dirty="0"/>
              <a:t> und </a:t>
            </a:r>
            <a:r>
              <a:rPr lang="en-US" dirty="0" err="1"/>
              <a:t>Einführung</a:t>
            </a:r>
            <a:r>
              <a:rPr lang="en-US" dirty="0"/>
              <a:t> DMO </a:t>
            </a:r>
            <a:r>
              <a:rPr lang="en-US" dirty="0" err="1"/>
              <a:t>ZusArbeit</a:t>
            </a:r>
            <a:r>
              <a:rPr lang="en-US" dirty="0"/>
              <a:t> </a:t>
            </a:r>
            <a:r>
              <a:rPr lang="en-US" dirty="0" err="1"/>
              <a:t>Pol+nPos</a:t>
            </a:r>
            <a:r>
              <a:rPr lang="en-US" dirty="0"/>
              <a:t> OBBN DMO 322</a:t>
            </a:r>
          </a:p>
          <a:p>
            <a:r>
              <a:rPr lang="en-US" dirty="0"/>
              <a:t>V6.3 </a:t>
            </a:r>
          </a:p>
          <a:p>
            <a:pPr lvl="1"/>
            <a:r>
              <a:rPr lang="en-US" dirty="0" err="1"/>
              <a:t>Rechtschreibfehler</a:t>
            </a:r>
            <a:r>
              <a:rPr lang="en-US" dirty="0"/>
              <a:t> + </a:t>
            </a:r>
            <a:r>
              <a:rPr lang="en-US" dirty="0" err="1"/>
              <a:t>Repeatersymbole</a:t>
            </a:r>
            <a:r>
              <a:rPr lang="en-US" dirty="0"/>
              <a:t> </a:t>
            </a:r>
          </a:p>
          <a:p>
            <a:pPr lvl="1"/>
            <a:r>
              <a:rPr lang="en-US" dirty="0"/>
              <a:t>FMS Status 9 </a:t>
            </a:r>
            <a:r>
              <a:rPr lang="en-US" dirty="0" err="1"/>
              <a:t>aktualisiert</a:t>
            </a:r>
            <a:endParaRPr lang="en-US" dirty="0"/>
          </a:p>
          <a:p>
            <a:r>
              <a:rPr lang="en-US" dirty="0"/>
              <a:t>V6.4</a:t>
            </a:r>
          </a:p>
          <a:p>
            <a:pPr lvl="1"/>
            <a:r>
              <a:rPr lang="en-US" dirty="0" err="1"/>
              <a:t>Abkündigung</a:t>
            </a:r>
            <a:r>
              <a:rPr lang="en-US" dirty="0"/>
              <a:t> Motorola GP360 </a:t>
            </a:r>
            <a:r>
              <a:rPr lang="en-US" dirty="0" err="1"/>
              <a:t>als</a:t>
            </a:r>
            <a:r>
              <a:rPr lang="en-US" dirty="0"/>
              <a:t> </a:t>
            </a:r>
            <a:r>
              <a:rPr lang="en-US" dirty="0" err="1"/>
              <a:t>Vermerk</a:t>
            </a:r>
            <a:r>
              <a:rPr lang="en-US" dirty="0"/>
              <a:t> </a:t>
            </a:r>
            <a:r>
              <a:rPr lang="en-US" dirty="0" err="1"/>
              <a:t>hinzu</a:t>
            </a:r>
            <a:endParaRPr lang="en-US" dirty="0"/>
          </a:p>
          <a:p>
            <a:pPr lvl="1"/>
            <a:r>
              <a:rPr lang="en-US" dirty="0" err="1"/>
              <a:t>Funkrufkennzahl</a:t>
            </a:r>
            <a:r>
              <a:rPr lang="en-US" dirty="0"/>
              <a:t> 18 </a:t>
            </a:r>
            <a:r>
              <a:rPr lang="en-US" dirty="0" err="1"/>
              <a:t>für</a:t>
            </a:r>
            <a:r>
              <a:rPr lang="en-US" dirty="0"/>
              <a:t> </a:t>
            </a:r>
            <a:r>
              <a:rPr lang="en-US" dirty="0" err="1"/>
              <a:t>nicht</a:t>
            </a:r>
            <a:r>
              <a:rPr lang="en-US" dirty="0"/>
              <a:t> </a:t>
            </a:r>
            <a:r>
              <a:rPr lang="en-US" dirty="0" err="1"/>
              <a:t>Fahrzeuggebundene</a:t>
            </a:r>
            <a:r>
              <a:rPr lang="en-US" dirty="0"/>
              <a:t> </a:t>
            </a:r>
            <a:r>
              <a:rPr lang="en-US" dirty="0" err="1"/>
              <a:t>Geräte</a:t>
            </a:r>
            <a:r>
              <a:rPr lang="en-US" dirty="0"/>
              <a:t> </a:t>
            </a:r>
            <a:r>
              <a:rPr lang="en-US" dirty="0" err="1"/>
              <a:t>eingefügt</a:t>
            </a:r>
            <a:endParaRPr lang="en-US" dirty="0"/>
          </a:p>
          <a:p>
            <a:pPr lvl="1"/>
            <a:r>
              <a:rPr lang="en-US" dirty="0" err="1"/>
              <a:t>Eingangsfrage</a:t>
            </a:r>
            <a:r>
              <a:rPr lang="en-US" dirty="0"/>
              <a:t> ELA</a:t>
            </a:r>
          </a:p>
          <a:p>
            <a:r>
              <a:rPr lang="en-US" dirty="0"/>
              <a:t>V6.5</a:t>
            </a:r>
          </a:p>
          <a:p>
            <a:pPr lvl="1"/>
            <a:r>
              <a:rPr lang="en-US" dirty="0"/>
              <a:t>Gateway </a:t>
            </a:r>
            <a:r>
              <a:rPr lang="en-US" dirty="0" err="1"/>
              <a:t>Konfiguration</a:t>
            </a:r>
            <a:r>
              <a:rPr lang="en-US" dirty="0"/>
              <a:t> </a:t>
            </a:r>
            <a:r>
              <a:rPr lang="en-US" dirty="0" err="1"/>
              <a:t>hinzugefügt</a:t>
            </a:r>
            <a:endParaRPr lang="en-US" dirty="0"/>
          </a:p>
          <a:p>
            <a:r>
              <a:rPr lang="en-US" dirty="0"/>
              <a:t>V7.0</a:t>
            </a:r>
          </a:p>
          <a:p>
            <a:pPr lvl="1"/>
            <a:r>
              <a:rPr lang="en-US" dirty="0" err="1"/>
              <a:t>Neue</a:t>
            </a:r>
            <a:r>
              <a:rPr lang="en-US" dirty="0"/>
              <a:t> </a:t>
            </a:r>
            <a:r>
              <a:rPr lang="en-US" dirty="0" err="1"/>
              <a:t>Funkrufnamen</a:t>
            </a:r>
            <a:r>
              <a:rPr lang="en-US" dirty="0"/>
              <a:t> + </a:t>
            </a:r>
            <a:r>
              <a:rPr lang="en-US" dirty="0" err="1"/>
              <a:t>Funktionsbezeichungen</a:t>
            </a:r>
            <a:r>
              <a:rPr lang="en-US" dirty="0"/>
              <a:t> </a:t>
            </a:r>
            <a:r>
              <a:rPr lang="en-US" dirty="0" err="1"/>
              <a:t>für</a:t>
            </a:r>
            <a:r>
              <a:rPr lang="en-US" dirty="0"/>
              <a:t> </a:t>
            </a:r>
            <a:r>
              <a:rPr lang="en-US" dirty="0" err="1"/>
              <a:t>Handsprechfunkgeräte</a:t>
            </a:r>
            <a:endParaRPr lang="en-US" dirty="0"/>
          </a:p>
          <a:p>
            <a:pPr lvl="1"/>
            <a:r>
              <a:rPr lang="en-US" dirty="0"/>
              <a:t>Praxis </a:t>
            </a:r>
            <a:r>
              <a:rPr lang="en-US" dirty="0" err="1"/>
              <a:t>aufgeteilt</a:t>
            </a:r>
            <a:r>
              <a:rPr lang="en-US" dirty="0"/>
              <a:t> in </a:t>
            </a:r>
            <a:r>
              <a:rPr lang="en-US" dirty="0" err="1"/>
              <a:t>Teil</a:t>
            </a:r>
            <a:r>
              <a:rPr lang="en-US" dirty="0"/>
              <a:t> 1 und 2</a:t>
            </a:r>
          </a:p>
          <a:p>
            <a:pPr lvl="1"/>
            <a:r>
              <a:rPr lang="en-US" dirty="0" err="1"/>
              <a:t>Gruppenvisualisierung</a:t>
            </a:r>
            <a:endParaRPr lang="en-US" dirty="0"/>
          </a:p>
          <a:p>
            <a:r>
              <a:rPr lang="en-US" dirty="0"/>
              <a:t>V7.1</a:t>
            </a:r>
          </a:p>
          <a:p>
            <a:pPr lvl="1"/>
            <a:r>
              <a:rPr lang="en-US" dirty="0"/>
              <a:t>Praxis 2. </a:t>
            </a:r>
            <a:r>
              <a:rPr lang="en-US" dirty="0" err="1"/>
              <a:t>Teil</a:t>
            </a:r>
            <a:r>
              <a:rPr lang="en-US" dirty="0"/>
              <a:t> alt </a:t>
            </a:r>
            <a:r>
              <a:rPr lang="en-US" dirty="0" err="1"/>
              <a:t>gelöscht</a:t>
            </a:r>
            <a:endParaRPr lang="en-US" dirty="0"/>
          </a:p>
          <a:p>
            <a:pPr lvl="1"/>
            <a:r>
              <a:rPr lang="en-US" dirty="0"/>
              <a:t>SOSI Box </a:t>
            </a:r>
            <a:r>
              <a:rPr lang="en-US" dirty="0" err="1"/>
              <a:t>Bedienung</a:t>
            </a:r>
            <a:r>
              <a:rPr lang="en-US" dirty="0"/>
              <a:t> </a:t>
            </a:r>
            <a:r>
              <a:rPr lang="en-US" dirty="0" err="1"/>
              <a:t>aufgenommen</a:t>
            </a:r>
            <a:endParaRPr lang="en-US" dirty="0"/>
          </a:p>
          <a:p>
            <a:r>
              <a:rPr lang="en-US" dirty="0"/>
              <a:t>V7.2</a:t>
            </a:r>
          </a:p>
          <a:p>
            <a:pPr lvl="1"/>
            <a:r>
              <a:rPr lang="en-US" dirty="0" err="1"/>
              <a:t>Korrektur</a:t>
            </a:r>
            <a:r>
              <a:rPr lang="en-US" dirty="0"/>
              <a:t> </a:t>
            </a:r>
            <a:r>
              <a:rPr lang="en-US" dirty="0" err="1"/>
              <a:t>Folie</a:t>
            </a:r>
            <a:r>
              <a:rPr lang="en-US" dirty="0"/>
              <a:t> 34 – </a:t>
            </a:r>
            <a:r>
              <a:rPr lang="en-US" dirty="0" err="1"/>
              <a:t>Reihenfolge</a:t>
            </a:r>
            <a:r>
              <a:rPr lang="en-US" dirty="0"/>
              <a:t> </a:t>
            </a:r>
            <a:r>
              <a:rPr lang="en-US" dirty="0" err="1"/>
              <a:t>Funkname</a:t>
            </a:r>
            <a:endParaRPr lang="en-US" dirty="0"/>
          </a:p>
          <a:p>
            <a:r>
              <a:rPr lang="en-US" dirty="0"/>
              <a:t>V7.3</a:t>
            </a:r>
          </a:p>
          <a:p>
            <a:pPr lvl="1"/>
            <a:r>
              <a:rPr lang="en-US" dirty="0" err="1"/>
              <a:t>Rechtschreibfehler</a:t>
            </a:r>
            <a:r>
              <a:rPr lang="en-US" dirty="0"/>
              <a:t> </a:t>
            </a:r>
            <a:r>
              <a:rPr lang="en-US" dirty="0" err="1"/>
              <a:t>korrigiert</a:t>
            </a:r>
            <a:endParaRPr lang="en-US" dirty="0"/>
          </a:p>
          <a:p>
            <a:pPr lvl="1"/>
            <a:r>
              <a:rPr lang="en-US" dirty="0"/>
              <a:t>Alias </a:t>
            </a:r>
            <a:r>
              <a:rPr lang="en-US" dirty="0" err="1"/>
              <a:t>Opta</a:t>
            </a:r>
            <a:r>
              <a:rPr lang="en-US" dirty="0"/>
              <a:t> </a:t>
            </a:r>
            <a:r>
              <a:rPr lang="en-US" dirty="0" err="1"/>
              <a:t>Erweitert</a:t>
            </a:r>
            <a:endParaRPr lang="en-US" dirty="0"/>
          </a:p>
          <a:p>
            <a:r>
              <a:rPr lang="en-US" dirty="0"/>
              <a:t>V7.4</a:t>
            </a:r>
          </a:p>
          <a:p>
            <a:pPr lvl="1"/>
            <a:r>
              <a:rPr lang="en-US" dirty="0" err="1"/>
              <a:t>Änderungsvorschläge</a:t>
            </a:r>
            <a:r>
              <a:rPr lang="en-US" dirty="0"/>
              <a:t> Sebastian Peter FF </a:t>
            </a:r>
            <a:r>
              <a:rPr lang="en-US" dirty="0" err="1"/>
              <a:t>Lippertshofen</a:t>
            </a:r>
            <a:r>
              <a:rPr lang="en-US" dirty="0"/>
              <a:t> </a:t>
            </a:r>
            <a:r>
              <a:rPr lang="en-US" dirty="0" err="1"/>
              <a:t>eingearbeitet</a:t>
            </a:r>
            <a:endParaRPr lang="en-US" dirty="0"/>
          </a:p>
          <a:p>
            <a:pPr lvl="1"/>
            <a:r>
              <a:rPr lang="en-US" dirty="0"/>
              <a:t>DMO-TMO </a:t>
            </a:r>
            <a:r>
              <a:rPr lang="en-US" dirty="0" err="1"/>
              <a:t>Nutzung</a:t>
            </a:r>
            <a:r>
              <a:rPr lang="en-US" dirty="0"/>
              <a:t> </a:t>
            </a:r>
            <a:r>
              <a:rPr lang="en-US" dirty="0" err="1"/>
              <a:t>detailierter</a:t>
            </a:r>
            <a:r>
              <a:rPr lang="en-US" dirty="0"/>
              <a:t> </a:t>
            </a:r>
            <a:r>
              <a:rPr lang="en-US" dirty="0" err="1"/>
              <a:t>beschrieben</a:t>
            </a:r>
            <a:r>
              <a:rPr lang="en-US" dirty="0"/>
              <a:t>.</a:t>
            </a:r>
          </a:p>
          <a:p>
            <a:pPr lvl="1"/>
            <a:r>
              <a:rPr lang="en-US" dirty="0" err="1"/>
              <a:t>Digitalfunk</a:t>
            </a:r>
            <a:r>
              <a:rPr lang="en-US" dirty="0"/>
              <a:t> Status </a:t>
            </a:r>
            <a:r>
              <a:rPr lang="en-US" dirty="0" err="1"/>
              <a:t>Umrüstung</a:t>
            </a:r>
            <a:endParaRPr lang="en-US" dirty="0"/>
          </a:p>
          <a:p>
            <a:r>
              <a:rPr lang="en-US" dirty="0"/>
              <a:t>V7.5</a:t>
            </a:r>
          </a:p>
          <a:p>
            <a:pPr lvl="1"/>
            <a:r>
              <a:rPr lang="en-US" dirty="0" err="1"/>
              <a:t>Neue</a:t>
            </a:r>
            <a:r>
              <a:rPr lang="en-US" dirty="0"/>
              <a:t> </a:t>
            </a:r>
            <a:r>
              <a:rPr lang="en-US" dirty="0" err="1"/>
              <a:t>Funkrufnamenregelung</a:t>
            </a:r>
            <a:r>
              <a:rPr lang="en-US" dirty="0"/>
              <a:t> </a:t>
            </a:r>
          </a:p>
          <a:p>
            <a:r>
              <a:rPr lang="en-US" dirty="0"/>
              <a:t>V7.6</a:t>
            </a:r>
          </a:p>
          <a:p>
            <a:pPr lvl="1"/>
            <a:r>
              <a:rPr lang="en-US" dirty="0" err="1"/>
              <a:t>Aktualisierter</a:t>
            </a:r>
            <a:r>
              <a:rPr lang="en-US" dirty="0"/>
              <a:t> Status </a:t>
            </a:r>
            <a:r>
              <a:rPr lang="en-US" dirty="0" err="1"/>
              <a:t>Funkausbau</a:t>
            </a:r>
            <a:r>
              <a:rPr lang="en-US" dirty="0"/>
              <a:t> Deutschland</a:t>
            </a:r>
          </a:p>
          <a:p>
            <a:pPr lvl="1"/>
            <a:r>
              <a:rPr lang="en-US" dirty="0" err="1"/>
              <a:t>Funkrufnamen</a:t>
            </a:r>
            <a:r>
              <a:rPr lang="en-US" dirty="0"/>
              <a:t> auf </a:t>
            </a:r>
            <a:r>
              <a:rPr lang="en-US" dirty="0" err="1"/>
              <a:t>Landkreisebene</a:t>
            </a:r>
            <a:endParaRPr lang="en-US" dirty="0"/>
          </a:p>
          <a:p>
            <a:pPr lvl="1"/>
            <a:r>
              <a:rPr lang="en-US" dirty="0" err="1"/>
              <a:t>Personenbezogene</a:t>
            </a:r>
            <a:r>
              <a:rPr lang="en-US" dirty="0"/>
              <a:t> </a:t>
            </a:r>
            <a:r>
              <a:rPr lang="en-US" dirty="0" err="1"/>
              <a:t>Funkrufnamen</a:t>
            </a:r>
            <a:r>
              <a:rPr lang="en-US" dirty="0"/>
              <a:t> </a:t>
            </a:r>
            <a:r>
              <a:rPr lang="en-US" dirty="0" err="1"/>
              <a:t>hinzugefügt</a:t>
            </a:r>
            <a:endParaRPr lang="en-US" dirty="0"/>
          </a:p>
          <a:p>
            <a:r>
              <a:rPr lang="en-US" dirty="0"/>
              <a:t>V8.0 </a:t>
            </a:r>
          </a:p>
          <a:p>
            <a:pPr lvl="1"/>
            <a:r>
              <a:rPr lang="en-US" dirty="0"/>
              <a:t>Update Smart </a:t>
            </a:r>
            <a:r>
              <a:rPr lang="en-US" dirty="0" err="1"/>
              <a:t>Menü</a:t>
            </a:r>
            <a:r>
              <a:rPr lang="en-US" dirty="0"/>
              <a:t> </a:t>
            </a:r>
          </a:p>
          <a:p>
            <a:pPr lvl="1"/>
            <a:r>
              <a:rPr lang="en-US" dirty="0"/>
              <a:t>Update </a:t>
            </a:r>
            <a:r>
              <a:rPr lang="en-US" dirty="0" err="1"/>
              <a:t>Gerät</a:t>
            </a:r>
            <a:r>
              <a:rPr lang="en-US" dirty="0"/>
              <a:t> Florian xxx 1 (</a:t>
            </a:r>
            <a:r>
              <a:rPr lang="en-US" dirty="0" err="1"/>
              <a:t>Kommandant</a:t>
            </a:r>
            <a:r>
              <a:rPr lang="en-US" dirty="0"/>
              <a:t> auf </a:t>
            </a:r>
            <a:r>
              <a:rPr lang="en-US" dirty="0" err="1"/>
              <a:t>Eineheitsführer</a:t>
            </a:r>
            <a:r>
              <a:rPr lang="en-US" dirty="0"/>
              <a:t>)</a:t>
            </a:r>
          </a:p>
          <a:p>
            <a:pPr lvl="1"/>
            <a:r>
              <a:rPr lang="en-US" dirty="0"/>
              <a:t>Update </a:t>
            </a:r>
            <a:r>
              <a:rPr lang="en-US" dirty="0" err="1"/>
              <a:t>Landkarte</a:t>
            </a:r>
            <a:r>
              <a:rPr lang="en-US" dirty="0"/>
              <a:t> </a:t>
            </a:r>
            <a:r>
              <a:rPr lang="en-US" dirty="0" err="1"/>
              <a:t>Digitalfunk</a:t>
            </a:r>
            <a:endParaRPr lang="en-US" dirty="0"/>
          </a:p>
          <a:p>
            <a:pPr lvl="1"/>
            <a:r>
              <a:rPr lang="en-US" dirty="0"/>
              <a:t>Update </a:t>
            </a:r>
            <a:r>
              <a:rPr lang="en-US" dirty="0" err="1"/>
              <a:t>Favoritenordner</a:t>
            </a:r>
            <a:endParaRPr lang="en-US" dirty="0"/>
          </a:p>
          <a:p>
            <a:pPr lvl="1"/>
            <a:r>
              <a:rPr lang="en-US" dirty="0"/>
              <a:t>Update </a:t>
            </a:r>
            <a:r>
              <a:rPr lang="en-US" dirty="0" err="1"/>
              <a:t>Digitalfunkstand</a:t>
            </a:r>
            <a:r>
              <a:rPr lang="en-US" dirty="0"/>
              <a:t> Deutschland</a:t>
            </a:r>
          </a:p>
          <a:p>
            <a:pPr lvl="1"/>
            <a:endParaRPr lang="en-US" dirty="0"/>
          </a:p>
          <a:p>
            <a:r>
              <a:rPr lang="en-US" dirty="0"/>
              <a:t>V9.0</a:t>
            </a:r>
          </a:p>
          <a:p>
            <a:pPr lvl="1"/>
            <a:r>
              <a:rPr lang="en-US" dirty="0"/>
              <a:t>Repeater </a:t>
            </a:r>
            <a:r>
              <a:rPr lang="en-US" dirty="0" err="1"/>
              <a:t>Nutzung</a:t>
            </a:r>
            <a:r>
              <a:rPr lang="en-US" dirty="0"/>
              <a:t> </a:t>
            </a:r>
            <a:r>
              <a:rPr lang="en-US" dirty="0" err="1"/>
              <a:t>Beispiel</a:t>
            </a:r>
            <a:endParaRPr lang="en-US" dirty="0"/>
          </a:p>
          <a:p>
            <a:pPr lvl="1"/>
            <a:r>
              <a:rPr lang="en-US" dirty="0" err="1"/>
              <a:t>Funkstärke</a:t>
            </a:r>
            <a:r>
              <a:rPr lang="en-US" dirty="0"/>
              <a:t> </a:t>
            </a:r>
            <a:r>
              <a:rPr lang="en-US" dirty="0" err="1"/>
              <a:t>Geupdateet</a:t>
            </a:r>
            <a:endParaRPr lang="en-US" dirty="0"/>
          </a:p>
          <a:p>
            <a:pPr lvl="1"/>
            <a:r>
              <a:rPr lang="en-US" dirty="0" err="1"/>
              <a:t>Dokument</a:t>
            </a:r>
            <a:r>
              <a:rPr lang="en-US" dirty="0"/>
              <a:t> der ILS Ingolstadt </a:t>
            </a:r>
            <a:r>
              <a:rPr lang="en-US" dirty="0" err="1"/>
              <a:t>bzgl</a:t>
            </a:r>
            <a:r>
              <a:rPr lang="en-US" dirty="0"/>
              <a:t>. FMS Status </a:t>
            </a:r>
            <a:r>
              <a:rPr lang="en-US" dirty="0" err="1"/>
              <a:t>eingepflegt</a:t>
            </a:r>
            <a:endParaRPr lang="en-US" dirty="0"/>
          </a:p>
          <a:p>
            <a:pPr lvl="1"/>
            <a:r>
              <a:rPr lang="en-US" dirty="0"/>
              <a:t>FMS </a:t>
            </a:r>
            <a:r>
              <a:rPr lang="en-US" dirty="0" err="1"/>
              <a:t>bei</a:t>
            </a:r>
            <a:r>
              <a:rPr lang="en-US" dirty="0"/>
              <a:t> </a:t>
            </a:r>
            <a:r>
              <a:rPr lang="en-US" dirty="0" err="1"/>
              <a:t>Übungen</a:t>
            </a:r>
            <a:r>
              <a:rPr lang="en-US" dirty="0"/>
              <a:t> </a:t>
            </a:r>
            <a:r>
              <a:rPr lang="en-US" dirty="0" err="1"/>
              <a:t>angelgt</a:t>
            </a:r>
            <a:endParaRPr lang="en-US" dirty="0"/>
          </a:p>
          <a:p>
            <a:pPr lvl="1"/>
            <a:r>
              <a:rPr lang="en-US" dirty="0" err="1"/>
              <a:t>Zweites</a:t>
            </a:r>
            <a:r>
              <a:rPr lang="en-US" dirty="0"/>
              <a:t> </a:t>
            </a:r>
            <a:r>
              <a:rPr lang="en-US" dirty="0" err="1"/>
              <a:t>Beispiel</a:t>
            </a:r>
            <a:r>
              <a:rPr lang="en-US" dirty="0"/>
              <a:t> </a:t>
            </a:r>
            <a:r>
              <a:rPr lang="en-US" dirty="0" err="1"/>
              <a:t>für</a:t>
            </a:r>
            <a:r>
              <a:rPr lang="en-US" dirty="0"/>
              <a:t> </a:t>
            </a:r>
            <a:r>
              <a:rPr lang="en-US" dirty="0" err="1"/>
              <a:t>Einsatztakttik</a:t>
            </a:r>
            <a:r>
              <a:rPr lang="en-US" dirty="0"/>
              <a:t> </a:t>
            </a:r>
            <a:r>
              <a:rPr lang="en-US" dirty="0" err="1"/>
              <a:t>angelegt</a:t>
            </a:r>
            <a:endParaRPr lang="en-US" dirty="0"/>
          </a:p>
          <a:p>
            <a:pPr lvl="1"/>
            <a:r>
              <a:rPr lang="en-US" dirty="0"/>
              <a:t>Update der </a:t>
            </a:r>
            <a:r>
              <a:rPr lang="en-US" dirty="0" err="1"/>
              <a:t>Netzabdeckung</a:t>
            </a:r>
            <a:r>
              <a:rPr lang="en-US" dirty="0"/>
              <a:t> Deutschland</a:t>
            </a:r>
          </a:p>
          <a:p>
            <a:pPr lvl="1"/>
            <a:r>
              <a:rPr lang="en-US" dirty="0" err="1"/>
              <a:t>Gruppenauswahlbild</a:t>
            </a:r>
            <a:r>
              <a:rPr lang="en-US" dirty="0"/>
              <a:t> </a:t>
            </a:r>
            <a:r>
              <a:rPr lang="en-US" dirty="0" err="1"/>
              <a:t>erneuert</a:t>
            </a:r>
            <a:endParaRPr lang="en-US" dirty="0"/>
          </a:p>
          <a:p>
            <a:pPr lvl="1"/>
            <a:r>
              <a:rPr lang="en-US" dirty="0" err="1"/>
              <a:t>Kurzwahllisten</a:t>
            </a:r>
            <a:r>
              <a:rPr lang="en-US" dirty="0"/>
              <a:t> </a:t>
            </a:r>
            <a:r>
              <a:rPr lang="en-US" dirty="0" err="1"/>
              <a:t>Erneuert</a:t>
            </a:r>
            <a:r>
              <a:rPr lang="en-US" dirty="0"/>
              <a:t>.</a:t>
            </a:r>
          </a:p>
          <a:p>
            <a:pPr lvl="1"/>
            <a:endParaRPr lang="en-US" dirty="0"/>
          </a:p>
          <a:p>
            <a:pPr lvl="1"/>
            <a:endParaRPr lang="en-US" dirty="0"/>
          </a:p>
          <a:p>
            <a:pPr marL="457200" lvl="1" indent="0">
              <a:buNone/>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Funkrufnamen – nur in Bayern Gültig</a:t>
            </a:r>
          </a:p>
        </p:txBody>
      </p:sp>
      <p:graphicFrame>
        <p:nvGraphicFramePr>
          <p:cNvPr id="5" name="Tabelle 4"/>
          <p:cNvGraphicFramePr>
            <a:graphicFrameLocks noGrp="1"/>
          </p:cNvGraphicFramePr>
          <p:nvPr>
            <p:extLst>
              <p:ext uri="{D42A27DB-BD31-4B8C-83A1-F6EECF244321}">
                <p14:modId xmlns:p14="http://schemas.microsoft.com/office/powerpoint/2010/main" val="2154202689"/>
              </p:ext>
            </p:extLst>
          </p:nvPr>
        </p:nvGraphicFramePr>
        <p:xfrm>
          <a:off x="395288" y="1700213"/>
          <a:ext cx="8280920" cy="4328160"/>
        </p:xfrm>
        <a:graphic>
          <a:graphicData uri="http://schemas.openxmlformats.org/drawingml/2006/table">
            <a:tbl>
              <a:tblPr firstRow="1" bandRow="1">
                <a:tableStyleId>{21E4AEA4-8DFA-4A89-87EB-49C32662AFE0}</a:tableStyleId>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354968">
                <a:tc>
                  <a:txBody>
                    <a:bodyPr/>
                    <a:lstStyle/>
                    <a:p>
                      <a:r>
                        <a:rPr lang="de-DE" dirty="0"/>
                        <a:t>Organisation</a:t>
                      </a:r>
                    </a:p>
                  </a:txBody>
                  <a:tcPr>
                    <a:solidFill>
                      <a:srgbClr val="FF0000"/>
                    </a:solidFill>
                  </a:tcPr>
                </a:tc>
                <a:tc>
                  <a:txBody>
                    <a:bodyPr/>
                    <a:lstStyle/>
                    <a:p>
                      <a:r>
                        <a:rPr lang="de-DE" dirty="0"/>
                        <a:t>Kennwort</a:t>
                      </a:r>
                    </a:p>
                  </a:txBody>
                  <a:tcPr>
                    <a:solidFill>
                      <a:srgbClr val="FF0000"/>
                    </a:solidFill>
                  </a:tcPr>
                </a:tc>
                <a:extLst>
                  <a:ext uri="{0D108BD9-81ED-4DB2-BD59-A6C34878D82A}">
                    <a16:rowId xmlns:a16="http://schemas.microsoft.com/office/drawing/2014/main" val="10000"/>
                  </a:ext>
                </a:extLst>
              </a:tr>
              <a:tr h="299500">
                <a:tc>
                  <a:txBody>
                    <a:bodyPr/>
                    <a:lstStyle/>
                    <a:p>
                      <a:r>
                        <a:rPr lang="de-DE" sz="1400" dirty="0"/>
                        <a:t>Staatsministerium des Innern</a:t>
                      </a:r>
                    </a:p>
                  </a:txBody>
                  <a:tcPr/>
                </a:tc>
                <a:tc>
                  <a:txBody>
                    <a:bodyPr/>
                    <a:lstStyle/>
                    <a:p>
                      <a:r>
                        <a:rPr lang="de-DE" sz="1400" dirty="0"/>
                        <a:t>Greif</a:t>
                      </a:r>
                    </a:p>
                  </a:txBody>
                  <a:tcPr/>
                </a:tc>
                <a:extLst>
                  <a:ext uri="{0D108BD9-81ED-4DB2-BD59-A6C34878D82A}">
                    <a16:rowId xmlns:a16="http://schemas.microsoft.com/office/drawing/2014/main" val="10001"/>
                  </a:ext>
                </a:extLst>
              </a:tr>
              <a:tr h="299500">
                <a:tc>
                  <a:txBody>
                    <a:bodyPr/>
                    <a:lstStyle/>
                    <a:p>
                      <a:r>
                        <a:rPr lang="de-DE" sz="1400" dirty="0"/>
                        <a:t>Polizei</a:t>
                      </a:r>
                    </a:p>
                  </a:txBody>
                  <a:tcPr/>
                </a:tc>
                <a:tc>
                  <a:txBody>
                    <a:bodyPr/>
                    <a:lstStyle/>
                    <a:p>
                      <a:r>
                        <a:rPr lang="de-DE" sz="1400" dirty="0"/>
                        <a:t>Flussnamen</a:t>
                      </a:r>
                      <a:r>
                        <a:rPr lang="de-DE" sz="1400" baseline="0" dirty="0"/>
                        <a:t> (IN = Altmühl)</a:t>
                      </a:r>
                      <a:endParaRPr lang="de-DE" sz="1400" dirty="0"/>
                    </a:p>
                  </a:txBody>
                  <a:tcPr/>
                </a:tc>
                <a:extLst>
                  <a:ext uri="{0D108BD9-81ED-4DB2-BD59-A6C34878D82A}">
                    <a16:rowId xmlns:a16="http://schemas.microsoft.com/office/drawing/2014/main" val="10002"/>
                  </a:ext>
                </a:extLst>
              </a:tr>
              <a:tr h="299500">
                <a:tc>
                  <a:txBody>
                    <a:bodyPr/>
                    <a:lstStyle/>
                    <a:p>
                      <a:r>
                        <a:rPr lang="de-DE" sz="1400" dirty="0" err="1"/>
                        <a:t>Bayr</a:t>
                      </a:r>
                      <a:r>
                        <a:rPr lang="de-DE" sz="1400" dirty="0"/>
                        <a:t>. Rotes Kreuz</a:t>
                      </a:r>
                    </a:p>
                  </a:txBody>
                  <a:tcPr/>
                </a:tc>
                <a:tc>
                  <a:txBody>
                    <a:bodyPr/>
                    <a:lstStyle/>
                    <a:p>
                      <a:r>
                        <a:rPr lang="de-DE" sz="1400" dirty="0"/>
                        <a:t>Rot-Kreuz</a:t>
                      </a:r>
                    </a:p>
                  </a:txBody>
                  <a:tcPr/>
                </a:tc>
                <a:extLst>
                  <a:ext uri="{0D108BD9-81ED-4DB2-BD59-A6C34878D82A}">
                    <a16:rowId xmlns:a16="http://schemas.microsoft.com/office/drawing/2014/main" val="10003"/>
                  </a:ext>
                </a:extLst>
              </a:tr>
              <a:tr h="299500">
                <a:tc>
                  <a:txBody>
                    <a:bodyPr/>
                    <a:lstStyle/>
                    <a:p>
                      <a:r>
                        <a:rPr lang="de-DE" sz="1400" dirty="0"/>
                        <a:t>Bergwacht</a:t>
                      </a:r>
                    </a:p>
                  </a:txBody>
                  <a:tcPr/>
                </a:tc>
                <a:tc>
                  <a:txBody>
                    <a:bodyPr/>
                    <a:lstStyle/>
                    <a:p>
                      <a:r>
                        <a:rPr lang="de-DE" sz="1400" dirty="0"/>
                        <a:t>Bergwacht</a:t>
                      </a:r>
                    </a:p>
                  </a:txBody>
                  <a:tcPr/>
                </a:tc>
                <a:extLst>
                  <a:ext uri="{0D108BD9-81ED-4DB2-BD59-A6C34878D82A}">
                    <a16:rowId xmlns:a16="http://schemas.microsoft.com/office/drawing/2014/main" val="10004"/>
                  </a:ext>
                </a:extLst>
              </a:tr>
              <a:tr h="299500">
                <a:tc>
                  <a:txBody>
                    <a:bodyPr/>
                    <a:lstStyle/>
                    <a:p>
                      <a:r>
                        <a:rPr lang="de-DE" sz="1400" dirty="0"/>
                        <a:t>Wasserwacht</a:t>
                      </a:r>
                    </a:p>
                  </a:txBody>
                  <a:tcPr/>
                </a:tc>
                <a:tc>
                  <a:txBody>
                    <a:bodyPr/>
                    <a:lstStyle/>
                    <a:p>
                      <a:r>
                        <a:rPr lang="de-DE" sz="1400" dirty="0"/>
                        <a:t>Wasserwacht</a:t>
                      </a:r>
                    </a:p>
                  </a:txBody>
                  <a:tcPr/>
                </a:tc>
                <a:extLst>
                  <a:ext uri="{0D108BD9-81ED-4DB2-BD59-A6C34878D82A}">
                    <a16:rowId xmlns:a16="http://schemas.microsoft.com/office/drawing/2014/main" val="10005"/>
                  </a:ext>
                </a:extLst>
              </a:tr>
              <a:tr h="299500">
                <a:tc>
                  <a:txBody>
                    <a:bodyPr/>
                    <a:lstStyle/>
                    <a:p>
                      <a:r>
                        <a:rPr lang="de-DE" sz="1400" dirty="0"/>
                        <a:t>Deutsche</a:t>
                      </a:r>
                      <a:r>
                        <a:rPr lang="de-DE" sz="1400" baseline="0" dirty="0"/>
                        <a:t> Lebens-Rettungs-Gesellschaft</a:t>
                      </a:r>
                      <a:endParaRPr lang="de-DE" sz="1400" dirty="0"/>
                    </a:p>
                  </a:txBody>
                  <a:tcPr/>
                </a:tc>
                <a:tc>
                  <a:txBody>
                    <a:bodyPr/>
                    <a:lstStyle/>
                    <a:p>
                      <a:r>
                        <a:rPr lang="de-DE" sz="1400" dirty="0"/>
                        <a:t>Pelikan</a:t>
                      </a:r>
                    </a:p>
                  </a:txBody>
                  <a:tcPr/>
                </a:tc>
                <a:extLst>
                  <a:ext uri="{0D108BD9-81ED-4DB2-BD59-A6C34878D82A}">
                    <a16:rowId xmlns:a16="http://schemas.microsoft.com/office/drawing/2014/main" val="10006"/>
                  </a:ext>
                </a:extLst>
              </a:tr>
              <a:tr h="299500">
                <a:tc>
                  <a:txBody>
                    <a:bodyPr/>
                    <a:lstStyle/>
                    <a:p>
                      <a:r>
                        <a:rPr lang="de-DE" sz="1400" dirty="0"/>
                        <a:t>Feuerwehr</a:t>
                      </a:r>
                    </a:p>
                  </a:txBody>
                  <a:tcPr/>
                </a:tc>
                <a:tc>
                  <a:txBody>
                    <a:bodyPr/>
                    <a:lstStyle/>
                    <a:p>
                      <a:r>
                        <a:rPr lang="de-DE" sz="1400" dirty="0"/>
                        <a:t>Florian</a:t>
                      </a:r>
                    </a:p>
                  </a:txBody>
                  <a:tcPr/>
                </a:tc>
                <a:extLst>
                  <a:ext uri="{0D108BD9-81ED-4DB2-BD59-A6C34878D82A}">
                    <a16:rowId xmlns:a16="http://schemas.microsoft.com/office/drawing/2014/main" val="10007"/>
                  </a:ext>
                </a:extLst>
              </a:tr>
              <a:tr h="299500">
                <a:tc>
                  <a:txBody>
                    <a:bodyPr/>
                    <a:lstStyle/>
                    <a:p>
                      <a:r>
                        <a:rPr lang="de-DE" sz="1400" dirty="0"/>
                        <a:t>Johanniter</a:t>
                      </a:r>
                    </a:p>
                  </a:txBody>
                  <a:tcPr/>
                </a:tc>
                <a:tc>
                  <a:txBody>
                    <a:bodyPr/>
                    <a:lstStyle/>
                    <a:p>
                      <a:r>
                        <a:rPr lang="de-DE" sz="1400" dirty="0" err="1"/>
                        <a:t>Akkon</a:t>
                      </a:r>
                      <a:endParaRPr lang="de-DE" sz="1400" dirty="0"/>
                    </a:p>
                  </a:txBody>
                  <a:tcPr/>
                </a:tc>
                <a:extLst>
                  <a:ext uri="{0D108BD9-81ED-4DB2-BD59-A6C34878D82A}">
                    <a16:rowId xmlns:a16="http://schemas.microsoft.com/office/drawing/2014/main" val="10008"/>
                  </a:ext>
                </a:extLst>
              </a:tr>
              <a:tr h="299500">
                <a:tc>
                  <a:txBody>
                    <a:bodyPr/>
                    <a:lstStyle/>
                    <a:p>
                      <a:r>
                        <a:rPr lang="de-DE" sz="1400" dirty="0"/>
                        <a:t>Katastrophenschutz-Behörde</a:t>
                      </a:r>
                    </a:p>
                  </a:txBody>
                  <a:tcPr/>
                </a:tc>
                <a:tc>
                  <a:txBody>
                    <a:bodyPr/>
                    <a:lstStyle/>
                    <a:p>
                      <a:r>
                        <a:rPr lang="de-DE" sz="1400" dirty="0"/>
                        <a:t>Kater</a:t>
                      </a:r>
                    </a:p>
                  </a:txBody>
                  <a:tcPr/>
                </a:tc>
                <a:extLst>
                  <a:ext uri="{0D108BD9-81ED-4DB2-BD59-A6C34878D82A}">
                    <a16:rowId xmlns:a16="http://schemas.microsoft.com/office/drawing/2014/main" val="10009"/>
                  </a:ext>
                </a:extLst>
              </a:tr>
              <a:tr h="299500">
                <a:tc>
                  <a:txBody>
                    <a:bodyPr/>
                    <a:lstStyle/>
                    <a:p>
                      <a:r>
                        <a:rPr lang="de-DE" sz="1400" dirty="0"/>
                        <a:t>Malteser-Hilfsdienst</a:t>
                      </a:r>
                    </a:p>
                  </a:txBody>
                  <a:tcPr/>
                </a:tc>
                <a:tc>
                  <a:txBody>
                    <a:bodyPr/>
                    <a:lstStyle/>
                    <a:p>
                      <a:r>
                        <a:rPr lang="de-DE" sz="1400" dirty="0"/>
                        <a:t>Johannes</a:t>
                      </a:r>
                    </a:p>
                  </a:txBody>
                  <a:tcPr/>
                </a:tc>
                <a:extLst>
                  <a:ext uri="{0D108BD9-81ED-4DB2-BD59-A6C34878D82A}">
                    <a16:rowId xmlns:a16="http://schemas.microsoft.com/office/drawing/2014/main" val="10010"/>
                  </a:ext>
                </a:extLst>
              </a:tr>
              <a:tr h="299500">
                <a:tc>
                  <a:txBody>
                    <a:bodyPr/>
                    <a:lstStyle/>
                    <a:p>
                      <a:r>
                        <a:rPr lang="de-DE" sz="1400" dirty="0"/>
                        <a:t>Rettungshubschrauber</a:t>
                      </a:r>
                    </a:p>
                  </a:txBody>
                  <a:tcPr/>
                </a:tc>
                <a:tc>
                  <a:txBody>
                    <a:bodyPr/>
                    <a:lstStyle/>
                    <a:p>
                      <a:r>
                        <a:rPr lang="de-DE" sz="1400" dirty="0"/>
                        <a:t>Christoph</a:t>
                      </a:r>
                    </a:p>
                  </a:txBody>
                  <a:tcPr/>
                </a:tc>
                <a:extLst>
                  <a:ext uri="{0D108BD9-81ED-4DB2-BD59-A6C34878D82A}">
                    <a16:rowId xmlns:a16="http://schemas.microsoft.com/office/drawing/2014/main" val="10011"/>
                  </a:ext>
                </a:extLst>
              </a:tr>
              <a:tr h="299500">
                <a:tc>
                  <a:txBody>
                    <a:bodyPr/>
                    <a:lstStyle/>
                    <a:p>
                      <a:r>
                        <a:rPr lang="de-DE" sz="1400" dirty="0"/>
                        <a:t>Integrierte Leitstelle</a:t>
                      </a:r>
                    </a:p>
                  </a:txBody>
                  <a:tcPr/>
                </a:tc>
                <a:tc>
                  <a:txBody>
                    <a:bodyPr/>
                    <a:lstStyle/>
                    <a:p>
                      <a:r>
                        <a:rPr lang="de-DE" sz="1400" dirty="0"/>
                        <a:t>Leitstelle</a:t>
                      </a:r>
                    </a:p>
                  </a:txBody>
                  <a:tcPr/>
                </a:tc>
                <a:extLst>
                  <a:ext uri="{0D108BD9-81ED-4DB2-BD59-A6C34878D82A}">
                    <a16:rowId xmlns:a16="http://schemas.microsoft.com/office/drawing/2014/main" val="10012"/>
                  </a:ext>
                </a:extLst>
              </a:tr>
              <a:tr h="299500">
                <a:tc>
                  <a:txBody>
                    <a:bodyPr/>
                    <a:lstStyle/>
                    <a:p>
                      <a:r>
                        <a:rPr lang="de-DE" sz="1400" dirty="0"/>
                        <a:t>THW</a:t>
                      </a:r>
                    </a:p>
                  </a:txBody>
                  <a:tcPr/>
                </a:tc>
                <a:tc>
                  <a:txBody>
                    <a:bodyPr/>
                    <a:lstStyle/>
                    <a:p>
                      <a:r>
                        <a:rPr lang="de-DE" sz="1400" dirty="0"/>
                        <a:t>Heros</a:t>
                      </a:r>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Funkrufnamen - Schema</a:t>
            </a:r>
          </a:p>
        </p:txBody>
      </p:sp>
      <p:grpSp>
        <p:nvGrpSpPr>
          <p:cNvPr id="6" name="Gruppieren 30"/>
          <p:cNvGrpSpPr>
            <a:grpSpLocks/>
          </p:cNvGrpSpPr>
          <p:nvPr/>
        </p:nvGrpSpPr>
        <p:grpSpPr bwMode="auto">
          <a:xfrm>
            <a:off x="900113" y="1628775"/>
            <a:ext cx="7416800" cy="4268788"/>
            <a:chOff x="539750" y="981075"/>
            <a:chExt cx="8353425" cy="5224612"/>
          </a:xfrm>
        </p:grpSpPr>
        <p:sp>
          <p:nvSpPr>
            <p:cNvPr id="7" name="Textfeld 3"/>
            <p:cNvSpPr txBox="1">
              <a:spLocks noChangeArrowheads="1"/>
            </p:cNvSpPr>
            <p:nvPr/>
          </p:nvSpPr>
          <p:spPr bwMode="auto">
            <a:xfrm>
              <a:off x="539750" y="981075"/>
              <a:ext cx="6985000" cy="400110"/>
            </a:xfrm>
            <a:prstGeom prst="rect">
              <a:avLst/>
            </a:prstGeom>
            <a:noFill/>
            <a:ln w="9525">
              <a:noFill/>
              <a:miter lim="800000"/>
              <a:headEnd/>
              <a:tailEnd/>
            </a:ln>
          </p:spPr>
          <p:txBody>
            <a:bodyPr>
              <a:spAutoFit/>
            </a:bodyPr>
            <a:lstStyle/>
            <a:p>
              <a:pPr>
                <a:spcBef>
                  <a:spcPct val="50000"/>
                </a:spcBef>
              </a:pPr>
              <a:r>
                <a:rPr lang="de-DE" sz="2000" b="1">
                  <a:solidFill>
                    <a:srgbClr val="FF0000"/>
                  </a:solidFill>
                  <a:latin typeface="Calibri" pitchFamily="34" charset="0"/>
                </a:rPr>
                <a:t>Funkrufnamen-Schema</a:t>
              </a:r>
            </a:p>
          </p:txBody>
        </p:sp>
        <p:sp>
          <p:nvSpPr>
            <p:cNvPr id="8" name="Textfeld 4"/>
            <p:cNvSpPr txBox="1">
              <a:spLocks noChangeArrowheads="1"/>
            </p:cNvSpPr>
            <p:nvPr/>
          </p:nvSpPr>
          <p:spPr bwMode="auto">
            <a:xfrm>
              <a:off x="539750" y="1628775"/>
              <a:ext cx="8280400" cy="4576912"/>
            </a:xfrm>
            <a:prstGeom prst="rect">
              <a:avLst/>
            </a:prstGeom>
            <a:noFill/>
            <a:ln w="9525">
              <a:noFill/>
              <a:miter lim="800000"/>
              <a:headEnd/>
              <a:tailEnd/>
            </a:ln>
          </p:spPr>
          <p:txBody>
            <a:bodyPr>
              <a:spAutoFit/>
            </a:bodyPr>
            <a:lstStyle/>
            <a:p>
              <a:pPr>
                <a:spcBef>
                  <a:spcPct val="50000"/>
                </a:spcBef>
              </a:pPr>
              <a:r>
                <a:rPr lang="de-DE" sz="1600" dirty="0">
                  <a:latin typeface="Calibri" pitchFamily="34" charset="0"/>
                </a:rPr>
                <a:t>z.B.:			          </a:t>
              </a:r>
              <a:r>
                <a:rPr lang="de-DE" b="1" dirty="0">
                  <a:solidFill>
                    <a:srgbClr val="FF0000"/>
                  </a:solidFill>
                  <a:latin typeface="Calibri" pitchFamily="34" charset="0"/>
                </a:rPr>
                <a:t>Florian</a:t>
              </a:r>
            </a:p>
            <a:p>
              <a:pPr>
                <a:spcBef>
                  <a:spcPct val="50000"/>
                </a:spcBef>
              </a:pPr>
              <a:endParaRPr lang="de-DE" b="1" dirty="0">
                <a:solidFill>
                  <a:srgbClr val="FF66CC"/>
                </a:solidFill>
                <a:latin typeface="Calibri" pitchFamily="34" charset="0"/>
              </a:endParaRPr>
            </a:p>
            <a:p>
              <a:pPr>
                <a:spcBef>
                  <a:spcPct val="50000"/>
                </a:spcBef>
              </a:pPr>
              <a:r>
                <a:rPr lang="de-DE" sz="1600" b="1" dirty="0">
                  <a:solidFill>
                    <a:srgbClr val="FF0000"/>
                  </a:solidFill>
                  <a:latin typeface="Calibri" pitchFamily="34" charset="0"/>
                </a:rPr>
                <a:t>Kennwort der</a:t>
              </a:r>
            </a:p>
            <a:p>
              <a:pPr>
                <a:spcBef>
                  <a:spcPct val="50000"/>
                </a:spcBef>
              </a:pPr>
              <a:r>
                <a:rPr lang="de-DE" sz="1600" b="1" dirty="0">
                  <a:solidFill>
                    <a:srgbClr val="FF0000"/>
                  </a:solidFill>
                  <a:latin typeface="Calibri" pitchFamily="34" charset="0"/>
                </a:rPr>
                <a:t>Organisation</a:t>
              </a:r>
            </a:p>
            <a:p>
              <a:pPr>
                <a:spcBef>
                  <a:spcPct val="50000"/>
                </a:spcBef>
              </a:pPr>
              <a:r>
                <a:rPr lang="de-DE" sz="1600" b="1" dirty="0">
                  <a:latin typeface="Calibri" pitchFamily="34" charset="0"/>
                </a:rPr>
                <a:t>Ortsbezeichnung</a:t>
              </a:r>
            </a:p>
            <a:p>
              <a:pPr>
                <a:spcBef>
                  <a:spcPct val="50000"/>
                </a:spcBef>
              </a:pPr>
              <a:endParaRPr lang="de-DE" sz="1600" dirty="0">
                <a:latin typeface="Calibri" pitchFamily="34" charset="0"/>
              </a:endParaRPr>
            </a:p>
            <a:p>
              <a:pPr>
                <a:spcBef>
                  <a:spcPct val="50000"/>
                </a:spcBef>
              </a:pPr>
              <a:endParaRPr lang="de-DE" sz="1600" dirty="0">
                <a:latin typeface="Calibri" pitchFamily="34" charset="0"/>
              </a:endParaRPr>
            </a:p>
            <a:p>
              <a:pPr>
                <a:spcBef>
                  <a:spcPct val="50000"/>
                </a:spcBef>
              </a:pPr>
              <a:r>
                <a:rPr lang="de-DE" sz="1600" b="1" dirty="0">
                  <a:latin typeface="Calibri" pitchFamily="34" charset="0"/>
                </a:rPr>
                <a:t>Art des Fahrzeuges</a:t>
              </a:r>
            </a:p>
            <a:p>
              <a:pPr>
                <a:spcBef>
                  <a:spcPct val="50000"/>
                </a:spcBef>
              </a:pPr>
              <a:endParaRPr lang="de-DE" sz="1600" b="1" dirty="0">
                <a:latin typeface="Calibri" pitchFamily="34" charset="0"/>
              </a:endParaRPr>
            </a:p>
            <a:p>
              <a:pPr>
                <a:spcBef>
                  <a:spcPct val="50000"/>
                </a:spcBef>
              </a:pPr>
              <a:r>
                <a:rPr lang="de-DE" sz="1600" b="1" dirty="0">
                  <a:latin typeface="Calibri" pitchFamily="34" charset="0"/>
                </a:rPr>
                <a:t>Lfd. Nummer</a:t>
              </a:r>
            </a:p>
          </p:txBody>
        </p:sp>
        <p:sp>
          <p:nvSpPr>
            <p:cNvPr id="9" name="Linie 5"/>
            <p:cNvSpPr>
              <a:spLocks noChangeShapeType="1"/>
            </p:cNvSpPr>
            <p:nvPr/>
          </p:nvSpPr>
          <p:spPr bwMode="auto">
            <a:xfrm>
              <a:off x="4067175" y="2133600"/>
              <a:ext cx="1152525" cy="0"/>
            </a:xfrm>
            <a:prstGeom prst="line">
              <a:avLst/>
            </a:prstGeom>
            <a:noFill/>
            <a:ln w="38100">
              <a:solidFill>
                <a:schemeClr val="tx1"/>
              </a:solidFill>
              <a:round/>
              <a:headEnd/>
              <a:tailEnd/>
            </a:ln>
          </p:spPr>
          <p:txBody>
            <a:bodyPr/>
            <a:lstStyle/>
            <a:p>
              <a:endParaRPr lang="de-DE"/>
            </a:p>
          </p:txBody>
        </p:sp>
        <p:sp>
          <p:nvSpPr>
            <p:cNvPr id="10" name="Linie 6"/>
            <p:cNvSpPr>
              <a:spLocks noChangeShapeType="1"/>
            </p:cNvSpPr>
            <p:nvPr/>
          </p:nvSpPr>
          <p:spPr bwMode="auto">
            <a:xfrm>
              <a:off x="5724525" y="2133600"/>
              <a:ext cx="1079500" cy="0"/>
            </a:xfrm>
            <a:prstGeom prst="line">
              <a:avLst/>
            </a:prstGeom>
            <a:noFill/>
            <a:ln w="38100">
              <a:solidFill>
                <a:schemeClr val="tx1"/>
              </a:solidFill>
              <a:round/>
              <a:headEnd/>
              <a:tailEnd/>
            </a:ln>
          </p:spPr>
          <p:txBody>
            <a:bodyPr/>
            <a:lstStyle/>
            <a:p>
              <a:endParaRPr lang="de-DE"/>
            </a:p>
          </p:txBody>
        </p:sp>
        <p:sp>
          <p:nvSpPr>
            <p:cNvPr id="11" name="Linie 7"/>
            <p:cNvSpPr>
              <a:spLocks noChangeShapeType="1"/>
            </p:cNvSpPr>
            <p:nvPr/>
          </p:nvSpPr>
          <p:spPr bwMode="auto">
            <a:xfrm>
              <a:off x="7308850" y="2133600"/>
              <a:ext cx="503238" cy="0"/>
            </a:xfrm>
            <a:prstGeom prst="line">
              <a:avLst/>
            </a:prstGeom>
            <a:noFill/>
            <a:ln w="38100">
              <a:solidFill>
                <a:schemeClr val="tx1"/>
              </a:solidFill>
              <a:round/>
              <a:headEnd/>
              <a:tailEnd/>
            </a:ln>
          </p:spPr>
          <p:txBody>
            <a:bodyPr/>
            <a:lstStyle/>
            <a:p>
              <a:endParaRPr lang="de-DE"/>
            </a:p>
          </p:txBody>
        </p:sp>
        <p:sp>
          <p:nvSpPr>
            <p:cNvPr id="12" name="Linie 8"/>
            <p:cNvSpPr>
              <a:spLocks noChangeShapeType="1"/>
            </p:cNvSpPr>
            <p:nvPr/>
          </p:nvSpPr>
          <p:spPr bwMode="auto">
            <a:xfrm>
              <a:off x="8316913" y="2133600"/>
              <a:ext cx="576262" cy="0"/>
            </a:xfrm>
            <a:prstGeom prst="line">
              <a:avLst/>
            </a:prstGeom>
            <a:noFill/>
            <a:ln w="38100">
              <a:solidFill>
                <a:schemeClr val="tx1"/>
              </a:solidFill>
              <a:round/>
              <a:headEnd/>
              <a:tailEnd/>
            </a:ln>
          </p:spPr>
          <p:txBody>
            <a:bodyPr/>
            <a:lstStyle/>
            <a:p>
              <a:endParaRPr lang="de-DE"/>
            </a:p>
          </p:txBody>
        </p:sp>
        <p:sp>
          <p:nvSpPr>
            <p:cNvPr id="13" name="Linie 9"/>
            <p:cNvSpPr>
              <a:spLocks noChangeShapeType="1"/>
            </p:cNvSpPr>
            <p:nvPr/>
          </p:nvSpPr>
          <p:spPr bwMode="auto">
            <a:xfrm flipV="1">
              <a:off x="8027988" y="1557338"/>
              <a:ext cx="215900" cy="503237"/>
            </a:xfrm>
            <a:prstGeom prst="line">
              <a:avLst/>
            </a:prstGeom>
            <a:noFill/>
            <a:ln w="9525">
              <a:solidFill>
                <a:schemeClr val="tx1"/>
              </a:solidFill>
              <a:round/>
              <a:headEnd/>
              <a:tailEnd/>
            </a:ln>
          </p:spPr>
          <p:txBody>
            <a:bodyPr/>
            <a:lstStyle/>
            <a:p>
              <a:endParaRPr lang="de-DE"/>
            </a:p>
          </p:txBody>
        </p:sp>
        <p:sp>
          <p:nvSpPr>
            <p:cNvPr id="14" name="Linie 10"/>
            <p:cNvSpPr>
              <a:spLocks noChangeShapeType="1"/>
            </p:cNvSpPr>
            <p:nvPr/>
          </p:nvSpPr>
          <p:spPr bwMode="auto">
            <a:xfrm>
              <a:off x="2411413" y="2852738"/>
              <a:ext cx="2232025" cy="0"/>
            </a:xfrm>
            <a:prstGeom prst="line">
              <a:avLst/>
            </a:prstGeom>
            <a:noFill/>
            <a:ln w="9525">
              <a:solidFill>
                <a:schemeClr val="tx1"/>
              </a:solidFill>
              <a:round/>
              <a:headEnd/>
              <a:tailEnd/>
            </a:ln>
          </p:spPr>
          <p:txBody>
            <a:bodyPr/>
            <a:lstStyle/>
            <a:p>
              <a:endParaRPr lang="de-DE"/>
            </a:p>
          </p:txBody>
        </p:sp>
        <p:sp>
          <p:nvSpPr>
            <p:cNvPr id="15" name="Linie 11"/>
            <p:cNvSpPr>
              <a:spLocks noChangeShapeType="1"/>
            </p:cNvSpPr>
            <p:nvPr/>
          </p:nvSpPr>
          <p:spPr bwMode="auto">
            <a:xfrm>
              <a:off x="2843213" y="3573463"/>
              <a:ext cx="3457575" cy="0"/>
            </a:xfrm>
            <a:prstGeom prst="line">
              <a:avLst/>
            </a:prstGeom>
            <a:noFill/>
            <a:ln w="9525">
              <a:solidFill>
                <a:schemeClr val="tx1"/>
              </a:solidFill>
              <a:round/>
              <a:headEnd/>
              <a:tailEnd/>
            </a:ln>
          </p:spPr>
          <p:txBody>
            <a:bodyPr/>
            <a:lstStyle/>
            <a:p>
              <a:endParaRPr lang="de-DE"/>
            </a:p>
          </p:txBody>
        </p:sp>
        <p:sp>
          <p:nvSpPr>
            <p:cNvPr id="16" name="Linie 12"/>
            <p:cNvSpPr>
              <a:spLocks noChangeShapeType="1"/>
            </p:cNvSpPr>
            <p:nvPr/>
          </p:nvSpPr>
          <p:spPr bwMode="auto">
            <a:xfrm>
              <a:off x="2987675" y="5229225"/>
              <a:ext cx="4608513" cy="0"/>
            </a:xfrm>
            <a:prstGeom prst="line">
              <a:avLst/>
            </a:prstGeom>
            <a:noFill/>
            <a:ln w="9525">
              <a:solidFill>
                <a:schemeClr val="tx1"/>
              </a:solidFill>
              <a:round/>
              <a:headEnd/>
              <a:tailEnd/>
            </a:ln>
          </p:spPr>
          <p:txBody>
            <a:bodyPr/>
            <a:lstStyle/>
            <a:p>
              <a:endParaRPr lang="de-DE"/>
            </a:p>
          </p:txBody>
        </p:sp>
        <p:sp>
          <p:nvSpPr>
            <p:cNvPr id="17" name="Linie 13"/>
            <p:cNvSpPr>
              <a:spLocks noChangeShapeType="1"/>
            </p:cNvSpPr>
            <p:nvPr/>
          </p:nvSpPr>
          <p:spPr bwMode="auto">
            <a:xfrm>
              <a:off x="2987675" y="6092825"/>
              <a:ext cx="5688013" cy="0"/>
            </a:xfrm>
            <a:prstGeom prst="line">
              <a:avLst/>
            </a:prstGeom>
            <a:noFill/>
            <a:ln w="9525">
              <a:solidFill>
                <a:schemeClr val="tx1"/>
              </a:solidFill>
              <a:round/>
              <a:headEnd/>
              <a:tailEnd/>
            </a:ln>
          </p:spPr>
          <p:txBody>
            <a:bodyPr/>
            <a:lstStyle/>
            <a:p>
              <a:endParaRPr lang="de-DE"/>
            </a:p>
          </p:txBody>
        </p:sp>
        <p:sp>
          <p:nvSpPr>
            <p:cNvPr id="18" name="Linie 14"/>
            <p:cNvSpPr>
              <a:spLocks noChangeShapeType="1"/>
            </p:cNvSpPr>
            <p:nvPr/>
          </p:nvSpPr>
          <p:spPr bwMode="auto">
            <a:xfrm flipV="1">
              <a:off x="7596188" y="2420938"/>
              <a:ext cx="0" cy="2808287"/>
            </a:xfrm>
            <a:prstGeom prst="line">
              <a:avLst/>
            </a:prstGeom>
            <a:noFill/>
            <a:ln w="9525">
              <a:solidFill>
                <a:schemeClr val="tx1"/>
              </a:solidFill>
              <a:round/>
              <a:headEnd/>
              <a:tailEnd/>
            </a:ln>
          </p:spPr>
          <p:txBody>
            <a:bodyPr/>
            <a:lstStyle/>
            <a:p>
              <a:endParaRPr lang="de-DE"/>
            </a:p>
          </p:txBody>
        </p:sp>
        <p:sp>
          <p:nvSpPr>
            <p:cNvPr id="19" name="Linie 15"/>
            <p:cNvSpPr>
              <a:spLocks noChangeShapeType="1"/>
            </p:cNvSpPr>
            <p:nvPr/>
          </p:nvSpPr>
          <p:spPr bwMode="auto">
            <a:xfrm flipV="1">
              <a:off x="8675688" y="2420938"/>
              <a:ext cx="0" cy="3671887"/>
            </a:xfrm>
            <a:prstGeom prst="line">
              <a:avLst/>
            </a:prstGeom>
            <a:noFill/>
            <a:ln w="9525">
              <a:solidFill>
                <a:schemeClr val="tx1"/>
              </a:solidFill>
              <a:round/>
              <a:headEnd/>
              <a:tailEnd/>
            </a:ln>
          </p:spPr>
          <p:txBody>
            <a:bodyPr/>
            <a:lstStyle/>
            <a:p>
              <a:endParaRPr lang="de-DE"/>
            </a:p>
          </p:txBody>
        </p:sp>
        <p:sp>
          <p:nvSpPr>
            <p:cNvPr id="20" name="Linie 16"/>
            <p:cNvSpPr>
              <a:spLocks noChangeShapeType="1"/>
            </p:cNvSpPr>
            <p:nvPr/>
          </p:nvSpPr>
          <p:spPr bwMode="auto">
            <a:xfrm flipV="1">
              <a:off x="4643438" y="2349500"/>
              <a:ext cx="0" cy="503238"/>
            </a:xfrm>
            <a:prstGeom prst="line">
              <a:avLst/>
            </a:prstGeom>
            <a:noFill/>
            <a:ln w="9525">
              <a:solidFill>
                <a:schemeClr val="tx1"/>
              </a:solidFill>
              <a:round/>
              <a:headEnd/>
              <a:tailEnd/>
            </a:ln>
          </p:spPr>
          <p:txBody>
            <a:bodyPr/>
            <a:lstStyle/>
            <a:p>
              <a:endParaRPr lang="de-DE"/>
            </a:p>
          </p:txBody>
        </p:sp>
        <p:sp>
          <p:nvSpPr>
            <p:cNvPr id="21" name="Linie 17"/>
            <p:cNvSpPr>
              <a:spLocks noChangeShapeType="1"/>
            </p:cNvSpPr>
            <p:nvPr/>
          </p:nvSpPr>
          <p:spPr bwMode="auto">
            <a:xfrm flipV="1">
              <a:off x="6300788" y="2349500"/>
              <a:ext cx="0" cy="1223963"/>
            </a:xfrm>
            <a:prstGeom prst="line">
              <a:avLst/>
            </a:prstGeom>
            <a:noFill/>
            <a:ln w="9525">
              <a:solidFill>
                <a:schemeClr val="tx1"/>
              </a:solidFill>
              <a:round/>
              <a:headEnd/>
              <a:tailEnd/>
            </a:ln>
          </p:spPr>
          <p:txBody>
            <a:bodyPr/>
            <a:lstStyle/>
            <a:p>
              <a:endParaRPr lang="de-DE"/>
            </a:p>
          </p:txBody>
        </p:sp>
        <p:sp>
          <p:nvSpPr>
            <p:cNvPr id="22" name="Rechteck 18"/>
            <p:cNvSpPr>
              <a:spLocks noChangeArrowheads="1"/>
            </p:cNvSpPr>
            <p:nvPr/>
          </p:nvSpPr>
          <p:spPr bwMode="auto">
            <a:xfrm>
              <a:off x="5580063" y="1628775"/>
              <a:ext cx="1226233" cy="338554"/>
            </a:xfrm>
            <a:prstGeom prst="rect">
              <a:avLst/>
            </a:prstGeom>
            <a:noFill/>
            <a:ln w="9525">
              <a:noFill/>
              <a:miter lim="800000"/>
              <a:headEnd/>
              <a:tailEnd/>
            </a:ln>
          </p:spPr>
          <p:txBody>
            <a:bodyPr wrap="none">
              <a:spAutoFit/>
            </a:bodyPr>
            <a:lstStyle/>
            <a:p>
              <a:r>
                <a:rPr lang="de-DE" sz="1600" b="1">
                  <a:solidFill>
                    <a:srgbClr val="009BD5"/>
                  </a:solidFill>
                  <a:latin typeface="Calibri" pitchFamily="34" charset="0"/>
                </a:rPr>
                <a:t>Musterstadt</a:t>
              </a:r>
            </a:p>
          </p:txBody>
        </p:sp>
        <p:sp>
          <p:nvSpPr>
            <p:cNvPr id="23" name="Textfeld 19"/>
            <p:cNvSpPr txBox="1">
              <a:spLocks noChangeArrowheads="1"/>
            </p:cNvSpPr>
            <p:nvPr/>
          </p:nvSpPr>
          <p:spPr bwMode="auto">
            <a:xfrm>
              <a:off x="7235825" y="1628775"/>
              <a:ext cx="720725" cy="338554"/>
            </a:xfrm>
            <a:prstGeom prst="rect">
              <a:avLst/>
            </a:prstGeom>
            <a:noFill/>
            <a:ln w="9525">
              <a:noFill/>
              <a:miter lim="800000"/>
              <a:headEnd/>
              <a:tailEnd/>
            </a:ln>
          </p:spPr>
          <p:txBody>
            <a:bodyPr>
              <a:spAutoFit/>
            </a:bodyPr>
            <a:lstStyle/>
            <a:p>
              <a:pPr>
                <a:spcBef>
                  <a:spcPct val="50000"/>
                </a:spcBef>
              </a:pPr>
              <a:r>
                <a:rPr lang="de-DE" sz="1600">
                  <a:latin typeface="Calibri" pitchFamily="34" charset="0"/>
                </a:rPr>
                <a:t> </a:t>
              </a:r>
              <a:r>
                <a:rPr lang="de-DE" sz="1600" b="1">
                  <a:latin typeface="Calibri" pitchFamily="34" charset="0"/>
                </a:rPr>
                <a:t>40</a:t>
              </a:r>
            </a:p>
          </p:txBody>
        </p:sp>
        <p:sp>
          <p:nvSpPr>
            <p:cNvPr id="24" name="Textfeld 20"/>
            <p:cNvSpPr txBox="1">
              <a:spLocks noChangeArrowheads="1"/>
            </p:cNvSpPr>
            <p:nvPr/>
          </p:nvSpPr>
          <p:spPr bwMode="auto">
            <a:xfrm>
              <a:off x="8316913" y="1628775"/>
              <a:ext cx="503237" cy="338554"/>
            </a:xfrm>
            <a:prstGeom prst="rect">
              <a:avLst/>
            </a:prstGeom>
            <a:noFill/>
            <a:ln w="9525">
              <a:noFill/>
              <a:miter lim="800000"/>
              <a:headEnd/>
              <a:tailEnd/>
            </a:ln>
          </p:spPr>
          <p:txBody>
            <a:bodyPr>
              <a:spAutoFit/>
            </a:bodyPr>
            <a:lstStyle/>
            <a:p>
              <a:pPr>
                <a:spcBef>
                  <a:spcPct val="50000"/>
                </a:spcBef>
              </a:pPr>
              <a:r>
                <a:rPr lang="de-DE" sz="1600" b="1">
                  <a:latin typeface="Calibri" pitchFamily="34" charset="0"/>
                </a:rPr>
                <a:t> 2</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Funkrufnamen – Nummernkreise Fahrzeuge Stand 2015</a:t>
            </a:r>
          </a:p>
        </p:txBody>
      </p:sp>
      <p:sp>
        <p:nvSpPr>
          <p:cNvPr id="25" name="Rechteck 24"/>
          <p:cNvSpPr>
            <a:spLocks noChangeArrowheads="1"/>
          </p:cNvSpPr>
          <p:nvPr/>
        </p:nvSpPr>
        <p:spPr bwMode="auto">
          <a:xfrm>
            <a:off x="250825" y="1700213"/>
            <a:ext cx="8424863" cy="923330"/>
          </a:xfrm>
          <a:prstGeom prst="rect">
            <a:avLst/>
          </a:prstGeom>
          <a:noFill/>
          <a:ln w="9525">
            <a:noFill/>
            <a:miter lim="800000"/>
            <a:headEnd/>
            <a:tailEnd/>
          </a:ln>
        </p:spPr>
        <p:txBody>
          <a:bodyPr>
            <a:spAutoFit/>
          </a:bodyPr>
          <a:lstStyle/>
          <a:p>
            <a:r>
              <a:rPr lang="de-DE" dirty="0">
                <a:latin typeface="Calibri" pitchFamily="34" charset="0"/>
              </a:rPr>
              <a:t>Die zweite, zweistellige Teilkennzahl steht für die taktische Unterscheidung</a:t>
            </a:r>
          </a:p>
          <a:p>
            <a:r>
              <a:rPr lang="de-DE" dirty="0">
                <a:latin typeface="Calibri" pitchFamily="34" charset="0"/>
              </a:rPr>
              <a:t>der Fahrzeuggruppen nach folgender Systematik:</a:t>
            </a:r>
          </a:p>
          <a:p>
            <a:r>
              <a:rPr lang="de-DE" dirty="0">
                <a:latin typeface="Calibri" pitchFamily="34" charset="0"/>
              </a:rPr>
              <a:t>10 - 19 Führungsfahrzeuge und Mannschaftstransport</a:t>
            </a:r>
          </a:p>
        </p:txBody>
      </p:sp>
      <p:sp>
        <p:nvSpPr>
          <p:cNvPr id="28" name="Rechteck 27"/>
          <p:cNvSpPr/>
          <p:nvPr/>
        </p:nvSpPr>
        <p:spPr>
          <a:xfrm>
            <a:off x="251520" y="2505670"/>
            <a:ext cx="8640960" cy="923330"/>
          </a:xfrm>
          <a:prstGeom prst="rect">
            <a:avLst/>
          </a:prstGeom>
        </p:spPr>
        <p:txBody>
          <a:bodyPr wrap="square">
            <a:spAutoFit/>
          </a:bodyPr>
          <a:lstStyle/>
          <a:p>
            <a:r>
              <a:rPr lang="de-DE" dirty="0">
                <a:latin typeface="Calibri" pitchFamily="34" charset="0"/>
              </a:rPr>
              <a:t>20 - 29 Tanklöschfahrzeuge</a:t>
            </a:r>
          </a:p>
          <a:p>
            <a:r>
              <a:rPr lang="de-DE" dirty="0">
                <a:latin typeface="Calibri" pitchFamily="34" charset="0"/>
              </a:rPr>
              <a:t>30 - 39 Hubrettungsfahrzeuge, Wechsellader, Kranfahrzeuge</a:t>
            </a:r>
          </a:p>
          <a:p>
            <a:r>
              <a:rPr lang="de-DE" dirty="0">
                <a:latin typeface="Calibri" pitchFamily="34" charset="0"/>
              </a:rPr>
              <a:t>40 - 49 Löschgruppen- und Tragkraftspritzenfahrzeuge</a:t>
            </a:r>
          </a:p>
        </p:txBody>
      </p:sp>
      <p:sp>
        <p:nvSpPr>
          <p:cNvPr id="29" name="Rechteck 28"/>
          <p:cNvSpPr/>
          <p:nvPr/>
        </p:nvSpPr>
        <p:spPr>
          <a:xfrm>
            <a:off x="250825" y="3356992"/>
            <a:ext cx="7488832" cy="1477328"/>
          </a:xfrm>
          <a:prstGeom prst="rect">
            <a:avLst/>
          </a:prstGeom>
        </p:spPr>
        <p:txBody>
          <a:bodyPr wrap="square">
            <a:spAutoFit/>
          </a:bodyPr>
          <a:lstStyle/>
          <a:p>
            <a:r>
              <a:rPr lang="de-DE" dirty="0">
                <a:latin typeface="Calibri" pitchFamily="34" charset="0"/>
              </a:rPr>
              <a:t>50 - 59 Gerätewagen und Schlauchwagen</a:t>
            </a:r>
          </a:p>
          <a:p>
            <a:r>
              <a:rPr lang="de-DE" dirty="0">
                <a:latin typeface="Calibri" pitchFamily="34" charset="0"/>
              </a:rPr>
              <a:t>60 - 69 Rüst- und Gerätewagen</a:t>
            </a:r>
          </a:p>
          <a:p>
            <a:r>
              <a:rPr lang="de-DE" dirty="0">
                <a:latin typeface="Calibri" pitchFamily="34" charset="0"/>
              </a:rPr>
              <a:t>70 - 79 Landrettungsfahrzeuge</a:t>
            </a:r>
          </a:p>
          <a:p>
            <a:r>
              <a:rPr lang="de-DE" dirty="0">
                <a:latin typeface="Calibri" pitchFamily="34" charset="0"/>
              </a:rPr>
              <a:t>80 - 89 Bergrettung</a:t>
            </a:r>
          </a:p>
          <a:p>
            <a:r>
              <a:rPr lang="de-DE" dirty="0">
                <a:latin typeface="Calibri" pitchFamily="34" charset="0"/>
              </a:rPr>
              <a:t>90 - 99 Wasserrettung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animEffect transition="in" filter="blinds(horizontal)">
                                      <p:cBhvr>
                                        <p:cTn id="7" dur="500"/>
                                        <p:tgtEl>
                                          <p:spTgt spid="2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linds(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linds(horizont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Funkrufnamen – Nummernkreise Fahrzeuge Änderung 2015</a:t>
            </a:r>
          </a:p>
        </p:txBody>
      </p:sp>
      <p:sp>
        <p:nvSpPr>
          <p:cNvPr id="9" name="Textfeld 8"/>
          <p:cNvSpPr txBox="1"/>
          <p:nvPr/>
        </p:nvSpPr>
        <p:spPr>
          <a:xfrm>
            <a:off x="179513" y="1628800"/>
            <a:ext cx="4032448" cy="1754326"/>
          </a:xfrm>
          <a:prstGeom prst="rect">
            <a:avLst/>
          </a:prstGeom>
          <a:noFill/>
        </p:spPr>
        <p:txBody>
          <a:bodyPr wrap="square" rtlCol="0">
            <a:spAutoFit/>
          </a:bodyPr>
          <a:lstStyle/>
          <a:p>
            <a:r>
              <a:rPr lang="de-DE" dirty="0"/>
              <a:t>Seit dem 1.6.2015 sind die neuen Funkrufnamen in der Region 10 gültig.</a:t>
            </a:r>
          </a:p>
          <a:p>
            <a:endParaRPr lang="de-DE" dirty="0"/>
          </a:p>
          <a:p>
            <a:endParaRPr lang="de-DE" dirty="0"/>
          </a:p>
          <a:p>
            <a:endParaRPr lang="de-DE" dirty="0"/>
          </a:p>
          <a:p>
            <a:endParaRPr lang="de-DE" dirty="0"/>
          </a:p>
        </p:txBody>
      </p:sp>
      <p:pic>
        <p:nvPicPr>
          <p:cNvPr id="39938" name="Picture 2"/>
          <p:cNvPicPr>
            <a:picLocks noChangeAspect="1" noChangeArrowheads="1"/>
          </p:cNvPicPr>
          <p:nvPr/>
        </p:nvPicPr>
        <p:blipFill>
          <a:blip r:embed="rId3" cstate="print"/>
          <a:srcRect/>
          <a:stretch>
            <a:fillRect/>
          </a:stretch>
        </p:blipFill>
        <p:spPr bwMode="auto">
          <a:xfrm>
            <a:off x="4427984" y="1988840"/>
            <a:ext cx="4343400" cy="3724275"/>
          </a:xfrm>
          <a:prstGeom prst="rect">
            <a:avLst/>
          </a:prstGeom>
          <a:noFill/>
          <a:ln w="9525">
            <a:noFill/>
            <a:miter lim="800000"/>
            <a:headEnd/>
            <a:tailEnd/>
          </a:ln>
        </p:spPr>
      </p:pic>
      <p:sp>
        <p:nvSpPr>
          <p:cNvPr id="11" name="Textfeld 10"/>
          <p:cNvSpPr txBox="1"/>
          <p:nvPr/>
        </p:nvSpPr>
        <p:spPr>
          <a:xfrm>
            <a:off x="4427984" y="1700808"/>
            <a:ext cx="1088760" cy="369332"/>
          </a:xfrm>
          <a:prstGeom prst="rect">
            <a:avLst/>
          </a:prstGeom>
          <a:noFill/>
        </p:spPr>
        <p:txBody>
          <a:bodyPr wrap="none" rtlCol="0">
            <a:spAutoFit/>
          </a:bodyPr>
          <a:lstStyle/>
          <a:p>
            <a:r>
              <a:rPr lang="de-DE" dirty="0"/>
              <a:t>Beispiele:</a:t>
            </a:r>
          </a:p>
        </p:txBody>
      </p:sp>
      <p:sp>
        <p:nvSpPr>
          <p:cNvPr id="7" name="Textfeld 6"/>
          <p:cNvSpPr txBox="1"/>
          <p:nvPr/>
        </p:nvSpPr>
        <p:spPr>
          <a:xfrm>
            <a:off x="4427984" y="5733256"/>
            <a:ext cx="1994457" cy="600164"/>
          </a:xfrm>
          <a:prstGeom prst="rect">
            <a:avLst/>
          </a:prstGeom>
          <a:noFill/>
        </p:spPr>
        <p:txBody>
          <a:bodyPr wrap="none" rtlCol="0">
            <a:spAutoFit/>
          </a:bodyPr>
          <a:lstStyle/>
          <a:p>
            <a:r>
              <a:rPr lang="de-DE" sz="1100" dirty="0"/>
              <a:t>0      Feuerwehrgerätehaus</a:t>
            </a:r>
          </a:p>
          <a:p>
            <a:r>
              <a:rPr lang="de-DE" sz="1100" dirty="0"/>
              <a:t>1      Leiter einer Feuerwehr</a:t>
            </a:r>
          </a:p>
          <a:p>
            <a:r>
              <a:rPr lang="de-DE" sz="1100" dirty="0"/>
              <a:t>2      </a:t>
            </a:r>
            <a:r>
              <a:rPr lang="de-DE" sz="1100" dirty="0" err="1"/>
              <a:t>stv</a:t>
            </a:r>
            <a:r>
              <a:rPr lang="de-DE" sz="1100" dirty="0"/>
              <a:t>. Leiter einer Feuerwehr</a:t>
            </a:r>
          </a:p>
        </p:txBody>
      </p:sp>
      <p:graphicFrame>
        <p:nvGraphicFramePr>
          <p:cNvPr id="8" name="Objekt 7"/>
          <p:cNvGraphicFramePr>
            <a:graphicFrameLocks noChangeAspect="1"/>
          </p:cNvGraphicFramePr>
          <p:nvPr/>
        </p:nvGraphicFramePr>
        <p:xfrm>
          <a:off x="7812360" y="5805264"/>
          <a:ext cx="914400" cy="771525"/>
        </p:xfrm>
        <a:graphic>
          <a:graphicData uri="http://schemas.openxmlformats.org/presentationml/2006/ole">
            <mc:AlternateContent xmlns:mc="http://schemas.openxmlformats.org/markup-compatibility/2006">
              <mc:Choice xmlns:v="urn:schemas-microsoft-com:vml" Requires="v">
                <p:oleObj spid="_x0000_s15411" name="Worksheet" showAsIcon="1" r:id="rId4" imgW="914400" imgH="771525" progId="Excel.Sheet.12">
                  <p:embed/>
                </p:oleObj>
              </mc:Choice>
              <mc:Fallback>
                <p:oleObj name="Worksheet" showAsIcon="1" r:id="rId4" imgW="914400" imgH="771525" progId="Excel.Sheet.12">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5805264"/>
                        <a:ext cx="9144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Funkrufnamen – </a:t>
            </a:r>
            <a:r>
              <a:rPr lang="de-DE" sz="4400" dirty="0" err="1">
                <a:latin typeface="+mj-lt"/>
                <a:ea typeface="+mj-ea"/>
                <a:cs typeface="+mj-cs"/>
              </a:rPr>
              <a:t>Nummerkreise</a:t>
            </a:r>
            <a:r>
              <a:rPr lang="de-DE" sz="4400" dirty="0">
                <a:latin typeface="+mj-lt"/>
                <a:ea typeface="+mj-ea"/>
                <a:cs typeface="+mj-cs"/>
              </a:rPr>
              <a:t> Personen</a:t>
            </a:r>
          </a:p>
        </p:txBody>
      </p:sp>
      <p:sp>
        <p:nvSpPr>
          <p:cNvPr id="9" name="Rechteck 13"/>
          <p:cNvSpPr>
            <a:spLocks noChangeArrowheads="1"/>
          </p:cNvSpPr>
          <p:nvPr/>
        </p:nvSpPr>
        <p:spPr bwMode="auto">
          <a:xfrm>
            <a:off x="179512" y="1773238"/>
            <a:ext cx="8964488" cy="2554545"/>
          </a:xfrm>
          <a:prstGeom prst="rect">
            <a:avLst/>
          </a:prstGeom>
          <a:noFill/>
          <a:ln w="9525">
            <a:noFill/>
            <a:miter lim="800000"/>
            <a:headEnd/>
            <a:tailEnd/>
          </a:ln>
        </p:spPr>
        <p:txBody>
          <a:bodyPr wrap="square">
            <a:spAutoFit/>
          </a:bodyPr>
          <a:lstStyle/>
          <a:p>
            <a:r>
              <a:rPr lang="de-DE" sz="1600" dirty="0">
                <a:latin typeface="Calibri" pitchFamily="34" charset="0"/>
              </a:rPr>
              <a:t>Florian </a:t>
            </a:r>
            <a:r>
              <a:rPr lang="de-DE" sz="1600" i="1" dirty="0">
                <a:latin typeface="Calibri" pitchFamily="34" charset="0"/>
              </a:rPr>
              <a:t>Eichstätt </a:t>
            </a:r>
            <a:r>
              <a:rPr lang="de-DE" sz="1600" dirty="0">
                <a:latin typeface="Calibri" pitchFamily="34" charset="0"/>
              </a:rPr>
              <a:t>Land 1		Kreisbrandrat, Leiter der Berufsfeuerwehr</a:t>
            </a:r>
          </a:p>
          <a:p>
            <a:r>
              <a:rPr lang="de-DE" sz="1600" dirty="0">
                <a:latin typeface="Calibri" pitchFamily="34" charset="0"/>
              </a:rPr>
              <a:t>Florian Eichstätt Land 1/1 -&gt; 1/9		Dem KBR, Leiter zugeordneter Kreis-/Stadtbrandmeister</a:t>
            </a:r>
          </a:p>
          <a:p>
            <a:endParaRPr lang="de-DE" sz="1600" dirty="0">
              <a:latin typeface="Calibri" pitchFamily="34" charset="0"/>
            </a:endParaRPr>
          </a:p>
          <a:p>
            <a:r>
              <a:rPr lang="de-DE" sz="1600" dirty="0">
                <a:latin typeface="Calibri" pitchFamily="34" charset="0"/>
              </a:rPr>
              <a:t>Florian Eichstätt Land 2 . . .7               	Kreisbrandinspektoren</a:t>
            </a:r>
          </a:p>
          <a:p>
            <a:endParaRPr lang="de-DE" sz="1600" dirty="0">
              <a:latin typeface="Calibri" pitchFamily="34" charset="0"/>
            </a:endParaRPr>
          </a:p>
          <a:p>
            <a:r>
              <a:rPr lang="de-DE" sz="1600" dirty="0">
                <a:latin typeface="Calibri" pitchFamily="34" charset="0"/>
              </a:rPr>
              <a:t>Florian Eichstätt Land 2/1 . . .2/9 		Dem KBI zugeordnete Kreisbrandmeister</a:t>
            </a:r>
          </a:p>
          <a:p>
            <a:r>
              <a:rPr lang="de-DE" sz="1600" dirty="0">
                <a:latin typeface="Calibri" pitchFamily="34" charset="0"/>
              </a:rPr>
              <a:t>mit</a:t>
            </a:r>
          </a:p>
          <a:p>
            <a:r>
              <a:rPr lang="de-DE" sz="1600" dirty="0">
                <a:latin typeface="Calibri" pitchFamily="34" charset="0"/>
              </a:rPr>
              <a:t>Florian Eichstätt Land 7/1 . . .7/9</a:t>
            </a:r>
          </a:p>
          <a:p>
            <a:endParaRPr lang="de-DE" sz="1600" dirty="0">
              <a:latin typeface="Calibri" pitchFamily="34" charset="0"/>
            </a:endParaRPr>
          </a:p>
          <a:p>
            <a:r>
              <a:rPr lang="de-DE" sz="1600" dirty="0">
                <a:latin typeface="Calibri" pitchFamily="34" charset="0"/>
              </a:rPr>
              <a:t>Florian </a:t>
            </a:r>
            <a:r>
              <a:rPr lang="de-DE" sz="1600" dirty="0" err="1">
                <a:latin typeface="Calibri" pitchFamily="34" charset="0"/>
              </a:rPr>
              <a:t>Gaimersheim</a:t>
            </a:r>
            <a:r>
              <a:rPr lang="de-DE" sz="1600" dirty="0">
                <a:latin typeface="Calibri" pitchFamily="34" charset="0"/>
              </a:rPr>
              <a:t> 1 		Kommandant einer Feuerwehr</a:t>
            </a:r>
          </a:p>
        </p:txBody>
      </p:sp>
      <p:sp>
        <p:nvSpPr>
          <p:cNvPr id="10" name="Textfeld 9"/>
          <p:cNvSpPr txBox="1"/>
          <p:nvPr/>
        </p:nvSpPr>
        <p:spPr>
          <a:xfrm>
            <a:off x="467544" y="4581128"/>
            <a:ext cx="7848600" cy="431800"/>
          </a:xfrm>
          <a:prstGeom prst="rect">
            <a:avLst/>
          </a:prstGeom>
          <a:solidFill>
            <a:schemeClr val="bg1">
              <a:lumMod val="75000"/>
            </a:schemeClr>
          </a:solidFill>
          <a:effectLst>
            <a:outerShdw blurRad="63500" sx="102000" sy="102000" algn="ctr" rotWithShape="0">
              <a:prstClr val="black">
                <a:alpha val="40000"/>
              </a:prstClr>
            </a:outerShdw>
          </a:effectLst>
        </p:spPr>
        <p:txBody>
          <a:bodyPr anchor="ctr">
            <a:normAutofit fontScale="55000" lnSpcReduction="20000"/>
          </a:bodyPr>
          <a:lstStyle/>
          <a:p>
            <a:pPr algn="ctr" fontAlgn="auto">
              <a:spcAft>
                <a:spcPts val="0"/>
              </a:spcAft>
              <a:defRPr/>
            </a:pPr>
            <a:r>
              <a:rPr lang="de-DE" sz="4400" dirty="0">
                <a:latin typeface="+mj-lt"/>
                <a:ea typeface="+mj-ea"/>
                <a:cs typeface="+mj-cs"/>
              </a:rPr>
              <a:t>Beispiel: Florian Eichstätt Land 1 – KBR Lackner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Funkrufnamen auf Landkreisebene </a:t>
            </a:r>
            <a:r>
              <a:rPr lang="de-DE" dirty="0" err="1"/>
              <a:t>Bsp.EI</a:t>
            </a:r>
            <a:endParaRPr lang="de-DE" dirty="0"/>
          </a:p>
        </p:txBody>
      </p:sp>
      <p:pic>
        <p:nvPicPr>
          <p:cNvPr id="7" name="Grafik 6">
            <a:extLst>
              <a:ext uri="{FF2B5EF4-FFF2-40B4-BE49-F238E27FC236}">
                <a16:creationId xmlns:a16="http://schemas.microsoft.com/office/drawing/2014/main" id="{5D900928-0036-43D4-917C-120B41ABA0C7}"/>
              </a:ext>
            </a:extLst>
          </p:cNvPr>
          <p:cNvPicPr>
            <a:picLocks noChangeAspect="1"/>
          </p:cNvPicPr>
          <p:nvPr/>
        </p:nvPicPr>
        <p:blipFill>
          <a:blip r:embed="rId2"/>
          <a:stretch>
            <a:fillRect/>
          </a:stretch>
        </p:blipFill>
        <p:spPr>
          <a:xfrm>
            <a:off x="323528" y="756083"/>
            <a:ext cx="3888432" cy="55657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Funkrufnamen – Nummernkreise  Handsprechfunkgeräte im Digitalfunk</a:t>
            </a:r>
          </a:p>
        </p:txBody>
      </p:sp>
      <p:sp>
        <p:nvSpPr>
          <p:cNvPr id="6" name="Textfeld 5"/>
          <p:cNvSpPr txBox="1"/>
          <p:nvPr/>
        </p:nvSpPr>
        <p:spPr>
          <a:xfrm>
            <a:off x="4427984" y="1556792"/>
            <a:ext cx="3817520" cy="369332"/>
          </a:xfrm>
          <a:prstGeom prst="rect">
            <a:avLst/>
          </a:prstGeom>
          <a:noFill/>
        </p:spPr>
        <p:txBody>
          <a:bodyPr wrap="none" rtlCol="0">
            <a:spAutoFit/>
          </a:bodyPr>
          <a:lstStyle/>
          <a:p>
            <a:r>
              <a:rPr lang="de-DE" dirty="0"/>
              <a:t>Florian     Eichstätt       43    /   1   /    1   </a:t>
            </a:r>
          </a:p>
        </p:txBody>
      </p:sp>
      <p:sp>
        <p:nvSpPr>
          <p:cNvPr id="7" name="Rechteck 6"/>
          <p:cNvSpPr/>
          <p:nvPr/>
        </p:nvSpPr>
        <p:spPr>
          <a:xfrm>
            <a:off x="395536" y="2204864"/>
            <a:ext cx="4572000" cy="2031325"/>
          </a:xfrm>
          <a:prstGeom prst="rect">
            <a:avLst/>
          </a:prstGeom>
        </p:spPr>
        <p:txBody>
          <a:bodyPr>
            <a:spAutoFit/>
          </a:bodyPr>
          <a:lstStyle/>
          <a:p>
            <a:pPr>
              <a:spcBef>
                <a:spcPct val="50000"/>
              </a:spcBef>
            </a:pPr>
            <a:r>
              <a:rPr lang="de-DE" b="1" dirty="0">
                <a:solidFill>
                  <a:srgbClr val="FF0000"/>
                </a:solidFill>
                <a:latin typeface="Calibri" pitchFamily="34" charset="0"/>
              </a:rPr>
              <a:t>Kennwort der Organisation</a:t>
            </a:r>
          </a:p>
          <a:p>
            <a:pPr>
              <a:spcBef>
                <a:spcPct val="50000"/>
              </a:spcBef>
            </a:pPr>
            <a:r>
              <a:rPr lang="de-DE" b="1" dirty="0">
                <a:latin typeface="Calibri" pitchFamily="34" charset="0"/>
              </a:rPr>
              <a:t>Ortsbezeichnung</a:t>
            </a:r>
          </a:p>
          <a:p>
            <a:pPr>
              <a:spcBef>
                <a:spcPct val="50000"/>
              </a:spcBef>
            </a:pPr>
            <a:r>
              <a:rPr lang="de-DE" b="1" dirty="0">
                <a:latin typeface="Calibri" pitchFamily="34" charset="0"/>
              </a:rPr>
              <a:t>Art des Fahrzeuges</a:t>
            </a:r>
          </a:p>
          <a:p>
            <a:pPr>
              <a:spcBef>
                <a:spcPct val="50000"/>
              </a:spcBef>
            </a:pPr>
            <a:r>
              <a:rPr lang="de-DE" b="1" dirty="0">
                <a:latin typeface="Calibri" pitchFamily="34" charset="0"/>
              </a:rPr>
              <a:t>Lfd. Nummer des </a:t>
            </a:r>
            <a:r>
              <a:rPr lang="de-DE" b="1" dirty="0" err="1">
                <a:latin typeface="Calibri" pitchFamily="34" charset="0"/>
              </a:rPr>
              <a:t>Fzg</a:t>
            </a:r>
            <a:r>
              <a:rPr lang="de-DE" b="1" dirty="0">
                <a:latin typeface="Calibri" pitchFamily="34" charset="0"/>
              </a:rPr>
              <a:t>.</a:t>
            </a:r>
          </a:p>
          <a:p>
            <a:pPr>
              <a:spcBef>
                <a:spcPct val="50000"/>
              </a:spcBef>
            </a:pPr>
            <a:r>
              <a:rPr lang="de-DE" b="1" dirty="0" err="1">
                <a:latin typeface="Calibri" pitchFamily="34" charset="0"/>
              </a:rPr>
              <a:t>Nr</a:t>
            </a:r>
            <a:r>
              <a:rPr lang="de-DE" b="1" dirty="0">
                <a:latin typeface="Calibri" pitchFamily="34" charset="0"/>
              </a:rPr>
              <a:t> des Handsprechfunkgerätes.</a:t>
            </a:r>
          </a:p>
        </p:txBody>
      </p:sp>
      <p:cxnSp>
        <p:nvCxnSpPr>
          <p:cNvPr id="11" name="Gewinkelte Verbindung 10"/>
          <p:cNvCxnSpPr/>
          <p:nvPr/>
        </p:nvCxnSpPr>
        <p:spPr>
          <a:xfrm flipV="1">
            <a:off x="3203848" y="1916832"/>
            <a:ext cx="1656184" cy="432048"/>
          </a:xfrm>
          <a:prstGeom prst="bentConnector3">
            <a:avLst>
              <a:gd name="adj1" fmla="val 100035"/>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Gewinkelte Verbindung 16"/>
          <p:cNvCxnSpPr/>
          <p:nvPr/>
        </p:nvCxnSpPr>
        <p:spPr>
          <a:xfrm flipV="1">
            <a:off x="2267744" y="1916832"/>
            <a:ext cx="3600400" cy="936104"/>
          </a:xfrm>
          <a:prstGeom prst="bentConnector3">
            <a:avLst>
              <a:gd name="adj1" fmla="val 10000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Gewinkelte Verbindung 19"/>
          <p:cNvCxnSpPr/>
          <p:nvPr/>
        </p:nvCxnSpPr>
        <p:spPr>
          <a:xfrm flipV="1">
            <a:off x="2411760" y="1916832"/>
            <a:ext cx="4320480" cy="1296144"/>
          </a:xfrm>
          <a:prstGeom prst="bentConnector3">
            <a:avLst>
              <a:gd name="adj1" fmla="val 9997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Gewinkelte Verbindung 23"/>
          <p:cNvCxnSpPr/>
          <p:nvPr/>
        </p:nvCxnSpPr>
        <p:spPr>
          <a:xfrm flipV="1">
            <a:off x="2699792" y="1916832"/>
            <a:ext cx="4680520" cy="1728192"/>
          </a:xfrm>
          <a:prstGeom prst="bentConnector3">
            <a:avLst>
              <a:gd name="adj1" fmla="val 99977"/>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Gewinkelte Verbindung 26"/>
          <p:cNvCxnSpPr/>
          <p:nvPr/>
        </p:nvCxnSpPr>
        <p:spPr>
          <a:xfrm flipV="1">
            <a:off x="3563888" y="1916832"/>
            <a:ext cx="4320480" cy="2160240"/>
          </a:xfrm>
          <a:prstGeom prst="bentConnector3">
            <a:avLst>
              <a:gd name="adj1" fmla="val 100008"/>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539552" y="4293096"/>
            <a:ext cx="7226850" cy="2031325"/>
          </a:xfrm>
          <a:prstGeom prst="rect">
            <a:avLst/>
          </a:prstGeom>
          <a:noFill/>
        </p:spPr>
        <p:txBody>
          <a:bodyPr wrap="square" rtlCol="0">
            <a:spAutoFit/>
          </a:bodyPr>
          <a:lstStyle/>
          <a:p>
            <a:r>
              <a:rPr lang="de-DE" dirty="0"/>
              <a:t>Beispiel: 	Florian Eichstätt 43/1/1   </a:t>
            </a:r>
            <a:r>
              <a:rPr lang="de-DE" dirty="0">
                <a:sym typeface="Wingdings" pitchFamily="2" charset="2"/>
              </a:rPr>
              <a:t> Gruppenführer des </a:t>
            </a:r>
            <a:r>
              <a:rPr lang="de-DE" dirty="0" err="1">
                <a:sym typeface="Wingdings" pitchFamily="2" charset="2"/>
              </a:rPr>
              <a:t>Fzgs</a:t>
            </a:r>
            <a:r>
              <a:rPr lang="de-DE" dirty="0">
                <a:sym typeface="Wingdings" pitchFamily="2" charset="2"/>
              </a:rPr>
              <a:t>. (Blau)</a:t>
            </a:r>
          </a:p>
          <a:p>
            <a:r>
              <a:rPr lang="de-DE" dirty="0">
                <a:sym typeface="Wingdings" pitchFamily="2" charset="2"/>
              </a:rPr>
              <a:t>	Florian Eichstätt 43/1/2    Maschinist (DMO </a:t>
            </a:r>
            <a:r>
              <a:rPr lang="de-DE" dirty="0" err="1">
                <a:sym typeface="Wingdings" pitchFamily="2" charset="2"/>
              </a:rPr>
              <a:t>Repeater</a:t>
            </a:r>
            <a:r>
              <a:rPr lang="de-DE" dirty="0">
                <a:sym typeface="Wingdings" pitchFamily="2" charset="2"/>
              </a:rPr>
              <a:t>) (Orange)</a:t>
            </a:r>
          </a:p>
          <a:p>
            <a:r>
              <a:rPr lang="de-DE" dirty="0">
                <a:sym typeface="Wingdings" pitchFamily="2" charset="2"/>
              </a:rPr>
              <a:t>	Florian Eichstätt 43/1/3…..   </a:t>
            </a:r>
            <a:r>
              <a:rPr lang="de-DE" dirty="0" err="1">
                <a:sym typeface="Wingdings" pitchFamily="2" charset="2"/>
              </a:rPr>
              <a:t>Truppgeräte</a:t>
            </a:r>
            <a:endParaRPr lang="de-DE" dirty="0">
              <a:sym typeface="Wingdings" pitchFamily="2" charset="2"/>
            </a:endParaRPr>
          </a:p>
          <a:p>
            <a:r>
              <a:rPr lang="de-DE" dirty="0"/>
              <a:t>	Florian Eichstätt 1             </a:t>
            </a:r>
            <a:r>
              <a:rPr lang="de-DE" dirty="0">
                <a:sym typeface="Wingdings" pitchFamily="2" charset="2"/>
              </a:rPr>
              <a:t> Einheitsführer Eichstätt</a:t>
            </a:r>
          </a:p>
          <a:p>
            <a:endParaRPr lang="de-DE" dirty="0">
              <a:sym typeface="Wingdings" pitchFamily="2" charset="2"/>
            </a:endParaRPr>
          </a:p>
          <a:p>
            <a:r>
              <a:rPr lang="de-DE" b="1" dirty="0">
                <a:solidFill>
                  <a:srgbClr val="FF0000"/>
                </a:solidFill>
                <a:sym typeface="Wingdings" pitchFamily="2" charset="2"/>
              </a:rPr>
              <a:t>Es dürfen auch Funktionsbezeichnungen verwendet werden:</a:t>
            </a:r>
          </a:p>
          <a:p>
            <a:r>
              <a:rPr lang="de-DE" b="1" dirty="0">
                <a:sym typeface="Wingdings" pitchFamily="2" charset="2"/>
              </a:rPr>
              <a:t>Beispiel: </a:t>
            </a:r>
            <a:r>
              <a:rPr lang="de-DE" b="1" u="sng" dirty="0">
                <a:sym typeface="Wingdings" pitchFamily="2" charset="2"/>
              </a:rPr>
              <a:t>Florian Eichstätt 43/1 Maschinist</a:t>
            </a:r>
            <a:endParaRPr lang="de-DE" b="1" u="sng"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Funkverkehrsarten / Formen</a:t>
            </a:r>
          </a:p>
        </p:txBody>
      </p:sp>
      <p:pic>
        <p:nvPicPr>
          <p:cNvPr id="6" name="Picture 10" descr="B08-101d"/>
          <p:cNvPicPr>
            <a:picLocks noChangeAspect="1" noChangeArrowheads="1"/>
          </p:cNvPicPr>
          <p:nvPr/>
        </p:nvPicPr>
        <p:blipFill>
          <a:blip r:embed="rId2" cstate="print"/>
          <a:srcRect/>
          <a:stretch>
            <a:fillRect/>
          </a:stretch>
        </p:blipFill>
        <p:spPr bwMode="auto">
          <a:xfrm>
            <a:off x="6523038" y="3052216"/>
            <a:ext cx="317500" cy="654050"/>
          </a:xfrm>
          <a:prstGeom prst="rect">
            <a:avLst/>
          </a:prstGeom>
          <a:noFill/>
          <a:ln w="9525">
            <a:noFill/>
            <a:miter lim="800000"/>
            <a:headEnd/>
            <a:tailEnd/>
          </a:ln>
        </p:spPr>
      </p:pic>
      <p:pic>
        <p:nvPicPr>
          <p:cNvPr id="7" name="Picture 11" descr="B08-101f"/>
          <p:cNvPicPr>
            <a:picLocks noChangeAspect="1" noChangeArrowheads="1"/>
          </p:cNvPicPr>
          <p:nvPr/>
        </p:nvPicPr>
        <p:blipFill>
          <a:blip r:embed="rId3" cstate="print"/>
          <a:srcRect/>
          <a:stretch>
            <a:fillRect/>
          </a:stretch>
        </p:blipFill>
        <p:spPr bwMode="auto">
          <a:xfrm>
            <a:off x="4779963" y="3004591"/>
            <a:ext cx="336550" cy="701675"/>
          </a:xfrm>
          <a:prstGeom prst="rect">
            <a:avLst/>
          </a:prstGeom>
          <a:noFill/>
          <a:ln w="9525">
            <a:noFill/>
            <a:miter lim="800000"/>
            <a:headEnd/>
            <a:tailEnd/>
          </a:ln>
        </p:spPr>
      </p:pic>
      <p:sp>
        <p:nvSpPr>
          <p:cNvPr id="8" name="Line 66"/>
          <p:cNvSpPr>
            <a:spLocks noChangeShapeType="1"/>
          </p:cNvSpPr>
          <p:nvPr/>
        </p:nvSpPr>
        <p:spPr bwMode="auto">
          <a:xfrm>
            <a:off x="5730875" y="1888579"/>
            <a:ext cx="1619250" cy="406400"/>
          </a:xfrm>
          <a:prstGeom prst="line">
            <a:avLst/>
          </a:prstGeom>
          <a:noFill/>
          <a:ln w="28575">
            <a:solidFill>
              <a:srgbClr val="FF0000"/>
            </a:solidFill>
            <a:round/>
            <a:headEnd type="triangle" w="med" len="med"/>
            <a:tailEnd type="triangle" w="med" len="med"/>
          </a:ln>
        </p:spPr>
        <p:txBody>
          <a:bodyPr/>
          <a:lstStyle/>
          <a:p>
            <a:endParaRPr lang="de-DE"/>
          </a:p>
        </p:txBody>
      </p:sp>
      <p:sp>
        <p:nvSpPr>
          <p:cNvPr id="11" name="Line 67"/>
          <p:cNvSpPr>
            <a:spLocks noChangeShapeType="1"/>
          </p:cNvSpPr>
          <p:nvPr/>
        </p:nvSpPr>
        <p:spPr bwMode="auto">
          <a:xfrm flipV="1">
            <a:off x="5043488" y="2391816"/>
            <a:ext cx="2298700" cy="690563"/>
          </a:xfrm>
          <a:prstGeom prst="line">
            <a:avLst/>
          </a:prstGeom>
          <a:noFill/>
          <a:ln w="28575">
            <a:solidFill>
              <a:srgbClr val="FF0000"/>
            </a:solidFill>
            <a:round/>
            <a:headEnd type="triangle" w="med" len="med"/>
            <a:tailEnd type="triangle" w="med" len="med"/>
          </a:ln>
        </p:spPr>
        <p:txBody>
          <a:bodyPr/>
          <a:lstStyle/>
          <a:p>
            <a:endParaRPr lang="de-DE"/>
          </a:p>
        </p:txBody>
      </p:sp>
      <p:sp>
        <p:nvSpPr>
          <p:cNvPr id="12" name="Line 68"/>
          <p:cNvSpPr>
            <a:spLocks noChangeShapeType="1"/>
          </p:cNvSpPr>
          <p:nvPr/>
        </p:nvSpPr>
        <p:spPr bwMode="auto">
          <a:xfrm flipV="1">
            <a:off x="6735763" y="2498179"/>
            <a:ext cx="655637" cy="528637"/>
          </a:xfrm>
          <a:prstGeom prst="line">
            <a:avLst/>
          </a:prstGeom>
          <a:noFill/>
          <a:ln w="28575">
            <a:solidFill>
              <a:srgbClr val="FF0000"/>
            </a:solidFill>
            <a:round/>
            <a:headEnd type="triangle" w="med" len="med"/>
            <a:tailEnd type="triangle" w="med" len="med"/>
          </a:ln>
        </p:spPr>
        <p:txBody>
          <a:bodyPr/>
          <a:lstStyle/>
          <a:p>
            <a:endParaRPr lang="de-DE"/>
          </a:p>
        </p:txBody>
      </p:sp>
      <p:grpSp>
        <p:nvGrpSpPr>
          <p:cNvPr id="13" name="Group 343"/>
          <p:cNvGrpSpPr>
            <a:grpSpLocks/>
          </p:cNvGrpSpPr>
          <p:nvPr/>
        </p:nvGrpSpPr>
        <p:grpSpPr bwMode="auto">
          <a:xfrm>
            <a:off x="4462463" y="1888579"/>
            <a:ext cx="1646237" cy="781050"/>
            <a:chOff x="3256" y="706"/>
            <a:chExt cx="1413" cy="624"/>
          </a:xfrm>
        </p:grpSpPr>
        <p:pic>
          <p:nvPicPr>
            <p:cNvPr id="14" name="Picture 214" descr="B02-272"/>
            <p:cNvPicPr>
              <a:picLocks noChangeAspect="1" noChangeArrowheads="1"/>
            </p:cNvPicPr>
            <p:nvPr/>
          </p:nvPicPr>
          <p:blipFill>
            <a:blip r:embed="rId4" cstate="print"/>
            <a:srcRect/>
            <a:stretch>
              <a:fillRect/>
            </a:stretch>
          </p:blipFill>
          <p:spPr bwMode="auto">
            <a:xfrm>
              <a:off x="3256" y="706"/>
              <a:ext cx="1413" cy="624"/>
            </a:xfrm>
            <a:prstGeom prst="rect">
              <a:avLst/>
            </a:prstGeom>
            <a:noFill/>
            <a:ln w="9525">
              <a:noFill/>
              <a:miter lim="800000"/>
              <a:headEnd/>
              <a:tailEnd/>
            </a:ln>
          </p:spPr>
        </p:pic>
        <p:sp>
          <p:nvSpPr>
            <p:cNvPr id="15" name="Line 69"/>
            <p:cNvSpPr>
              <a:spLocks noChangeShapeType="1"/>
            </p:cNvSpPr>
            <p:nvPr/>
          </p:nvSpPr>
          <p:spPr bwMode="auto">
            <a:xfrm>
              <a:off x="4345" y="709"/>
              <a:ext cx="0" cy="90"/>
            </a:xfrm>
            <a:prstGeom prst="line">
              <a:avLst/>
            </a:prstGeom>
            <a:noFill/>
            <a:ln w="9525">
              <a:solidFill>
                <a:schemeClr val="tx1"/>
              </a:solidFill>
              <a:round/>
              <a:headEnd/>
              <a:tailEnd/>
            </a:ln>
          </p:spPr>
          <p:txBody>
            <a:bodyPr/>
            <a:lstStyle/>
            <a:p>
              <a:endParaRPr lang="de-DE"/>
            </a:p>
          </p:txBody>
        </p:sp>
      </p:grpSp>
      <p:sp>
        <p:nvSpPr>
          <p:cNvPr id="16" name="Line 71"/>
          <p:cNvSpPr>
            <a:spLocks noChangeShapeType="1"/>
          </p:cNvSpPr>
          <p:nvPr/>
        </p:nvSpPr>
        <p:spPr bwMode="auto">
          <a:xfrm flipV="1">
            <a:off x="5095875" y="4781004"/>
            <a:ext cx="2276475" cy="739775"/>
          </a:xfrm>
          <a:prstGeom prst="line">
            <a:avLst/>
          </a:prstGeom>
          <a:noFill/>
          <a:ln w="28575">
            <a:solidFill>
              <a:srgbClr val="FF0000"/>
            </a:solidFill>
            <a:round/>
            <a:headEnd type="triangle" w="med" len="med"/>
            <a:tailEnd type="triangle" w="med" len="med"/>
          </a:ln>
        </p:spPr>
        <p:txBody>
          <a:bodyPr/>
          <a:lstStyle/>
          <a:p>
            <a:endParaRPr lang="de-DE"/>
          </a:p>
        </p:txBody>
      </p:sp>
      <p:pic>
        <p:nvPicPr>
          <p:cNvPr id="17" name="Picture 120" descr="B08-101d"/>
          <p:cNvPicPr>
            <a:picLocks noChangeAspect="1" noChangeArrowheads="1"/>
          </p:cNvPicPr>
          <p:nvPr/>
        </p:nvPicPr>
        <p:blipFill>
          <a:blip r:embed="rId5" cstate="print"/>
          <a:srcRect/>
          <a:stretch>
            <a:fillRect/>
          </a:stretch>
        </p:blipFill>
        <p:spPr bwMode="auto">
          <a:xfrm>
            <a:off x="6999288" y="3876129"/>
            <a:ext cx="317500" cy="654050"/>
          </a:xfrm>
          <a:prstGeom prst="rect">
            <a:avLst/>
          </a:prstGeom>
          <a:noFill/>
          <a:ln w="9525">
            <a:noFill/>
            <a:miter lim="800000"/>
            <a:headEnd/>
            <a:tailEnd/>
          </a:ln>
        </p:spPr>
      </p:pic>
      <p:pic>
        <p:nvPicPr>
          <p:cNvPr id="18" name="Picture 121" descr="B08-101f"/>
          <p:cNvPicPr>
            <a:picLocks noChangeAspect="1" noChangeArrowheads="1"/>
          </p:cNvPicPr>
          <p:nvPr/>
        </p:nvPicPr>
        <p:blipFill>
          <a:blip r:embed="rId3" cstate="print"/>
          <a:srcRect/>
          <a:stretch>
            <a:fillRect/>
          </a:stretch>
        </p:blipFill>
        <p:spPr bwMode="auto">
          <a:xfrm>
            <a:off x="4832350" y="5442991"/>
            <a:ext cx="336550" cy="701675"/>
          </a:xfrm>
          <a:prstGeom prst="rect">
            <a:avLst/>
          </a:prstGeom>
          <a:noFill/>
          <a:ln w="9525">
            <a:noFill/>
            <a:miter lim="800000"/>
            <a:headEnd/>
            <a:tailEnd/>
          </a:ln>
        </p:spPr>
      </p:pic>
      <p:sp>
        <p:nvSpPr>
          <p:cNvPr id="19" name="Line 166"/>
          <p:cNvSpPr>
            <a:spLocks noChangeShapeType="1"/>
          </p:cNvSpPr>
          <p:nvPr/>
        </p:nvSpPr>
        <p:spPr bwMode="auto">
          <a:xfrm flipV="1">
            <a:off x="6897688" y="4873079"/>
            <a:ext cx="576262" cy="688975"/>
          </a:xfrm>
          <a:prstGeom prst="line">
            <a:avLst/>
          </a:prstGeom>
          <a:noFill/>
          <a:ln w="28575">
            <a:solidFill>
              <a:srgbClr val="0066FF"/>
            </a:solidFill>
            <a:round/>
            <a:headEnd type="triangle" w="med" len="med"/>
            <a:tailEnd type="triangle" w="med" len="med"/>
          </a:ln>
        </p:spPr>
        <p:txBody>
          <a:bodyPr/>
          <a:lstStyle/>
          <a:p>
            <a:endParaRPr lang="de-DE"/>
          </a:p>
        </p:txBody>
      </p:sp>
      <p:sp>
        <p:nvSpPr>
          <p:cNvPr id="20" name="Line 167"/>
          <p:cNvSpPr>
            <a:spLocks noChangeShapeType="1"/>
          </p:cNvSpPr>
          <p:nvPr/>
        </p:nvSpPr>
        <p:spPr bwMode="auto">
          <a:xfrm flipH="1" flipV="1">
            <a:off x="7316788" y="4160291"/>
            <a:ext cx="184150" cy="369888"/>
          </a:xfrm>
          <a:prstGeom prst="line">
            <a:avLst/>
          </a:prstGeom>
          <a:noFill/>
          <a:ln w="28575">
            <a:solidFill>
              <a:srgbClr val="FF0000"/>
            </a:solidFill>
            <a:round/>
            <a:headEnd type="triangle" w="med" len="med"/>
            <a:tailEnd type="triangle" w="med" len="med"/>
          </a:ln>
        </p:spPr>
        <p:txBody>
          <a:bodyPr/>
          <a:lstStyle/>
          <a:p>
            <a:endParaRPr lang="de-DE"/>
          </a:p>
        </p:txBody>
      </p:sp>
      <p:sp>
        <p:nvSpPr>
          <p:cNvPr id="21" name="Line 210"/>
          <p:cNvSpPr>
            <a:spLocks noChangeShapeType="1"/>
          </p:cNvSpPr>
          <p:nvPr/>
        </p:nvSpPr>
        <p:spPr bwMode="auto">
          <a:xfrm>
            <a:off x="5097463" y="3949154"/>
            <a:ext cx="2279650" cy="663575"/>
          </a:xfrm>
          <a:prstGeom prst="line">
            <a:avLst/>
          </a:prstGeom>
          <a:noFill/>
          <a:ln w="28575">
            <a:solidFill>
              <a:srgbClr val="0066FF"/>
            </a:solidFill>
            <a:round/>
            <a:headEnd type="triangle" w="med" len="med"/>
            <a:tailEnd type="triangle" w="med" len="med"/>
          </a:ln>
        </p:spPr>
        <p:txBody>
          <a:bodyPr/>
          <a:lstStyle/>
          <a:p>
            <a:endParaRPr lang="de-DE"/>
          </a:p>
        </p:txBody>
      </p:sp>
      <p:grpSp>
        <p:nvGrpSpPr>
          <p:cNvPr id="22" name="Group 217"/>
          <p:cNvGrpSpPr>
            <a:grpSpLocks/>
          </p:cNvGrpSpPr>
          <p:nvPr/>
        </p:nvGrpSpPr>
        <p:grpSpPr bwMode="auto">
          <a:xfrm>
            <a:off x="6365875" y="5520779"/>
            <a:ext cx="704850" cy="644525"/>
            <a:chOff x="1296" y="3600"/>
            <a:chExt cx="268" cy="148"/>
          </a:xfrm>
        </p:grpSpPr>
        <p:sp>
          <p:nvSpPr>
            <p:cNvPr id="23" name="Freeform 218"/>
            <p:cNvSpPr>
              <a:spLocks/>
            </p:cNvSpPr>
            <p:nvPr/>
          </p:nvSpPr>
          <p:spPr bwMode="auto">
            <a:xfrm>
              <a:off x="1514" y="3636"/>
              <a:ext cx="48" cy="39"/>
            </a:xfrm>
            <a:custGeom>
              <a:avLst/>
              <a:gdLst>
                <a:gd name="T0" fmla="*/ 0 w 289"/>
                <a:gd name="T1" fmla="*/ 0 h 230"/>
                <a:gd name="T2" fmla="*/ 0 w 289"/>
                <a:gd name="T3" fmla="*/ 0 h 230"/>
                <a:gd name="T4" fmla="*/ 0 w 289"/>
                <a:gd name="T5" fmla="*/ 0 h 230"/>
                <a:gd name="T6" fmla="*/ 0 w 289"/>
                <a:gd name="T7" fmla="*/ 0 h 230"/>
                <a:gd name="T8" fmla="*/ 0 w 289"/>
                <a:gd name="T9" fmla="*/ 0 h 230"/>
                <a:gd name="T10" fmla="*/ 0 w 289"/>
                <a:gd name="T11" fmla="*/ 0 h 230"/>
                <a:gd name="T12" fmla="*/ 0 w 289"/>
                <a:gd name="T13" fmla="*/ 0 h 230"/>
                <a:gd name="T14" fmla="*/ 0 w 289"/>
                <a:gd name="T15" fmla="*/ 0 h 230"/>
                <a:gd name="T16" fmla="*/ 0 w 289"/>
                <a:gd name="T17" fmla="*/ 0 h 230"/>
                <a:gd name="T18" fmla="*/ 0 w 289"/>
                <a:gd name="T19" fmla="*/ 0 h 230"/>
                <a:gd name="T20" fmla="*/ 0 w 289"/>
                <a:gd name="T21" fmla="*/ 0 h 230"/>
                <a:gd name="T22" fmla="*/ 0 w 289"/>
                <a:gd name="T23" fmla="*/ 0 h 230"/>
                <a:gd name="T24" fmla="*/ 0 w 289"/>
                <a:gd name="T25" fmla="*/ 0 h 230"/>
                <a:gd name="T26" fmla="*/ 0 w 289"/>
                <a:gd name="T27" fmla="*/ 0 h 230"/>
                <a:gd name="T28" fmla="*/ 0 w 289"/>
                <a:gd name="T29" fmla="*/ 0 h 230"/>
                <a:gd name="T30" fmla="*/ 0 w 289"/>
                <a:gd name="T31" fmla="*/ 0 h 230"/>
                <a:gd name="T32" fmla="*/ 0 w 289"/>
                <a:gd name="T33" fmla="*/ 0 h 230"/>
                <a:gd name="T34" fmla="*/ 0 w 289"/>
                <a:gd name="T35" fmla="*/ 0 h 230"/>
                <a:gd name="T36" fmla="*/ 0 w 289"/>
                <a:gd name="T37" fmla="*/ 0 h 230"/>
                <a:gd name="T38" fmla="*/ 0 w 289"/>
                <a:gd name="T39" fmla="*/ 0 h 230"/>
                <a:gd name="T40" fmla="*/ 0 w 289"/>
                <a:gd name="T41" fmla="*/ 0 h 2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9"/>
                <a:gd name="T64" fmla="*/ 0 h 230"/>
                <a:gd name="T65" fmla="*/ 289 w 289"/>
                <a:gd name="T66" fmla="*/ 230 h 2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9" h="230">
                  <a:moveTo>
                    <a:pt x="23" y="223"/>
                  </a:moveTo>
                  <a:lnTo>
                    <a:pt x="197" y="230"/>
                  </a:lnTo>
                  <a:lnTo>
                    <a:pt x="209" y="229"/>
                  </a:lnTo>
                  <a:lnTo>
                    <a:pt x="222" y="226"/>
                  </a:lnTo>
                  <a:lnTo>
                    <a:pt x="234" y="221"/>
                  </a:lnTo>
                  <a:lnTo>
                    <a:pt x="245" y="214"/>
                  </a:lnTo>
                  <a:lnTo>
                    <a:pt x="255" y="205"/>
                  </a:lnTo>
                  <a:lnTo>
                    <a:pt x="264" y="194"/>
                  </a:lnTo>
                  <a:lnTo>
                    <a:pt x="272" y="181"/>
                  </a:lnTo>
                  <a:lnTo>
                    <a:pt x="279" y="167"/>
                  </a:lnTo>
                  <a:lnTo>
                    <a:pt x="284" y="151"/>
                  </a:lnTo>
                  <a:lnTo>
                    <a:pt x="287" y="133"/>
                  </a:lnTo>
                  <a:lnTo>
                    <a:pt x="289" y="113"/>
                  </a:lnTo>
                  <a:lnTo>
                    <a:pt x="288" y="93"/>
                  </a:lnTo>
                  <a:lnTo>
                    <a:pt x="286" y="71"/>
                  </a:lnTo>
                  <a:lnTo>
                    <a:pt x="281" y="49"/>
                  </a:lnTo>
                  <a:lnTo>
                    <a:pt x="273" y="25"/>
                  </a:lnTo>
                  <a:lnTo>
                    <a:pt x="263" y="0"/>
                  </a:lnTo>
                  <a:lnTo>
                    <a:pt x="140" y="9"/>
                  </a:lnTo>
                  <a:lnTo>
                    <a:pt x="0" y="189"/>
                  </a:lnTo>
                  <a:lnTo>
                    <a:pt x="23" y="223"/>
                  </a:lnTo>
                  <a:close/>
                </a:path>
              </a:pathLst>
            </a:custGeom>
            <a:solidFill>
              <a:srgbClr val="8F8F73"/>
            </a:solidFill>
            <a:ln w="9525">
              <a:noFill/>
              <a:round/>
              <a:headEnd/>
              <a:tailEnd/>
            </a:ln>
          </p:spPr>
          <p:txBody>
            <a:bodyPr/>
            <a:lstStyle/>
            <a:p>
              <a:endParaRPr lang="de-DE"/>
            </a:p>
          </p:txBody>
        </p:sp>
        <p:sp>
          <p:nvSpPr>
            <p:cNvPr id="24" name="Freeform 219"/>
            <p:cNvSpPr>
              <a:spLocks/>
            </p:cNvSpPr>
            <p:nvPr/>
          </p:nvSpPr>
          <p:spPr bwMode="auto">
            <a:xfrm>
              <a:off x="1494" y="3652"/>
              <a:ext cx="42" cy="58"/>
            </a:xfrm>
            <a:custGeom>
              <a:avLst/>
              <a:gdLst>
                <a:gd name="T0" fmla="*/ 0 w 254"/>
                <a:gd name="T1" fmla="*/ 0 h 345"/>
                <a:gd name="T2" fmla="*/ 0 w 254"/>
                <a:gd name="T3" fmla="*/ 0 h 345"/>
                <a:gd name="T4" fmla="*/ 0 w 254"/>
                <a:gd name="T5" fmla="*/ 0 h 345"/>
                <a:gd name="T6" fmla="*/ 0 w 254"/>
                <a:gd name="T7" fmla="*/ 0 h 345"/>
                <a:gd name="T8" fmla="*/ 0 w 254"/>
                <a:gd name="T9" fmla="*/ 0 h 345"/>
                <a:gd name="T10" fmla="*/ 0 60000 65536"/>
                <a:gd name="T11" fmla="*/ 0 60000 65536"/>
                <a:gd name="T12" fmla="*/ 0 60000 65536"/>
                <a:gd name="T13" fmla="*/ 0 60000 65536"/>
                <a:gd name="T14" fmla="*/ 0 60000 65536"/>
                <a:gd name="T15" fmla="*/ 0 w 254"/>
                <a:gd name="T16" fmla="*/ 0 h 345"/>
                <a:gd name="T17" fmla="*/ 254 w 254"/>
                <a:gd name="T18" fmla="*/ 345 h 345"/>
              </a:gdLst>
              <a:ahLst/>
              <a:cxnLst>
                <a:cxn ang="T10">
                  <a:pos x="T0" y="T1"/>
                </a:cxn>
                <a:cxn ang="T11">
                  <a:pos x="T2" y="T3"/>
                </a:cxn>
                <a:cxn ang="T12">
                  <a:pos x="T4" y="T5"/>
                </a:cxn>
                <a:cxn ang="T13">
                  <a:pos x="T6" y="T7"/>
                </a:cxn>
                <a:cxn ang="T14">
                  <a:pos x="T8" y="T9"/>
                </a:cxn>
              </a:cxnLst>
              <a:rect l="T15" t="T16" r="T17" b="T18"/>
              <a:pathLst>
                <a:path w="254" h="345">
                  <a:moveTo>
                    <a:pt x="248" y="27"/>
                  </a:moveTo>
                  <a:lnTo>
                    <a:pt x="254" y="116"/>
                  </a:lnTo>
                  <a:lnTo>
                    <a:pt x="0" y="345"/>
                  </a:lnTo>
                  <a:lnTo>
                    <a:pt x="231" y="0"/>
                  </a:lnTo>
                  <a:lnTo>
                    <a:pt x="248" y="27"/>
                  </a:lnTo>
                  <a:close/>
                </a:path>
              </a:pathLst>
            </a:custGeom>
            <a:solidFill>
              <a:srgbClr val="4F4F40"/>
            </a:solidFill>
            <a:ln w="9525">
              <a:noFill/>
              <a:round/>
              <a:headEnd/>
              <a:tailEnd/>
            </a:ln>
          </p:spPr>
          <p:txBody>
            <a:bodyPr/>
            <a:lstStyle/>
            <a:p>
              <a:endParaRPr lang="de-DE"/>
            </a:p>
          </p:txBody>
        </p:sp>
        <p:sp>
          <p:nvSpPr>
            <p:cNvPr id="25" name="Freeform 220"/>
            <p:cNvSpPr>
              <a:spLocks/>
            </p:cNvSpPr>
            <p:nvPr/>
          </p:nvSpPr>
          <p:spPr bwMode="auto">
            <a:xfrm>
              <a:off x="1330" y="3622"/>
              <a:ext cx="224" cy="123"/>
            </a:xfrm>
            <a:custGeom>
              <a:avLst/>
              <a:gdLst>
                <a:gd name="T0" fmla="*/ 0 w 1343"/>
                <a:gd name="T1" fmla="*/ 0 h 739"/>
                <a:gd name="T2" fmla="*/ 0 w 1343"/>
                <a:gd name="T3" fmla="*/ 0 h 739"/>
                <a:gd name="T4" fmla="*/ 0 w 1343"/>
                <a:gd name="T5" fmla="*/ 0 h 739"/>
                <a:gd name="T6" fmla="*/ 0 w 1343"/>
                <a:gd name="T7" fmla="*/ 0 h 739"/>
                <a:gd name="T8" fmla="*/ 0 w 1343"/>
                <a:gd name="T9" fmla="*/ 0 h 739"/>
                <a:gd name="T10" fmla="*/ 0 w 1343"/>
                <a:gd name="T11" fmla="*/ 0 h 739"/>
                <a:gd name="T12" fmla="*/ 0 w 1343"/>
                <a:gd name="T13" fmla="*/ 0 h 739"/>
                <a:gd name="T14" fmla="*/ 0 w 1343"/>
                <a:gd name="T15" fmla="*/ 0 h 739"/>
                <a:gd name="T16" fmla="*/ 0 w 1343"/>
                <a:gd name="T17" fmla="*/ 0 h 739"/>
                <a:gd name="T18" fmla="*/ 0 w 1343"/>
                <a:gd name="T19" fmla="*/ 0 h 739"/>
                <a:gd name="T20" fmla="*/ 1 w 1343"/>
                <a:gd name="T21" fmla="*/ 0 h 739"/>
                <a:gd name="T22" fmla="*/ 1 w 1343"/>
                <a:gd name="T23" fmla="*/ 0 h 739"/>
                <a:gd name="T24" fmla="*/ 1 w 1343"/>
                <a:gd name="T25" fmla="*/ 0 h 739"/>
                <a:gd name="T26" fmla="*/ 1 w 1343"/>
                <a:gd name="T27" fmla="*/ 0 h 739"/>
                <a:gd name="T28" fmla="*/ 1 w 1343"/>
                <a:gd name="T29" fmla="*/ 0 h 739"/>
                <a:gd name="T30" fmla="*/ 1 w 1343"/>
                <a:gd name="T31" fmla="*/ 0 h 739"/>
                <a:gd name="T32" fmla="*/ 1 w 1343"/>
                <a:gd name="T33" fmla="*/ 0 h 739"/>
                <a:gd name="T34" fmla="*/ 1 w 1343"/>
                <a:gd name="T35" fmla="*/ 0 h 739"/>
                <a:gd name="T36" fmla="*/ 1 w 1343"/>
                <a:gd name="T37" fmla="*/ 0 h 739"/>
                <a:gd name="T38" fmla="*/ 1 w 1343"/>
                <a:gd name="T39" fmla="*/ 0 h 739"/>
                <a:gd name="T40" fmla="*/ 1 w 1343"/>
                <a:gd name="T41" fmla="*/ 0 h 739"/>
                <a:gd name="T42" fmla="*/ 1 w 1343"/>
                <a:gd name="T43" fmla="*/ 0 h 739"/>
                <a:gd name="T44" fmla="*/ 1 w 1343"/>
                <a:gd name="T45" fmla="*/ 0 h 739"/>
                <a:gd name="T46" fmla="*/ 1 w 1343"/>
                <a:gd name="T47" fmla="*/ 0 h 739"/>
                <a:gd name="T48" fmla="*/ 1 w 1343"/>
                <a:gd name="T49" fmla="*/ 0 h 739"/>
                <a:gd name="T50" fmla="*/ 1 w 1343"/>
                <a:gd name="T51" fmla="*/ 0 h 739"/>
                <a:gd name="T52" fmla="*/ 1 w 1343"/>
                <a:gd name="T53" fmla="*/ 0 h 739"/>
                <a:gd name="T54" fmla="*/ 1 w 1343"/>
                <a:gd name="T55" fmla="*/ 0 h 739"/>
                <a:gd name="T56" fmla="*/ 1 w 1343"/>
                <a:gd name="T57" fmla="*/ 0 h 739"/>
                <a:gd name="T58" fmla="*/ 1 w 1343"/>
                <a:gd name="T59" fmla="*/ 0 h 739"/>
                <a:gd name="T60" fmla="*/ 1 w 1343"/>
                <a:gd name="T61" fmla="*/ 0 h 739"/>
                <a:gd name="T62" fmla="*/ 1 w 1343"/>
                <a:gd name="T63" fmla="*/ 0 h 739"/>
                <a:gd name="T64" fmla="*/ 1 w 1343"/>
                <a:gd name="T65" fmla="*/ 0 h 739"/>
                <a:gd name="T66" fmla="*/ 1 w 1343"/>
                <a:gd name="T67" fmla="*/ 0 h 739"/>
                <a:gd name="T68" fmla="*/ 1 w 1343"/>
                <a:gd name="T69" fmla="*/ 0 h 739"/>
                <a:gd name="T70" fmla="*/ 1 w 1343"/>
                <a:gd name="T71" fmla="*/ 0 h 739"/>
                <a:gd name="T72" fmla="*/ 1 w 1343"/>
                <a:gd name="T73" fmla="*/ 0 h 739"/>
                <a:gd name="T74" fmla="*/ 1 w 1343"/>
                <a:gd name="T75" fmla="*/ 0 h 739"/>
                <a:gd name="T76" fmla="*/ 1 w 1343"/>
                <a:gd name="T77" fmla="*/ 0 h 739"/>
                <a:gd name="T78" fmla="*/ 1 w 1343"/>
                <a:gd name="T79" fmla="*/ 0 h 739"/>
                <a:gd name="T80" fmla="*/ 1 w 1343"/>
                <a:gd name="T81" fmla="*/ 0 h 739"/>
                <a:gd name="T82" fmla="*/ 1 w 1343"/>
                <a:gd name="T83" fmla="*/ 0 h 739"/>
                <a:gd name="T84" fmla="*/ 1 w 1343"/>
                <a:gd name="T85" fmla="*/ 0 h 739"/>
                <a:gd name="T86" fmla="*/ 1 w 1343"/>
                <a:gd name="T87" fmla="*/ 0 h 739"/>
                <a:gd name="T88" fmla="*/ 1 w 1343"/>
                <a:gd name="T89" fmla="*/ 0 h 739"/>
                <a:gd name="T90" fmla="*/ 1 w 1343"/>
                <a:gd name="T91" fmla="*/ 0 h 739"/>
                <a:gd name="T92" fmla="*/ 1 w 1343"/>
                <a:gd name="T93" fmla="*/ 0 h 739"/>
                <a:gd name="T94" fmla="*/ 1 w 1343"/>
                <a:gd name="T95" fmla="*/ 0 h 739"/>
                <a:gd name="T96" fmla="*/ 1 w 1343"/>
                <a:gd name="T97" fmla="*/ 0 h 739"/>
                <a:gd name="T98" fmla="*/ 0 w 1343"/>
                <a:gd name="T99" fmla="*/ 0 h 739"/>
                <a:gd name="T100" fmla="*/ 0 w 1343"/>
                <a:gd name="T101" fmla="*/ 0 h 739"/>
                <a:gd name="T102" fmla="*/ 0 w 1343"/>
                <a:gd name="T103" fmla="*/ 0 h 739"/>
                <a:gd name="T104" fmla="*/ 0 w 1343"/>
                <a:gd name="T105" fmla="*/ 0 h 739"/>
                <a:gd name="T106" fmla="*/ 0 w 1343"/>
                <a:gd name="T107" fmla="*/ 0 h 739"/>
                <a:gd name="T108" fmla="*/ 0 w 1343"/>
                <a:gd name="T109" fmla="*/ 0 h 739"/>
                <a:gd name="T110" fmla="*/ 0 w 1343"/>
                <a:gd name="T111" fmla="*/ 0 h 7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3"/>
                <a:gd name="T169" fmla="*/ 0 h 739"/>
                <a:gd name="T170" fmla="*/ 1343 w 1343"/>
                <a:gd name="T171" fmla="*/ 739 h 7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3" h="739">
                  <a:moveTo>
                    <a:pt x="0" y="500"/>
                  </a:moveTo>
                  <a:lnTo>
                    <a:pt x="26" y="508"/>
                  </a:lnTo>
                  <a:lnTo>
                    <a:pt x="53" y="516"/>
                  </a:lnTo>
                  <a:lnTo>
                    <a:pt x="79" y="524"/>
                  </a:lnTo>
                  <a:lnTo>
                    <a:pt x="106" y="531"/>
                  </a:lnTo>
                  <a:lnTo>
                    <a:pt x="132" y="539"/>
                  </a:lnTo>
                  <a:lnTo>
                    <a:pt x="158" y="547"/>
                  </a:lnTo>
                  <a:lnTo>
                    <a:pt x="185" y="554"/>
                  </a:lnTo>
                  <a:lnTo>
                    <a:pt x="212" y="561"/>
                  </a:lnTo>
                  <a:lnTo>
                    <a:pt x="238" y="569"/>
                  </a:lnTo>
                  <a:lnTo>
                    <a:pt x="265" y="576"/>
                  </a:lnTo>
                  <a:lnTo>
                    <a:pt x="291" y="583"/>
                  </a:lnTo>
                  <a:lnTo>
                    <a:pt x="318" y="590"/>
                  </a:lnTo>
                  <a:lnTo>
                    <a:pt x="344" y="598"/>
                  </a:lnTo>
                  <a:lnTo>
                    <a:pt x="372" y="605"/>
                  </a:lnTo>
                  <a:lnTo>
                    <a:pt x="398" y="612"/>
                  </a:lnTo>
                  <a:lnTo>
                    <a:pt x="425" y="619"/>
                  </a:lnTo>
                  <a:lnTo>
                    <a:pt x="452" y="626"/>
                  </a:lnTo>
                  <a:lnTo>
                    <a:pt x="478" y="633"/>
                  </a:lnTo>
                  <a:lnTo>
                    <a:pt x="505" y="640"/>
                  </a:lnTo>
                  <a:lnTo>
                    <a:pt x="532" y="649"/>
                  </a:lnTo>
                  <a:lnTo>
                    <a:pt x="559" y="656"/>
                  </a:lnTo>
                  <a:lnTo>
                    <a:pt x="585" y="663"/>
                  </a:lnTo>
                  <a:lnTo>
                    <a:pt x="612" y="670"/>
                  </a:lnTo>
                  <a:lnTo>
                    <a:pt x="638" y="678"/>
                  </a:lnTo>
                  <a:lnTo>
                    <a:pt x="664" y="685"/>
                  </a:lnTo>
                  <a:lnTo>
                    <a:pt x="692" y="692"/>
                  </a:lnTo>
                  <a:lnTo>
                    <a:pt x="718" y="700"/>
                  </a:lnTo>
                  <a:lnTo>
                    <a:pt x="744" y="708"/>
                  </a:lnTo>
                  <a:lnTo>
                    <a:pt x="771" y="715"/>
                  </a:lnTo>
                  <a:lnTo>
                    <a:pt x="797" y="723"/>
                  </a:lnTo>
                  <a:lnTo>
                    <a:pt x="823" y="731"/>
                  </a:lnTo>
                  <a:lnTo>
                    <a:pt x="850" y="739"/>
                  </a:lnTo>
                  <a:lnTo>
                    <a:pt x="865" y="715"/>
                  </a:lnTo>
                  <a:lnTo>
                    <a:pt x="880" y="690"/>
                  </a:lnTo>
                  <a:lnTo>
                    <a:pt x="895" y="667"/>
                  </a:lnTo>
                  <a:lnTo>
                    <a:pt x="909" y="642"/>
                  </a:lnTo>
                  <a:lnTo>
                    <a:pt x="924" y="619"/>
                  </a:lnTo>
                  <a:lnTo>
                    <a:pt x="938" y="597"/>
                  </a:lnTo>
                  <a:lnTo>
                    <a:pt x="953" y="574"/>
                  </a:lnTo>
                  <a:lnTo>
                    <a:pt x="967" y="552"/>
                  </a:lnTo>
                  <a:lnTo>
                    <a:pt x="981" y="530"/>
                  </a:lnTo>
                  <a:lnTo>
                    <a:pt x="995" y="508"/>
                  </a:lnTo>
                  <a:lnTo>
                    <a:pt x="1010" y="487"/>
                  </a:lnTo>
                  <a:lnTo>
                    <a:pt x="1024" y="465"/>
                  </a:lnTo>
                  <a:lnTo>
                    <a:pt x="1039" y="444"/>
                  </a:lnTo>
                  <a:lnTo>
                    <a:pt x="1053" y="422"/>
                  </a:lnTo>
                  <a:lnTo>
                    <a:pt x="1067" y="401"/>
                  </a:lnTo>
                  <a:lnTo>
                    <a:pt x="1082" y="381"/>
                  </a:lnTo>
                  <a:lnTo>
                    <a:pt x="1096" y="360"/>
                  </a:lnTo>
                  <a:lnTo>
                    <a:pt x="1111" y="339"/>
                  </a:lnTo>
                  <a:lnTo>
                    <a:pt x="1126" y="319"/>
                  </a:lnTo>
                  <a:lnTo>
                    <a:pt x="1141" y="298"/>
                  </a:lnTo>
                  <a:lnTo>
                    <a:pt x="1156" y="278"/>
                  </a:lnTo>
                  <a:lnTo>
                    <a:pt x="1172" y="257"/>
                  </a:lnTo>
                  <a:lnTo>
                    <a:pt x="1188" y="236"/>
                  </a:lnTo>
                  <a:lnTo>
                    <a:pt x="1204" y="216"/>
                  </a:lnTo>
                  <a:lnTo>
                    <a:pt x="1220" y="194"/>
                  </a:lnTo>
                  <a:lnTo>
                    <a:pt x="1236" y="173"/>
                  </a:lnTo>
                  <a:lnTo>
                    <a:pt x="1253" y="152"/>
                  </a:lnTo>
                  <a:lnTo>
                    <a:pt x="1270" y="131"/>
                  </a:lnTo>
                  <a:lnTo>
                    <a:pt x="1288" y="110"/>
                  </a:lnTo>
                  <a:lnTo>
                    <a:pt x="1305" y="88"/>
                  </a:lnTo>
                  <a:lnTo>
                    <a:pt x="1324" y="67"/>
                  </a:lnTo>
                  <a:lnTo>
                    <a:pt x="1343" y="45"/>
                  </a:lnTo>
                  <a:lnTo>
                    <a:pt x="1326" y="43"/>
                  </a:lnTo>
                  <a:lnTo>
                    <a:pt x="1307" y="41"/>
                  </a:lnTo>
                  <a:lnTo>
                    <a:pt x="1289" y="39"/>
                  </a:lnTo>
                  <a:lnTo>
                    <a:pt x="1269" y="38"/>
                  </a:lnTo>
                  <a:lnTo>
                    <a:pt x="1249" y="36"/>
                  </a:lnTo>
                  <a:lnTo>
                    <a:pt x="1229" y="34"/>
                  </a:lnTo>
                  <a:lnTo>
                    <a:pt x="1207" y="32"/>
                  </a:lnTo>
                  <a:lnTo>
                    <a:pt x="1185" y="30"/>
                  </a:lnTo>
                  <a:lnTo>
                    <a:pt x="1161" y="28"/>
                  </a:lnTo>
                  <a:lnTo>
                    <a:pt x="1138" y="27"/>
                  </a:lnTo>
                  <a:lnTo>
                    <a:pt x="1114" y="25"/>
                  </a:lnTo>
                  <a:lnTo>
                    <a:pt x="1090" y="23"/>
                  </a:lnTo>
                  <a:lnTo>
                    <a:pt x="1066" y="22"/>
                  </a:lnTo>
                  <a:lnTo>
                    <a:pt x="1041" y="20"/>
                  </a:lnTo>
                  <a:lnTo>
                    <a:pt x="1016" y="18"/>
                  </a:lnTo>
                  <a:lnTo>
                    <a:pt x="989" y="17"/>
                  </a:lnTo>
                  <a:lnTo>
                    <a:pt x="963" y="15"/>
                  </a:lnTo>
                  <a:lnTo>
                    <a:pt x="937" y="14"/>
                  </a:lnTo>
                  <a:lnTo>
                    <a:pt x="911" y="13"/>
                  </a:lnTo>
                  <a:lnTo>
                    <a:pt x="885" y="11"/>
                  </a:lnTo>
                  <a:lnTo>
                    <a:pt x="859" y="10"/>
                  </a:lnTo>
                  <a:lnTo>
                    <a:pt x="831" y="9"/>
                  </a:lnTo>
                  <a:lnTo>
                    <a:pt x="805" y="7"/>
                  </a:lnTo>
                  <a:lnTo>
                    <a:pt x="779" y="6"/>
                  </a:lnTo>
                  <a:lnTo>
                    <a:pt x="753" y="5"/>
                  </a:lnTo>
                  <a:lnTo>
                    <a:pt x="727" y="4"/>
                  </a:lnTo>
                  <a:lnTo>
                    <a:pt x="701" y="3"/>
                  </a:lnTo>
                  <a:lnTo>
                    <a:pt x="675" y="3"/>
                  </a:lnTo>
                  <a:lnTo>
                    <a:pt x="650" y="2"/>
                  </a:lnTo>
                  <a:lnTo>
                    <a:pt x="625" y="1"/>
                  </a:lnTo>
                  <a:lnTo>
                    <a:pt x="600" y="1"/>
                  </a:lnTo>
                  <a:lnTo>
                    <a:pt x="576" y="0"/>
                  </a:lnTo>
                  <a:lnTo>
                    <a:pt x="540" y="15"/>
                  </a:lnTo>
                  <a:lnTo>
                    <a:pt x="501" y="36"/>
                  </a:lnTo>
                  <a:lnTo>
                    <a:pt x="460" y="61"/>
                  </a:lnTo>
                  <a:lnTo>
                    <a:pt x="419" y="89"/>
                  </a:lnTo>
                  <a:lnTo>
                    <a:pt x="376" y="121"/>
                  </a:lnTo>
                  <a:lnTo>
                    <a:pt x="332" y="156"/>
                  </a:lnTo>
                  <a:lnTo>
                    <a:pt x="289" y="192"/>
                  </a:lnTo>
                  <a:lnTo>
                    <a:pt x="246" y="231"/>
                  </a:lnTo>
                  <a:lnTo>
                    <a:pt x="205" y="269"/>
                  </a:lnTo>
                  <a:lnTo>
                    <a:pt x="165" y="307"/>
                  </a:lnTo>
                  <a:lnTo>
                    <a:pt x="129" y="345"/>
                  </a:lnTo>
                  <a:lnTo>
                    <a:pt x="95" y="381"/>
                  </a:lnTo>
                  <a:lnTo>
                    <a:pt x="65" y="415"/>
                  </a:lnTo>
                  <a:lnTo>
                    <a:pt x="39" y="447"/>
                  </a:lnTo>
                  <a:lnTo>
                    <a:pt x="16" y="476"/>
                  </a:lnTo>
                  <a:lnTo>
                    <a:pt x="0" y="500"/>
                  </a:lnTo>
                  <a:close/>
                </a:path>
              </a:pathLst>
            </a:custGeom>
            <a:solidFill>
              <a:srgbClr val="CFCFB8"/>
            </a:solidFill>
            <a:ln w="9525">
              <a:noFill/>
              <a:round/>
              <a:headEnd/>
              <a:tailEnd/>
            </a:ln>
          </p:spPr>
          <p:txBody>
            <a:bodyPr/>
            <a:lstStyle/>
            <a:p>
              <a:endParaRPr lang="de-DE"/>
            </a:p>
          </p:txBody>
        </p:sp>
        <p:sp>
          <p:nvSpPr>
            <p:cNvPr id="26" name="Freeform 221"/>
            <p:cNvSpPr>
              <a:spLocks/>
            </p:cNvSpPr>
            <p:nvPr/>
          </p:nvSpPr>
          <p:spPr bwMode="auto">
            <a:xfrm>
              <a:off x="1467" y="3629"/>
              <a:ext cx="97" cy="119"/>
            </a:xfrm>
            <a:custGeom>
              <a:avLst/>
              <a:gdLst>
                <a:gd name="T0" fmla="*/ 0 w 583"/>
                <a:gd name="T1" fmla="*/ 0 h 714"/>
                <a:gd name="T2" fmla="*/ 0 w 583"/>
                <a:gd name="T3" fmla="*/ 0 h 714"/>
                <a:gd name="T4" fmla="*/ 0 w 583"/>
                <a:gd name="T5" fmla="*/ 0 h 714"/>
                <a:gd name="T6" fmla="*/ 0 w 583"/>
                <a:gd name="T7" fmla="*/ 0 h 714"/>
                <a:gd name="T8" fmla="*/ 0 w 583"/>
                <a:gd name="T9" fmla="*/ 0 h 714"/>
                <a:gd name="T10" fmla="*/ 0 w 583"/>
                <a:gd name="T11" fmla="*/ 0 h 714"/>
                <a:gd name="T12" fmla="*/ 0 w 583"/>
                <a:gd name="T13" fmla="*/ 0 h 714"/>
                <a:gd name="T14" fmla="*/ 0 w 583"/>
                <a:gd name="T15" fmla="*/ 0 h 714"/>
                <a:gd name="T16" fmla="*/ 0 w 583"/>
                <a:gd name="T17" fmla="*/ 0 h 714"/>
                <a:gd name="T18" fmla="*/ 0 w 583"/>
                <a:gd name="T19" fmla="*/ 0 h 714"/>
                <a:gd name="T20" fmla="*/ 0 w 583"/>
                <a:gd name="T21" fmla="*/ 0 h 714"/>
                <a:gd name="T22" fmla="*/ 0 w 583"/>
                <a:gd name="T23" fmla="*/ 0 h 714"/>
                <a:gd name="T24" fmla="*/ 0 w 583"/>
                <a:gd name="T25" fmla="*/ 0 h 714"/>
                <a:gd name="T26" fmla="*/ 0 w 583"/>
                <a:gd name="T27" fmla="*/ 0 h 714"/>
                <a:gd name="T28" fmla="*/ 0 w 583"/>
                <a:gd name="T29" fmla="*/ 0 h 714"/>
                <a:gd name="T30" fmla="*/ 0 w 583"/>
                <a:gd name="T31" fmla="*/ 0 h 714"/>
                <a:gd name="T32" fmla="*/ 0 w 583"/>
                <a:gd name="T33" fmla="*/ 0 h 714"/>
                <a:gd name="T34" fmla="*/ 0 w 583"/>
                <a:gd name="T35" fmla="*/ 0 h 714"/>
                <a:gd name="T36" fmla="*/ 0 w 583"/>
                <a:gd name="T37" fmla="*/ 0 h 714"/>
                <a:gd name="T38" fmla="*/ 0 w 583"/>
                <a:gd name="T39" fmla="*/ 0 h 714"/>
                <a:gd name="T40" fmla="*/ 0 w 583"/>
                <a:gd name="T41" fmla="*/ 0 h 714"/>
                <a:gd name="T42" fmla="*/ 0 w 583"/>
                <a:gd name="T43" fmla="*/ 0 h 714"/>
                <a:gd name="T44" fmla="*/ 0 w 583"/>
                <a:gd name="T45" fmla="*/ 0 h 714"/>
                <a:gd name="T46" fmla="*/ 0 w 583"/>
                <a:gd name="T47" fmla="*/ 0 h 714"/>
                <a:gd name="T48" fmla="*/ 0 w 583"/>
                <a:gd name="T49" fmla="*/ 0 h 714"/>
                <a:gd name="T50" fmla="*/ 0 w 583"/>
                <a:gd name="T51" fmla="*/ 0 h 714"/>
                <a:gd name="T52" fmla="*/ 0 w 583"/>
                <a:gd name="T53" fmla="*/ 0 h 714"/>
                <a:gd name="T54" fmla="*/ 0 w 583"/>
                <a:gd name="T55" fmla="*/ 0 h 714"/>
                <a:gd name="T56" fmla="*/ 0 w 583"/>
                <a:gd name="T57" fmla="*/ 0 h 714"/>
                <a:gd name="T58" fmla="*/ 0 w 583"/>
                <a:gd name="T59" fmla="*/ 0 h 714"/>
                <a:gd name="T60" fmla="*/ 0 w 583"/>
                <a:gd name="T61" fmla="*/ 0 h 714"/>
                <a:gd name="T62" fmla="*/ 0 w 583"/>
                <a:gd name="T63" fmla="*/ 0 h 714"/>
                <a:gd name="T64" fmla="*/ 0 w 583"/>
                <a:gd name="T65" fmla="*/ 0 h 714"/>
                <a:gd name="T66" fmla="*/ 0 w 583"/>
                <a:gd name="T67" fmla="*/ 0 h 714"/>
                <a:gd name="T68" fmla="*/ 0 w 583"/>
                <a:gd name="T69" fmla="*/ 0 h 714"/>
                <a:gd name="T70" fmla="*/ 0 w 583"/>
                <a:gd name="T71" fmla="*/ 0 h 714"/>
                <a:gd name="T72" fmla="*/ 0 w 583"/>
                <a:gd name="T73" fmla="*/ 0 h 714"/>
                <a:gd name="T74" fmla="*/ 0 w 583"/>
                <a:gd name="T75" fmla="*/ 0 h 714"/>
                <a:gd name="T76" fmla="*/ 0 w 583"/>
                <a:gd name="T77" fmla="*/ 0 h 714"/>
                <a:gd name="T78" fmla="*/ 0 w 583"/>
                <a:gd name="T79" fmla="*/ 0 h 714"/>
                <a:gd name="T80" fmla="*/ 0 w 583"/>
                <a:gd name="T81" fmla="*/ 0 h 714"/>
                <a:gd name="T82" fmla="*/ 0 w 583"/>
                <a:gd name="T83" fmla="*/ 0 h 714"/>
                <a:gd name="T84" fmla="*/ 0 w 583"/>
                <a:gd name="T85" fmla="*/ 0 h 714"/>
                <a:gd name="T86" fmla="*/ 0 w 583"/>
                <a:gd name="T87" fmla="*/ 0 h 714"/>
                <a:gd name="T88" fmla="*/ 0 w 583"/>
                <a:gd name="T89" fmla="*/ 0 h 714"/>
                <a:gd name="T90" fmla="*/ 0 w 583"/>
                <a:gd name="T91" fmla="*/ 0 h 714"/>
                <a:gd name="T92" fmla="*/ 0 w 583"/>
                <a:gd name="T93" fmla="*/ 0 h 714"/>
                <a:gd name="T94" fmla="*/ 0 w 583"/>
                <a:gd name="T95" fmla="*/ 0 h 714"/>
                <a:gd name="T96" fmla="*/ 0 w 583"/>
                <a:gd name="T97" fmla="*/ 0 h 714"/>
                <a:gd name="T98" fmla="*/ 0 w 583"/>
                <a:gd name="T99" fmla="*/ 0 h 714"/>
                <a:gd name="T100" fmla="*/ 0 w 583"/>
                <a:gd name="T101" fmla="*/ 0 h 714"/>
                <a:gd name="T102" fmla="*/ 0 w 583"/>
                <a:gd name="T103" fmla="*/ 0 h 714"/>
                <a:gd name="T104" fmla="*/ 0 w 583"/>
                <a:gd name="T105" fmla="*/ 0 h 714"/>
                <a:gd name="T106" fmla="*/ 0 w 583"/>
                <a:gd name="T107" fmla="*/ 0 h 714"/>
                <a:gd name="T108" fmla="*/ 0 w 583"/>
                <a:gd name="T109" fmla="*/ 0 h 714"/>
                <a:gd name="T110" fmla="*/ 0 w 583"/>
                <a:gd name="T111" fmla="*/ 0 h 714"/>
                <a:gd name="T112" fmla="*/ 0 w 583"/>
                <a:gd name="T113" fmla="*/ 0 h 714"/>
                <a:gd name="T114" fmla="*/ 0 w 583"/>
                <a:gd name="T115" fmla="*/ 0 h 714"/>
                <a:gd name="T116" fmla="*/ 0 w 583"/>
                <a:gd name="T117" fmla="*/ 0 h 714"/>
                <a:gd name="T118" fmla="*/ 0 w 583"/>
                <a:gd name="T119" fmla="*/ 0 h 7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3"/>
                <a:gd name="T181" fmla="*/ 0 h 714"/>
                <a:gd name="T182" fmla="*/ 583 w 583"/>
                <a:gd name="T183" fmla="*/ 714 h 7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3" h="714">
                  <a:moveTo>
                    <a:pt x="0" y="670"/>
                  </a:moveTo>
                  <a:lnTo>
                    <a:pt x="3" y="676"/>
                  </a:lnTo>
                  <a:lnTo>
                    <a:pt x="6" y="681"/>
                  </a:lnTo>
                  <a:lnTo>
                    <a:pt x="9" y="686"/>
                  </a:lnTo>
                  <a:lnTo>
                    <a:pt x="12" y="692"/>
                  </a:lnTo>
                  <a:lnTo>
                    <a:pt x="15" y="697"/>
                  </a:lnTo>
                  <a:lnTo>
                    <a:pt x="18" y="702"/>
                  </a:lnTo>
                  <a:lnTo>
                    <a:pt x="22" y="708"/>
                  </a:lnTo>
                  <a:lnTo>
                    <a:pt x="26" y="714"/>
                  </a:lnTo>
                  <a:lnTo>
                    <a:pt x="41" y="690"/>
                  </a:lnTo>
                  <a:lnTo>
                    <a:pt x="57" y="666"/>
                  </a:lnTo>
                  <a:lnTo>
                    <a:pt x="73" y="640"/>
                  </a:lnTo>
                  <a:lnTo>
                    <a:pt x="90" y="614"/>
                  </a:lnTo>
                  <a:lnTo>
                    <a:pt x="107" y="585"/>
                  </a:lnTo>
                  <a:lnTo>
                    <a:pt x="125" y="558"/>
                  </a:lnTo>
                  <a:lnTo>
                    <a:pt x="143" y="529"/>
                  </a:lnTo>
                  <a:lnTo>
                    <a:pt x="161" y="501"/>
                  </a:lnTo>
                  <a:lnTo>
                    <a:pt x="181" y="472"/>
                  </a:lnTo>
                  <a:lnTo>
                    <a:pt x="200" y="443"/>
                  </a:lnTo>
                  <a:lnTo>
                    <a:pt x="219" y="414"/>
                  </a:lnTo>
                  <a:lnTo>
                    <a:pt x="238" y="386"/>
                  </a:lnTo>
                  <a:lnTo>
                    <a:pt x="257" y="356"/>
                  </a:lnTo>
                  <a:lnTo>
                    <a:pt x="275" y="329"/>
                  </a:lnTo>
                  <a:lnTo>
                    <a:pt x="294" y="301"/>
                  </a:lnTo>
                  <a:lnTo>
                    <a:pt x="313" y="275"/>
                  </a:lnTo>
                  <a:lnTo>
                    <a:pt x="331" y="249"/>
                  </a:lnTo>
                  <a:lnTo>
                    <a:pt x="349" y="225"/>
                  </a:lnTo>
                  <a:lnTo>
                    <a:pt x="366" y="201"/>
                  </a:lnTo>
                  <a:lnTo>
                    <a:pt x="383" y="179"/>
                  </a:lnTo>
                  <a:lnTo>
                    <a:pt x="399" y="157"/>
                  </a:lnTo>
                  <a:lnTo>
                    <a:pt x="415" y="137"/>
                  </a:lnTo>
                  <a:lnTo>
                    <a:pt x="429" y="120"/>
                  </a:lnTo>
                  <a:lnTo>
                    <a:pt x="443" y="104"/>
                  </a:lnTo>
                  <a:lnTo>
                    <a:pt x="456" y="90"/>
                  </a:lnTo>
                  <a:lnTo>
                    <a:pt x="469" y="77"/>
                  </a:lnTo>
                  <a:lnTo>
                    <a:pt x="480" y="68"/>
                  </a:lnTo>
                  <a:lnTo>
                    <a:pt x="490" y="60"/>
                  </a:lnTo>
                  <a:lnTo>
                    <a:pt x="499" y="55"/>
                  </a:lnTo>
                  <a:lnTo>
                    <a:pt x="507" y="52"/>
                  </a:lnTo>
                  <a:lnTo>
                    <a:pt x="514" y="52"/>
                  </a:lnTo>
                  <a:lnTo>
                    <a:pt x="519" y="55"/>
                  </a:lnTo>
                  <a:lnTo>
                    <a:pt x="532" y="62"/>
                  </a:lnTo>
                  <a:lnTo>
                    <a:pt x="543" y="73"/>
                  </a:lnTo>
                  <a:lnTo>
                    <a:pt x="551" y="86"/>
                  </a:lnTo>
                  <a:lnTo>
                    <a:pt x="557" y="101"/>
                  </a:lnTo>
                  <a:lnTo>
                    <a:pt x="561" y="117"/>
                  </a:lnTo>
                  <a:lnTo>
                    <a:pt x="562" y="135"/>
                  </a:lnTo>
                  <a:lnTo>
                    <a:pt x="562" y="153"/>
                  </a:lnTo>
                  <a:lnTo>
                    <a:pt x="559" y="172"/>
                  </a:lnTo>
                  <a:lnTo>
                    <a:pt x="555" y="190"/>
                  </a:lnTo>
                  <a:lnTo>
                    <a:pt x="549" y="208"/>
                  </a:lnTo>
                  <a:lnTo>
                    <a:pt x="541" y="224"/>
                  </a:lnTo>
                  <a:lnTo>
                    <a:pt x="532" y="239"/>
                  </a:lnTo>
                  <a:lnTo>
                    <a:pt x="521" y="251"/>
                  </a:lnTo>
                  <a:lnTo>
                    <a:pt x="509" y="261"/>
                  </a:lnTo>
                  <a:lnTo>
                    <a:pt x="495" y="268"/>
                  </a:lnTo>
                  <a:lnTo>
                    <a:pt x="480" y="272"/>
                  </a:lnTo>
                  <a:lnTo>
                    <a:pt x="480" y="275"/>
                  </a:lnTo>
                  <a:lnTo>
                    <a:pt x="481" y="278"/>
                  </a:lnTo>
                  <a:lnTo>
                    <a:pt x="484" y="278"/>
                  </a:lnTo>
                  <a:lnTo>
                    <a:pt x="490" y="277"/>
                  </a:lnTo>
                  <a:lnTo>
                    <a:pt x="498" y="275"/>
                  </a:lnTo>
                  <a:lnTo>
                    <a:pt x="509" y="271"/>
                  </a:lnTo>
                  <a:lnTo>
                    <a:pt x="523" y="266"/>
                  </a:lnTo>
                  <a:lnTo>
                    <a:pt x="541" y="259"/>
                  </a:lnTo>
                  <a:lnTo>
                    <a:pt x="549" y="249"/>
                  </a:lnTo>
                  <a:lnTo>
                    <a:pt x="556" y="238"/>
                  </a:lnTo>
                  <a:lnTo>
                    <a:pt x="562" y="225"/>
                  </a:lnTo>
                  <a:lnTo>
                    <a:pt x="568" y="212"/>
                  </a:lnTo>
                  <a:lnTo>
                    <a:pt x="573" y="198"/>
                  </a:lnTo>
                  <a:lnTo>
                    <a:pt x="577" y="183"/>
                  </a:lnTo>
                  <a:lnTo>
                    <a:pt x="580" y="167"/>
                  </a:lnTo>
                  <a:lnTo>
                    <a:pt x="582" y="150"/>
                  </a:lnTo>
                  <a:lnTo>
                    <a:pt x="583" y="133"/>
                  </a:lnTo>
                  <a:lnTo>
                    <a:pt x="582" y="116"/>
                  </a:lnTo>
                  <a:lnTo>
                    <a:pt x="580" y="99"/>
                  </a:lnTo>
                  <a:lnTo>
                    <a:pt x="577" y="82"/>
                  </a:lnTo>
                  <a:lnTo>
                    <a:pt x="572" y="65"/>
                  </a:lnTo>
                  <a:lnTo>
                    <a:pt x="566" y="47"/>
                  </a:lnTo>
                  <a:lnTo>
                    <a:pt x="558" y="31"/>
                  </a:lnTo>
                  <a:lnTo>
                    <a:pt x="548" y="14"/>
                  </a:lnTo>
                  <a:lnTo>
                    <a:pt x="543" y="13"/>
                  </a:lnTo>
                  <a:lnTo>
                    <a:pt x="537" y="11"/>
                  </a:lnTo>
                  <a:lnTo>
                    <a:pt x="531" y="9"/>
                  </a:lnTo>
                  <a:lnTo>
                    <a:pt x="525" y="7"/>
                  </a:lnTo>
                  <a:lnTo>
                    <a:pt x="519" y="6"/>
                  </a:lnTo>
                  <a:lnTo>
                    <a:pt x="514" y="4"/>
                  </a:lnTo>
                  <a:lnTo>
                    <a:pt x="510" y="2"/>
                  </a:lnTo>
                  <a:lnTo>
                    <a:pt x="507" y="1"/>
                  </a:lnTo>
                  <a:lnTo>
                    <a:pt x="496" y="0"/>
                  </a:lnTo>
                  <a:lnTo>
                    <a:pt x="486" y="2"/>
                  </a:lnTo>
                  <a:lnTo>
                    <a:pt x="474" y="7"/>
                  </a:lnTo>
                  <a:lnTo>
                    <a:pt x="462" y="13"/>
                  </a:lnTo>
                  <a:lnTo>
                    <a:pt x="450" y="22"/>
                  </a:lnTo>
                  <a:lnTo>
                    <a:pt x="436" y="33"/>
                  </a:lnTo>
                  <a:lnTo>
                    <a:pt x="423" y="46"/>
                  </a:lnTo>
                  <a:lnTo>
                    <a:pt x="408" y="60"/>
                  </a:lnTo>
                  <a:lnTo>
                    <a:pt x="393" y="76"/>
                  </a:lnTo>
                  <a:lnTo>
                    <a:pt x="378" y="94"/>
                  </a:lnTo>
                  <a:lnTo>
                    <a:pt x="362" y="114"/>
                  </a:lnTo>
                  <a:lnTo>
                    <a:pt x="346" y="134"/>
                  </a:lnTo>
                  <a:lnTo>
                    <a:pt x="328" y="156"/>
                  </a:lnTo>
                  <a:lnTo>
                    <a:pt x="312" y="180"/>
                  </a:lnTo>
                  <a:lnTo>
                    <a:pt x="294" y="205"/>
                  </a:lnTo>
                  <a:lnTo>
                    <a:pt x="277" y="230"/>
                  </a:lnTo>
                  <a:lnTo>
                    <a:pt x="260" y="256"/>
                  </a:lnTo>
                  <a:lnTo>
                    <a:pt x="242" y="282"/>
                  </a:lnTo>
                  <a:lnTo>
                    <a:pt x="224" y="309"/>
                  </a:lnTo>
                  <a:lnTo>
                    <a:pt x="206" y="337"/>
                  </a:lnTo>
                  <a:lnTo>
                    <a:pt x="189" y="365"/>
                  </a:lnTo>
                  <a:lnTo>
                    <a:pt x="170" y="395"/>
                  </a:lnTo>
                  <a:lnTo>
                    <a:pt x="152" y="423"/>
                  </a:lnTo>
                  <a:lnTo>
                    <a:pt x="134" y="452"/>
                  </a:lnTo>
                  <a:lnTo>
                    <a:pt x="117" y="480"/>
                  </a:lnTo>
                  <a:lnTo>
                    <a:pt x="99" y="509"/>
                  </a:lnTo>
                  <a:lnTo>
                    <a:pt x="82" y="537"/>
                  </a:lnTo>
                  <a:lnTo>
                    <a:pt x="65" y="564"/>
                  </a:lnTo>
                  <a:lnTo>
                    <a:pt x="49" y="592"/>
                  </a:lnTo>
                  <a:lnTo>
                    <a:pt x="32" y="619"/>
                  </a:lnTo>
                  <a:lnTo>
                    <a:pt x="16" y="645"/>
                  </a:lnTo>
                  <a:lnTo>
                    <a:pt x="0" y="670"/>
                  </a:lnTo>
                  <a:close/>
                </a:path>
              </a:pathLst>
            </a:custGeom>
            <a:solidFill>
              <a:srgbClr val="DEDEC2"/>
            </a:solidFill>
            <a:ln w="9525">
              <a:noFill/>
              <a:round/>
              <a:headEnd/>
              <a:tailEnd/>
            </a:ln>
          </p:spPr>
          <p:txBody>
            <a:bodyPr/>
            <a:lstStyle/>
            <a:p>
              <a:endParaRPr lang="de-DE"/>
            </a:p>
          </p:txBody>
        </p:sp>
        <p:sp>
          <p:nvSpPr>
            <p:cNvPr id="27" name="Freeform 222"/>
            <p:cNvSpPr>
              <a:spLocks/>
            </p:cNvSpPr>
            <p:nvPr/>
          </p:nvSpPr>
          <p:spPr bwMode="auto">
            <a:xfrm>
              <a:off x="1330" y="3701"/>
              <a:ext cx="141" cy="45"/>
            </a:xfrm>
            <a:custGeom>
              <a:avLst/>
              <a:gdLst>
                <a:gd name="T0" fmla="*/ 0 w 847"/>
                <a:gd name="T1" fmla="*/ 0 h 273"/>
                <a:gd name="T2" fmla="*/ 0 w 847"/>
                <a:gd name="T3" fmla="*/ 0 h 273"/>
                <a:gd name="T4" fmla="*/ 1 w 847"/>
                <a:gd name="T5" fmla="*/ 0 h 273"/>
                <a:gd name="T6" fmla="*/ 1 w 847"/>
                <a:gd name="T7" fmla="*/ 0 h 273"/>
                <a:gd name="T8" fmla="*/ 0 w 847"/>
                <a:gd name="T9" fmla="*/ 0 h 273"/>
                <a:gd name="T10" fmla="*/ 0 60000 65536"/>
                <a:gd name="T11" fmla="*/ 0 60000 65536"/>
                <a:gd name="T12" fmla="*/ 0 60000 65536"/>
                <a:gd name="T13" fmla="*/ 0 60000 65536"/>
                <a:gd name="T14" fmla="*/ 0 60000 65536"/>
                <a:gd name="T15" fmla="*/ 0 w 847"/>
                <a:gd name="T16" fmla="*/ 0 h 273"/>
                <a:gd name="T17" fmla="*/ 847 w 847"/>
                <a:gd name="T18" fmla="*/ 273 h 273"/>
              </a:gdLst>
              <a:ahLst/>
              <a:cxnLst>
                <a:cxn ang="T10">
                  <a:pos x="T0" y="T1"/>
                </a:cxn>
                <a:cxn ang="T11">
                  <a:pos x="T2" y="T3"/>
                </a:cxn>
                <a:cxn ang="T12">
                  <a:pos x="T4" y="T5"/>
                </a:cxn>
                <a:cxn ang="T13">
                  <a:pos x="T6" y="T7"/>
                </a:cxn>
                <a:cxn ang="T14">
                  <a:pos x="T8" y="T9"/>
                </a:cxn>
              </a:cxnLst>
              <a:rect l="T15" t="T16" r="T17" b="T18"/>
              <a:pathLst>
                <a:path w="847" h="273">
                  <a:moveTo>
                    <a:pt x="21" y="0"/>
                  </a:moveTo>
                  <a:lnTo>
                    <a:pt x="0" y="29"/>
                  </a:lnTo>
                  <a:lnTo>
                    <a:pt x="847" y="273"/>
                  </a:lnTo>
                  <a:lnTo>
                    <a:pt x="847" y="215"/>
                  </a:lnTo>
                  <a:lnTo>
                    <a:pt x="21" y="0"/>
                  </a:lnTo>
                  <a:close/>
                </a:path>
              </a:pathLst>
            </a:custGeom>
            <a:solidFill>
              <a:srgbClr val="E0DDC4"/>
            </a:solidFill>
            <a:ln w="9525">
              <a:noFill/>
              <a:round/>
              <a:headEnd/>
              <a:tailEnd/>
            </a:ln>
          </p:spPr>
          <p:txBody>
            <a:bodyPr/>
            <a:lstStyle/>
            <a:p>
              <a:endParaRPr lang="de-DE"/>
            </a:p>
          </p:txBody>
        </p:sp>
        <p:sp>
          <p:nvSpPr>
            <p:cNvPr id="28" name="Freeform 223"/>
            <p:cNvSpPr>
              <a:spLocks/>
            </p:cNvSpPr>
            <p:nvPr/>
          </p:nvSpPr>
          <p:spPr bwMode="auto">
            <a:xfrm>
              <a:off x="1330" y="3704"/>
              <a:ext cx="141" cy="44"/>
            </a:xfrm>
            <a:custGeom>
              <a:avLst/>
              <a:gdLst>
                <a:gd name="T0" fmla="*/ 0 w 848"/>
                <a:gd name="T1" fmla="*/ 0 h 260"/>
                <a:gd name="T2" fmla="*/ 0 w 848"/>
                <a:gd name="T3" fmla="*/ 0 h 260"/>
                <a:gd name="T4" fmla="*/ 1 w 848"/>
                <a:gd name="T5" fmla="*/ 0 h 260"/>
                <a:gd name="T6" fmla="*/ 1 w 848"/>
                <a:gd name="T7" fmla="*/ 0 h 260"/>
                <a:gd name="T8" fmla="*/ 0 w 848"/>
                <a:gd name="T9" fmla="*/ 0 h 260"/>
                <a:gd name="T10" fmla="*/ 0 60000 65536"/>
                <a:gd name="T11" fmla="*/ 0 60000 65536"/>
                <a:gd name="T12" fmla="*/ 0 60000 65536"/>
                <a:gd name="T13" fmla="*/ 0 60000 65536"/>
                <a:gd name="T14" fmla="*/ 0 60000 65536"/>
                <a:gd name="T15" fmla="*/ 0 w 848"/>
                <a:gd name="T16" fmla="*/ 0 h 260"/>
                <a:gd name="T17" fmla="*/ 848 w 848"/>
                <a:gd name="T18" fmla="*/ 260 h 260"/>
              </a:gdLst>
              <a:ahLst/>
              <a:cxnLst>
                <a:cxn ang="T10">
                  <a:pos x="T0" y="T1"/>
                </a:cxn>
                <a:cxn ang="T11">
                  <a:pos x="T2" y="T3"/>
                </a:cxn>
                <a:cxn ang="T12">
                  <a:pos x="T4" y="T5"/>
                </a:cxn>
                <a:cxn ang="T13">
                  <a:pos x="T6" y="T7"/>
                </a:cxn>
                <a:cxn ang="T14">
                  <a:pos x="T8" y="T9"/>
                </a:cxn>
              </a:cxnLst>
              <a:rect l="T15" t="T16" r="T17" b="T18"/>
              <a:pathLst>
                <a:path w="848" h="260">
                  <a:moveTo>
                    <a:pt x="27" y="0"/>
                  </a:moveTo>
                  <a:lnTo>
                    <a:pt x="0" y="9"/>
                  </a:lnTo>
                  <a:lnTo>
                    <a:pt x="848" y="260"/>
                  </a:lnTo>
                  <a:lnTo>
                    <a:pt x="834" y="225"/>
                  </a:lnTo>
                  <a:lnTo>
                    <a:pt x="27" y="0"/>
                  </a:lnTo>
                  <a:close/>
                </a:path>
              </a:pathLst>
            </a:custGeom>
            <a:solidFill>
              <a:srgbClr val="ADAD96"/>
            </a:solidFill>
            <a:ln w="9525">
              <a:noFill/>
              <a:round/>
              <a:headEnd/>
              <a:tailEnd/>
            </a:ln>
          </p:spPr>
          <p:txBody>
            <a:bodyPr/>
            <a:lstStyle/>
            <a:p>
              <a:endParaRPr lang="de-DE"/>
            </a:p>
          </p:txBody>
        </p:sp>
        <p:sp>
          <p:nvSpPr>
            <p:cNvPr id="29" name="Freeform 224"/>
            <p:cNvSpPr>
              <a:spLocks/>
            </p:cNvSpPr>
            <p:nvPr/>
          </p:nvSpPr>
          <p:spPr bwMode="auto">
            <a:xfrm>
              <a:off x="1386" y="3639"/>
              <a:ext cx="90" cy="73"/>
            </a:xfrm>
            <a:custGeom>
              <a:avLst/>
              <a:gdLst>
                <a:gd name="T0" fmla="*/ 0 w 544"/>
                <a:gd name="T1" fmla="*/ 0 h 438"/>
                <a:gd name="T2" fmla="*/ 0 w 544"/>
                <a:gd name="T3" fmla="*/ 0 h 438"/>
                <a:gd name="T4" fmla="*/ 0 w 544"/>
                <a:gd name="T5" fmla="*/ 0 h 438"/>
                <a:gd name="T6" fmla="*/ 0 w 544"/>
                <a:gd name="T7" fmla="*/ 0 h 438"/>
                <a:gd name="T8" fmla="*/ 0 w 544"/>
                <a:gd name="T9" fmla="*/ 0 h 438"/>
                <a:gd name="T10" fmla="*/ 0 w 544"/>
                <a:gd name="T11" fmla="*/ 0 h 438"/>
                <a:gd name="T12" fmla="*/ 0 w 544"/>
                <a:gd name="T13" fmla="*/ 0 h 438"/>
                <a:gd name="T14" fmla="*/ 0 w 544"/>
                <a:gd name="T15" fmla="*/ 0 h 438"/>
                <a:gd name="T16" fmla="*/ 0 w 544"/>
                <a:gd name="T17" fmla="*/ 0 h 438"/>
                <a:gd name="T18" fmla="*/ 0 w 544"/>
                <a:gd name="T19" fmla="*/ 0 h 438"/>
                <a:gd name="T20" fmla="*/ 0 w 544"/>
                <a:gd name="T21" fmla="*/ 0 h 438"/>
                <a:gd name="T22" fmla="*/ 0 w 544"/>
                <a:gd name="T23" fmla="*/ 0 h 438"/>
                <a:gd name="T24" fmla="*/ 0 w 544"/>
                <a:gd name="T25" fmla="*/ 0 h 438"/>
                <a:gd name="T26" fmla="*/ 0 w 544"/>
                <a:gd name="T27" fmla="*/ 0 h 438"/>
                <a:gd name="T28" fmla="*/ 0 w 544"/>
                <a:gd name="T29" fmla="*/ 0 h 438"/>
                <a:gd name="T30" fmla="*/ 0 w 544"/>
                <a:gd name="T31" fmla="*/ 0 h 438"/>
                <a:gd name="T32" fmla="*/ 0 w 544"/>
                <a:gd name="T33" fmla="*/ 0 h 438"/>
                <a:gd name="T34" fmla="*/ 0 w 544"/>
                <a:gd name="T35" fmla="*/ 0 h 438"/>
                <a:gd name="T36" fmla="*/ 0 w 544"/>
                <a:gd name="T37" fmla="*/ 0 h 438"/>
                <a:gd name="T38" fmla="*/ 0 w 544"/>
                <a:gd name="T39" fmla="*/ 0 h 438"/>
                <a:gd name="T40" fmla="*/ 0 w 544"/>
                <a:gd name="T41" fmla="*/ 0 h 438"/>
                <a:gd name="T42" fmla="*/ 0 w 544"/>
                <a:gd name="T43" fmla="*/ 0 h 438"/>
                <a:gd name="T44" fmla="*/ 0 w 544"/>
                <a:gd name="T45" fmla="*/ 0 h 438"/>
                <a:gd name="T46" fmla="*/ 0 w 544"/>
                <a:gd name="T47" fmla="*/ 0 h 438"/>
                <a:gd name="T48" fmla="*/ 0 w 544"/>
                <a:gd name="T49" fmla="*/ 0 h 438"/>
                <a:gd name="T50" fmla="*/ 0 w 544"/>
                <a:gd name="T51" fmla="*/ 0 h 438"/>
                <a:gd name="T52" fmla="*/ 0 w 544"/>
                <a:gd name="T53" fmla="*/ 0 h 438"/>
                <a:gd name="T54" fmla="*/ 0 w 544"/>
                <a:gd name="T55" fmla="*/ 0 h 438"/>
                <a:gd name="T56" fmla="*/ 0 w 544"/>
                <a:gd name="T57" fmla="*/ 0 h 438"/>
                <a:gd name="T58" fmla="*/ 0 w 544"/>
                <a:gd name="T59" fmla="*/ 0 h 438"/>
                <a:gd name="T60" fmla="*/ 0 w 544"/>
                <a:gd name="T61" fmla="*/ 0 h 438"/>
                <a:gd name="T62" fmla="*/ 0 w 544"/>
                <a:gd name="T63" fmla="*/ 0 h 4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44"/>
                <a:gd name="T97" fmla="*/ 0 h 438"/>
                <a:gd name="T98" fmla="*/ 544 w 544"/>
                <a:gd name="T99" fmla="*/ 438 h 4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44" h="438">
                  <a:moveTo>
                    <a:pt x="0" y="381"/>
                  </a:moveTo>
                  <a:lnTo>
                    <a:pt x="31" y="343"/>
                  </a:lnTo>
                  <a:lnTo>
                    <a:pt x="61" y="306"/>
                  </a:lnTo>
                  <a:lnTo>
                    <a:pt x="89" y="272"/>
                  </a:lnTo>
                  <a:lnTo>
                    <a:pt x="117" y="240"/>
                  </a:lnTo>
                  <a:lnTo>
                    <a:pt x="144" y="210"/>
                  </a:lnTo>
                  <a:lnTo>
                    <a:pt x="170" y="182"/>
                  </a:lnTo>
                  <a:lnTo>
                    <a:pt x="196" y="155"/>
                  </a:lnTo>
                  <a:lnTo>
                    <a:pt x="219" y="130"/>
                  </a:lnTo>
                  <a:lnTo>
                    <a:pt x="242" y="108"/>
                  </a:lnTo>
                  <a:lnTo>
                    <a:pt x="263" y="86"/>
                  </a:lnTo>
                  <a:lnTo>
                    <a:pt x="282" y="67"/>
                  </a:lnTo>
                  <a:lnTo>
                    <a:pt x="300" y="50"/>
                  </a:lnTo>
                  <a:lnTo>
                    <a:pt x="317" y="34"/>
                  </a:lnTo>
                  <a:lnTo>
                    <a:pt x="332" y="21"/>
                  </a:lnTo>
                  <a:lnTo>
                    <a:pt x="345" y="10"/>
                  </a:lnTo>
                  <a:lnTo>
                    <a:pt x="358" y="0"/>
                  </a:lnTo>
                  <a:lnTo>
                    <a:pt x="371" y="1"/>
                  </a:lnTo>
                  <a:lnTo>
                    <a:pt x="383" y="2"/>
                  </a:lnTo>
                  <a:lnTo>
                    <a:pt x="395" y="2"/>
                  </a:lnTo>
                  <a:lnTo>
                    <a:pt x="406" y="3"/>
                  </a:lnTo>
                  <a:lnTo>
                    <a:pt x="417" y="4"/>
                  </a:lnTo>
                  <a:lnTo>
                    <a:pt x="428" y="4"/>
                  </a:lnTo>
                  <a:lnTo>
                    <a:pt x="439" y="5"/>
                  </a:lnTo>
                  <a:lnTo>
                    <a:pt x="450" y="6"/>
                  </a:lnTo>
                  <a:lnTo>
                    <a:pt x="460" y="6"/>
                  </a:lnTo>
                  <a:lnTo>
                    <a:pt x="471" y="7"/>
                  </a:lnTo>
                  <a:lnTo>
                    <a:pt x="482" y="8"/>
                  </a:lnTo>
                  <a:lnTo>
                    <a:pt x="494" y="9"/>
                  </a:lnTo>
                  <a:lnTo>
                    <a:pt x="505" y="10"/>
                  </a:lnTo>
                  <a:lnTo>
                    <a:pt x="518" y="11"/>
                  </a:lnTo>
                  <a:lnTo>
                    <a:pt x="531" y="12"/>
                  </a:lnTo>
                  <a:lnTo>
                    <a:pt x="544" y="13"/>
                  </a:lnTo>
                  <a:lnTo>
                    <a:pt x="530" y="29"/>
                  </a:lnTo>
                  <a:lnTo>
                    <a:pt x="515" y="46"/>
                  </a:lnTo>
                  <a:lnTo>
                    <a:pt x="498" y="65"/>
                  </a:lnTo>
                  <a:lnTo>
                    <a:pt x="481" y="84"/>
                  </a:lnTo>
                  <a:lnTo>
                    <a:pt x="464" y="106"/>
                  </a:lnTo>
                  <a:lnTo>
                    <a:pt x="446" y="128"/>
                  </a:lnTo>
                  <a:lnTo>
                    <a:pt x="427" y="152"/>
                  </a:lnTo>
                  <a:lnTo>
                    <a:pt x="407" y="177"/>
                  </a:lnTo>
                  <a:lnTo>
                    <a:pt x="386" y="204"/>
                  </a:lnTo>
                  <a:lnTo>
                    <a:pt x="365" y="232"/>
                  </a:lnTo>
                  <a:lnTo>
                    <a:pt x="341" y="262"/>
                  </a:lnTo>
                  <a:lnTo>
                    <a:pt x="317" y="293"/>
                  </a:lnTo>
                  <a:lnTo>
                    <a:pt x="293" y="327"/>
                  </a:lnTo>
                  <a:lnTo>
                    <a:pt x="267" y="362"/>
                  </a:lnTo>
                  <a:lnTo>
                    <a:pt x="241" y="399"/>
                  </a:lnTo>
                  <a:lnTo>
                    <a:pt x="213" y="438"/>
                  </a:lnTo>
                  <a:lnTo>
                    <a:pt x="200" y="435"/>
                  </a:lnTo>
                  <a:lnTo>
                    <a:pt x="187" y="432"/>
                  </a:lnTo>
                  <a:lnTo>
                    <a:pt x="173" y="428"/>
                  </a:lnTo>
                  <a:lnTo>
                    <a:pt x="160" y="425"/>
                  </a:lnTo>
                  <a:lnTo>
                    <a:pt x="147" y="421"/>
                  </a:lnTo>
                  <a:lnTo>
                    <a:pt x="134" y="417"/>
                  </a:lnTo>
                  <a:lnTo>
                    <a:pt x="120" y="413"/>
                  </a:lnTo>
                  <a:lnTo>
                    <a:pt x="107" y="409"/>
                  </a:lnTo>
                  <a:lnTo>
                    <a:pt x="94" y="405"/>
                  </a:lnTo>
                  <a:lnTo>
                    <a:pt x="80" y="401"/>
                  </a:lnTo>
                  <a:lnTo>
                    <a:pt x="67" y="397"/>
                  </a:lnTo>
                  <a:lnTo>
                    <a:pt x="54" y="394"/>
                  </a:lnTo>
                  <a:lnTo>
                    <a:pt x="40" y="390"/>
                  </a:lnTo>
                  <a:lnTo>
                    <a:pt x="27" y="387"/>
                  </a:lnTo>
                  <a:lnTo>
                    <a:pt x="13" y="384"/>
                  </a:lnTo>
                  <a:lnTo>
                    <a:pt x="0" y="381"/>
                  </a:lnTo>
                  <a:close/>
                </a:path>
              </a:pathLst>
            </a:custGeom>
            <a:solidFill>
              <a:srgbClr val="C9C9A5"/>
            </a:solidFill>
            <a:ln w="9525">
              <a:noFill/>
              <a:round/>
              <a:headEnd/>
              <a:tailEnd/>
            </a:ln>
          </p:spPr>
          <p:txBody>
            <a:bodyPr/>
            <a:lstStyle/>
            <a:p>
              <a:endParaRPr lang="de-DE"/>
            </a:p>
          </p:txBody>
        </p:sp>
        <p:sp>
          <p:nvSpPr>
            <p:cNvPr id="30" name="Freeform 225"/>
            <p:cNvSpPr>
              <a:spLocks/>
            </p:cNvSpPr>
            <p:nvPr/>
          </p:nvSpPr>
          <p:spPr bwMode="auto">
            <a:xfrm>
              <a:off x="1336" y="3647"/>
              <a:ext cx="193" cy="98"/>
            </a:xfrm>
            <a:custGeom>
              <a:avLst/>
              <a:gdLst>
                <a:gd name="T0" fmla="*/ 0 w 1161"/>
                <a:gd name="T1" fmla="*/ 0 h 587"/>
                <a:gd name="T2" fmla="*/ 0 w 1161"/>
                <a:gd name="T3" fmla="*/ 0 h 587"/>
                <a:gd name="T4" fmla="*/ 0 w 1161"/>
                <a:gd name="T5" fmla="*/ 0 h 587"/>
                <a:gd name="T6" fmla="*/ 0 w 1161"/>
                <a:gd name="T7" fmla="*/ 0 h 587"/>
                <a:gd name="T8" fmla="*/ 0 w 1161"/>
                <a:gd name="T9" fmla="*/ 0 h 587"/>
                <a:gd name="T10" fmla="*/ 0 w 1161"/>
                <a:gd name="T11" fmla="*/ 0 h 587"/>
                <a:gd name="T12" fmla="*/ 0 w 1161"/>
                <a:gd name="T13" fmla="*/ 0 h 587"/>
                <a:gd name="T14" fmla="*/ 0 w 1161"/>
                <a:gd name="T15" fmla="*/ 0 h 587"/>
                <a:gd name="T16" fmla="*/ 0 w 1161"/>
                <a:gd name="T17" fmla="*/ 0 h 587"/>
                <a:gd name="T18" fmla="*/ 0 w 1161"/>
                <a:gd name="T19" fmla="*/ 0 h 587"/>
                <a:gd name="T20" fmla="*/ 0 w 1161"/>
                <a:gd name="T21" fmla="*/ 0 h 587"/>
                <a:gd name="T22" fmla="*/ 0 w 1161"/>
                <a:gd name="T23" fmla="*/ 0 h 587"/>
                <a:gd name="T24" fmla="*/ 0 w 1161"/>
                <a:gd name="T25" fmla="*/ 0 h 587"/>
                <a:gd name="T26" fmla="*/ 0 w 1161"/>
                <a:gd name="T27" fmla="*/ 0 h 587"/>
                <a:gd name="T28" fmla="*/ 0 w 1161"/>
                <a:gd name="T29" fmla="*/ 0 h 587"/>
                <a:gd name="T30" fmla="*/ 0 w 1161"/>
                <a:gd name="T31" fmla="*/ 1 h 587"/>
                <a:gd name="T32" fmla="*/ 0 w 1161"/>
                <a:gd name="T33" fmla="*/ 1 h 587"/>
                <a:gd name="T34" fmla="*/ 0 w 1161"/>
                <a:gd name="T35" fmla="*/ 1 h 587"/>
                <a:gd name="T36" fmla="*/ 0 w 1161"/>
                <a:gd name="T37" fmla="*/ 1 h 587"/>
                <a:gd name="T38" fmla="*/ 1 w 1161"/>
                <a:gd name="T39" fmla="*/ 1 h 587"/>
                <a:gd name="T40" fmla="*/ 1 w 1161"/>
                <a:gd name="T41" fmla="*/ 1 h 587"/>
                <a:gd name="T42" fmla="*/ 1 w 1161"/>
                <a:gd name="T43" fmla="*/ 1 h 587"/>
                <a:gd name="T44" fmla="*/ 1 w 1161"/>
                <a:gd name="T45" fmla="*/ 1 h 587"/>
                <a:gd name="T46" fmla="*/ 1 w 1161"/>
                <a:gd name="T47" fmla="*/ 1 h 587"/>
                <a:gd name="T48" fmla="*/ 1 w 1161"/>
                <a:gd name="T49" fmla="*/ 1 h 587"/>
                <a:gd name="T50" fmla="*/ 1 w 1161"/>
                <a:gd name="T51" fmla="*/ 1 h 587"/>
                <a:gd name="T52" fmla="*/ 1 w 1161"/>
                <a:gd name="T53" fmla="*/ 0 h 587"/>
                <a:gd name="T54" fmla="*/ 1 w 1161"/>
                <a:gd name="T55" fmla="*/ 0 h 587"/>
                <a:gd name="T56" fmla="*/ 1 w 1161"/>
                <a:gd name="T57" fmla="*/ 0 h 587"/>
                <a:gd name="T58" fmla="*/ 1 w 1161"/>
                <a:gd name="T59" fmla="*/ 0 h 587"/>
                <a:gd name="T60" fmla="*/ 1 w 1161"/>
                <a:gd name="T61" fmla="*/ 0 h 587"/>
                <a:gd name="T62" fmla="*/ 1 w 1161"/>
                <a:gd name="T63" fmla="*/ 0 h 587"/>
                <a:gd name="T64" fmla="*/ 1 w 1161"/>
                <a:gd name="T65" fmla="*/ 0 h 587"/>
                <a:gd name="T66" fmla="*/ 1 w 1161"/>
                <a:gd name="T67" fmla="*/ 0 h 587"/>
                <a:gd name="T68" fmla="*/ 1 w 1161"/>
                <a:gd name="T69" fmla="*/ 0 h 587"/>
                <a:gd name="T70" fmla="*/ 1 w 1161"/>
                <a:gd name="T71" fmla="*/ 0 h 587"/>
                <a:gd name="T72" fmla="*/ 1 w 1161"/>
                <a:gd name="T73" fmla="*/ 0 h 587"/>
                <a:gd name="T74" fmla="*/ 1 w 1161"/>
                <a:gd name="T75" fmla="*/ 0 h 587"/>
                <a:gd name="T76" fmla="*/ 1 w 1161"/>
                <a:gd name="T77" fmla="*/ 0 h 587"/>
                <a:gd name="T78" fmla="*/ 1 w 1161"/>
                <a:gd name="T79" fmla="*/ 0 h 587"/>
                <a:gd name="T80" fmla="*/ 1 w 1161"/>
                <a:gd name="T81" fmla="*/ 0 h 587"/>
                <a:gd name="T82" fmla="*/ 1 w 1161"/>
                <a:gd name="T83" fmla="*/ 0 h 587"/>
                <a:gd name="T84" fmla="*/ 0 w 1161"/>
                <a:gd name="T85" fmla="*/ 1 h 587"/>
                <a:gd name="T86" fmla="*/ 0 w 1161"/>
                <a:gd name="T87" fmla="*/ 1 h 587"/>
                <a:gd name="T88" fmla="*/ 0 w 1161"/>
                <a:gd name="T89" fmla="*/ 1 h 587"/>
                <a:gd name="T90" fmla="*/ 0 w 1161"/>
                <a:gd name="T91" fmla="*/ 0 h 587"/>
                <a:gd name="T92" fmla="*/ 0 w 1161"/>
                <a:gd name="T93" fmla="*/ 0 h 587"/>
                <a:gd name="T94" fmla="*/ 0 w 1161"/>
                <a:gd name="T95" fmla="*/ 0 h 587"/>
                <a:gd name="T96" fmla="*/ 0 w 1161"/>
                <a:gd name="T97" fmla="*/ 0 h 587"/>
                <a:gd name="T98" fmla="*/ 0 w 1161"/>
                <a:gd name="T99" fmla="*/ 0 h 587"/>
                <a:gd name="T100" fmla="*/ 0 w 1161"/>
                <a:gd name="T101" fmla="*/ 0 h 587"/>
                <a:gd name="T102" fmla="*/ 0 w 1161"/>
                <a:gd name="T103" fmla="*/ 0 h 587"/>
                <a:gd name="T104" fmla="*/ 0 w 1161"/>
                <a:gd name="T105" fmla="*/ 0 h 587"/>
                <a:gd name="T106" fmla="*/ 0 w 1161"/>
                <a:gd name="T107" fmla="*/ 0 h 587"/>
                <a:gd name="T108" fmla="*/ 0 w 1161"/>
                <a:gd name="T109" fmla="*/ 0 h 587"/>
                <a:gd name="T110" fmla="*/ 0 w 1161"/>
                <a:gd name="T111" fmla="*/ 0 h 587"/>
                <a:gd name="T112" fmla="*/ 0 w 1161"/>
                <a:gd name="T113" fmla="*/ 0 h 587"/>
                <a:gd name="T114" fmla="*/ 0 w 1161"/>
                <a:gd name="T115" fmla="*/ 0 h 5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61"/>
                <a:gd name="T175" fmla="*/ 0 h 587"/>
                <a:gd name="T176" fmla="*/ 1161 w 1161"/>
                <a:gd name="T177" fmla="*/ 587 h 5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61" h="587">
                  <a:moveTo>
                    <a:pt x="0" y="340"/>
                  </a:moveTo>
                  <a:lnTo>
                    <a:pt x="4" y="341"/>
                  </a:lnTo>
                  <a:lnTo>
                    <a:pt x="6" y="343"/>
                  </a:lnTo>
                  <a:lnTo>
                    <a:pt x="9" y="344"/>
                  </a:lnTo>
                  <a:lnTo>
                    <a:pt x="13" y="346"/>
                  </a:lnTo>
                  <a:lnTo>
                    <a:pt x="21" y="349"/>
                  </a:lnTo>
                  <a:lnTo>
                    <a:pt x="33" y="353"/>
                  </a:lnTo>
                  <a:lnTo>
                    <a:pt x="52" y="359"/>
                  </a:lnTo>
                  <a:lnTo>
                    <a:pt x="78" y="366"/>
                  </a:lnTo>
                  <a:lnTo>
                    <a:pt x="96" y="371"/>
                  </a:lnTo>
                  <a:lnTo>
                    <a:pt x="116" y="377"/>
                  </a:lnTo>
                  <a:lnTo>
                    <a:pt x="137" y="383"/>
                  </a:lnTo>
                  <a:lnTo>
                    <a:pt x="160" y="389"/>
                  </a:lnTo>
                  <a:lnTo>
                    <a:pt x="184" y="395"/>
                  </a:lnTo>
                  <a:lnTo>
                    <a:pt x="209" y="402"/>
                  </a:lnTo>
                  <a:lnTo>
                    <a:pt x="235" y="409"/>
                  </a:lnTo>
                  <a:lnTo>
                    <a:pt x="261" y="417"/>
                  </a:lnTo>
                  <a:lnTo>
                    <a:pt x="288" y="424"/>
                  </a:lnTo>
                  <a:lnTo>
                    <a:pt x="316" y="432"/>
                  </a:lnTo>
                  <a:lnTo>
                    <a:pt x="345" y="440"/>
                  </a:lnTo>
                  <a:lnTo>
                    <a:pt x="373" y="447"/>
                  </a:lnTo>
                  <a:lnTo>
                    <a:pt x="401" y="455"/>
                  </a:lnTo>
                  <a:lnTo>
                    <a:pt x="429" y="463"/>
                  </a:lnTo>
                  <a:lnTo>
                    <a:pt x="457" y="471"/>
                  </a:lnTo>
                  <a:lnTo>
                    <a:pt x="486" y="479"/>
                  </a:lnTo>
                  <a:lnTo>
                    <a:pt x="514" y="487"/>
                  </a:lnTo>
                  <a:lnTo>
                    <a:pt x="541" y="495"/>
                  </a:lnTo>
                  <a:lnTo>
                    <a:pt x="567" y="503"/>
                  </a:lnTo>
                  <a:lnTo>
                    <a:pt x="592" y="510"/>
                  </a:lnTo>
                  <a:lnTo>
                    <a:pt x="617" y="517"/>
                  </a:lnTo>
                  <a:lnTo>
                    <a:pt x="640" y="523"/>
                  </a:lnTo>
                  <a:lnTo>
                    <a:pt x="663" y="530"/>
                  </a:lnTo>
                  <a:lnTo>
                    <a:pt x="684" y="536"/>
                  </a:lnTo>
                  <a:lnTo>
                    <a:pt x="703" y="542"/>
                  </a:lnTo>
                  <a:lnTo>
                    <a:pt x="721" y="547"/>
                  </a:lnTo>
                  <a:lnTo>
                    <a:pt x="737" y="552"/>
                  </a:lnTo>
                  <a:lnTo>
                    <a:pt x="751" y="556"/>
                  </a:lnTo>
                  <a:lnTo>
                    <a:pt x="763" y="560"/>
                  </a:lnTo>
                  <a:lnTo>
                    <a:pt x="773" y="563"/>
                  </a:lnTo>
                  <a:lnTo>
                    <a:pt x="781" y="566"/>
                  </a:lnTo>
                  <a:lnTo>
                    <a:pt x="786" y="568"/>
                  </a:lnTo>
                  <a:lnTo>
                    <a:pt x="793" y="574"/>
                  </a:lnTo>
                  <a:lnTo>
                    <a:pt x="799" y="580"/>
                  </a:lnTo>
                  <a:lnTo>
                    <a:pt x="803" y="586"/>
                  </a:lnTo>
                  <a:lnTo>
                    <a:pt x="807" y="587"/>
                  </a:lnTo>
                  <a:lnTo>
                    <a:pt x="806" y="583"/>
                  </a:lnTo>
                  <a:lnTo>
                    <a:pt x="806" y="578"/>
                  </a:lnTo>
                  <a:lnTo>
                    <a:pt x="806" y="573"/>
                  </a:lnTo>
                  <a:lnTo>
                    <a:pt x="807" y="568"/>
                  </a:lnTo>
                  <a:lnTo>
                    <a:pt x="808" y="563"/>
                  </a:lnTo>
                  <a:lnTo>
                    <a:pt x="809" y="558"/>
                  </a:lnTo>
                  <a:lnTo>
                    <a:pt x="811" y="554"/>
                  </a:lnTo>
                  <a:lnTo>
                    <a:pt x="813" y="550"/>
                  </a:lnTo>
                  <a:lnTo>
                    <a:pt x="846" y="497"/>
                  </a:lnTo>
                  <a:lnTo>
                    <a:pt x="877" y="446"/>
                  </a:lnTo>
                  <a:lnTo>
                    <a:pt x="907" y="398"/>
                  </a:lnTo>
                  <a:lnTo>
                    <a:pt x="935" y="352"/>
                  </a:lnTo>
                  <a:lnTo>
                    <a:pt x="961" y="309"/>
                  </a:lnTo>
                  <a:lnTo>
                    <a:pt x="986" y="268"/>
                  </a:lnTo>
                  <a:lnTo>
                    <a:pt x="1010" y="230"/>
                  </a:lnTo>
                  <a:lnTo>
                    <a:pt x="1031" y="194"/>
                  </a:lnTo>
                  <a:lnTo>
                    <a:pt x="1052" y="161"/>
                  </a:lnTo>
                  <a:lnTo>
                    <a:pt x="1071" y="131"/>
                  </a:lnTo>
                  <a:lnTo>
                    <a:pt x="1088" y="103"/>
                  </a:lnTo>
                  <a:lnTo>
                    <a:pt x="1105" y="77"/>
                  </a:lnTo>
                  <a:lnTo>
                    <a:pt x="1120" y="54"/>
                  </a:lnTo>
                  <a:lnTo>
                    <a:pt x="1135" y="33"/>
                  </a:lnTo>
                  <a:lnTo>
                    <a:pt x="1149" y="15"/>
                  </a:lnTo>
                  <a:lnTo>
                    <a:pt x="1161" y="0"/>
                  </a:lnTo>
                  <a:lnTo>
                    <a:pt x="1149" y="10"/>
                  </a:lnTo>
                  <a:lnTo>
                    <a:pt x="1137" y="22"/>
                  </a:lnTo>
                  <a:lnTo>
                    <a:pt x="1123" y="35"/>
                  </a:lnTo>
                  <a:lnTo>
                    <a:pt x="1109" y="52"/>
                  </a:lnTo>
                  <a:lnTo>
                    <a:pt x="1095" y="70"/>
                  </a:lnTo>
                  <a:lnTo>
                    <a:pt x="1079" y="92"/>
                  </a:lnTo>
                  <a:lnTo>
                    <a:pt x="1061" y="117"/>
                  </a:lnTo>
                  <a:lnTo>
                    <a:pt x="1042" y="145"/>
                  </a:lnTo>
                  <a:lnTo>
                    <a:pt x="1020" y="178"/>
                  </a:lnTo>
                  <a:lnTo>
                    <a:pt x="997" y="215"/>
                  </a:lnTo>
                  <a:lnTo>
                    <a:pt x="971" y="256"/>
                  </a:lnTo>
                  <a:lnTo>
                    <a:pt x="941" y="304"/>
                  </a:lnTo>
                  <a:lnTo>
                    <a:pt x="910" y="356"/>
                  </a:lnTo>
                  <a:lnTo>
                    <a:pt x="875" y="414"/>
                  </a:lnTo>
                  <a:lnTo>
                    <a:pt x="837" y="478"/>
                  </a:lnTo>
                  <a:lnTo>
                    <a:pt x="794" y="550"/>
                  </a:lnTo>
                  <a:lnTo>
                    <a:pt x="773" y="545"/>
                  </a:lnTo>
                  <a:lnTo>
                    <a:pt x="752" y="540"/>
                  </a:lnTo>
                  <a:lnTo>
                    <a:pt x="731" y="535"/>
                  </a:lnTo>
                  <a:lnTo>
                    <a:pt x="709" y="530"/>
                  </a:lnTo>
                  <a:lnTo>
                    <a:pt x="687" y="525"/>
                  </a:lnTo>
                  <a:lnTo>
                    <a:pt x="666" y="519"/>
                  </a:lnTo>
                  <a:lnTo>
                    <a:pt x="642" y="514"/>
                  </a:lnTo>
                  <a:lnTo>
                    <a:pt x="620" y="508"/>
                  </a:lnTo>
                  <a:lnTo>
                    <a:pt x="597" y="502"/>
                  </a:lnTo>
                  <a:lnTo>
                    <a:pt x="575" y="496"/>
                  </a:lnTo>
                  <a:lnTo>
                    <a:pt x="552" y="489"/>
                  </a:lnTo>
                  <a:lnTo>
                    <a:pt x="528" y="483"/>
                  </a:lnTo>
                  <a:lnTo>
                    <a:pt x="505" y="476"/>
                  </a:lnTo>
                  <a:lnTo>
                    <a:pt x="480" y="470"/>
                  </a:lnTo>
                  <a:lnTo>
                    <a:pt x="456" y="463"/>
                  </a:lnTo>
                  <a:lnTo>
                    <a:pt x="432" y="456"/>
                  </a:lnTo>
                  <a:lnTo>
                    <a:pt x="407" y="450"/>
                  </a:lnTo>
                  <a:lnTo>
                    <a:pt x="382" y="443"/>
                  </a:lnTo>
                  <a:lnTo>
                    <a:pt x="357" y="436"/>
                  </a:lnTo>
                  <a:lnTo>
                    <a:pt x="332" y="429"/>
                  </a:lnTo>
                  <a:lnTo>
                    <a:pt x="305" y="422"/>
                  </a:lnTo>
                  <a:lnTo>
                    <a:pt x="279" y="415"/>
                  </a:lnTo>
                  <a:lnTo>
                    <a:pt x="253" y="408"/>
                  </a:lnTo>
                  <a:lnTo>
                    <a:pt x="226" y="400"/>
                  </a:lnTo>
                  <a:lnTo>
                    <a:pt x="199" y="393"/>
                  </a:lnTo>
                  <a:lnTo>
                    <a:pt x="172" y="385"/>
                  </a:lnTo>
                  <a:lnTo>
                    <a:pt x="144" y="378"/>
                  </a:lnTo>
                  <a:lnTo>
                    <a:pt x="116" y="370"/>
                  </a:lnTo>
                  <a:lnTo>
                    <a:pt x="87" y="363"/>
                  </a:lnTo>
                  <a:lnTo>
                    <a:pt x="59" y="355"/>
                  </a:lnTo>
                  <a:lnTo>
                    <a:pt x="30" y="348"/>
                  </a:lnTo>
                  <a:lnTo>
                    <a:pt x="0" y="340"/>
                  </a:lnTo>
                  <a:close/>
                </a:path>
              </a:pathLst>
            </a:custGeom>
            <a:solidFill>
              <a:srgbClr val="EBF0D4"/>
            </a:solidFill>
            <a:ln w="9525">
              <a:noFill/>
              <a:round/>
              <a:headEnd/>
              <a:tailEnd/>
            </a:ln>
          </p:spPr>
          <p:txBody>
            <a:bodyPr/>
            <a:lstStyle/>
            <a:p>
              <a:endParaRPr lang="de-DE"/>
            </a:p>
          </p:txBody>
        </p:sp>
        <p:sp>
          <p:nvSpPr>
            <p:cNvPr id="31" name="Freeform 226"/>
            <p:cNvSpPr>
              <a:spLocks/>
            </p:cNvSpPr>
            <p:nvPr/>
          </p:nvSpPr>
          <p:spPr bwMode="auto">
            <a:xfrm>
              <a:off x="1425" y="3642"/>
              <a:ext cx="94" cy="80"/>
            </a:xfrm>
            <a:custGeom>
              <a:avLst/>
              <a:gdLst>
                <a:gd name="T0" fmla="*/ 0 w 567"/>
                <a:gd name="T1" fmla="*/ 0 h 482"/>
                <a:gd name="T2" fmla="*/ 0 w 567"/>
                <a:gd name="T3" fmla="*/ 0 h 482"/>
                <a:gd name="T4" fmla="*/ 0 w 567"/>
                <a:gd name="T5" fmla="*/ 0 h 482"/>
                <a:gd name="T6" fmla="*/ 0 w 567"/>
                <a:gd name="T7" fmla="*/ 0 h 482"/>
                <a:gd name="T8" fmla="*/ 0 w 567"/>
                <a:gd name="T9" fmla="*/ 0 h 482"/>
                <a:gd name="T10" fmla="*/ 0 w 567"/>
                <a:gd name="T11" fmla="*/ 0 h 482"/>
                <a:gd name="T12" fmla="*/ 0 w 567"/>
                <a:gd name="T13" fmla="*/ 0 h 482"/>
                <a:gd name="T14" fmla="*/ 0 w 567"/>
                <a:gd name="T15" fmla="*/ 0 h 482"/>
                <a:gd name="T16" fmla="*/ 0 w 567"/>
                <a:gd name="T17" fmla="*/ 0 h 482"/>
                <a:gd name="T18" fmla="*/ 0 w 567"/>
                <a:gd name="T19" fmla="*/ 0 h 482"/>
                <a:gd name="T20" fmla="*/ 0 w 567"/>
                <a:gd name="T21" fmla="*/ 0 h 482"/>
                <a:gd name="T22" fmla="*/ 0 w 567"/>
                <a:gd name="T23" fmla="*/ 0 h 482"/>
                <a:gd name="T24" fmla="*/ 0 w 567"/>
                <a:gd name="T25" fmla="*/ 0 h 482"/>
                <a:gd name="T26" fmla="*/ 0 w 567"/>
                <a:gd name="T27" fmla="*/ 0 h 482"/>
                <a:gd name="T28" fmla="*/ 0 w 567"/>
                <a:gd name="T29" fmla="*/ 0 h 482"/>
                <a:gd name="T30" fmla="*/ 0 w 567"/>
                <a:gd name="T31" fmla="*/ 0 h 482"/>
                <a:gd name="T32" fmla="*/ 0 w 567"/>
                <a:gd name="T33" fmla="*/ 0 h 482"/>
                <a:gd name="T34" fmla="*/ 0 w 567"/>
                <a:gd name="T35" fmla="*/ 0 h 482"/>
                <a:gd name="T36" fmla="*/ 0 w 567"/>
                <a:gd name="T37" fmla="*/ 0 h 482"/>
                <a:gd name="T38" fmla="*/ 0 w 567"/>
                <a:gd name="T39" fmla="*/ 0 h 482"/>
                <a:gd name="T40" fmla="*/ 0 w 567"/>
                <a:gd name="T41" fmla="*/ 0 h 482"/>
                <a:gd name="T42" fmla="*/ 0 w 567"/>
                <a:gd name="T43" fmla="*/ 0 h 482"/>
                <a:gd name="T44" fmla="*/ 0 w 567"/>
                <a:gd name="T45" fmla="*/ 0 h 482"/>
                <a:gd name="T46" fmla="*/ 0 w 567"/>
                <a:gd name="T47" fmla="*/ 0 h 482"/>
                <a:gd name="T48" fmla="*/ 0 w 567"/>
                <a:gd name="T49" fmla="*/ 0 h 482"/>
                <a:gd name="T50" fmla="*/ 0 w 567"/>
                <a:gd name="T51" fmla="*/ 0 h 482"/>
                <a:gd name="T52" fmla="*/ 0 w 567"/>
                <a:gd name="T53" fmla="*/ 0 h 482"/>
                <a:gd name="T54" fmla="*/ 0 w 567"/>
                <a:gd name="T55" fmla="*/ 0 h 482"/>
                <a:gd name="T56" fmla="*/ 0 w 567"/>
                <a:gd name="T57" fmla="*/ 0 h 482"/>
                <a:gd name="T58" fmla="*/ 0 w 567"/>
                <a:gd name="T59" fmla="*/ 0 h 482"/>
                <a:gd name="T60" fmla="*/ 0 w 567"/>
                <a:gd name="T61" fmla="*/ 0 h 482"/>
                <a:gd name="T62" fmla="*/ 0 w 567"/>
                <a:gd name="T63" fmla="*/ 0 h 4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7"/>
                <a:gd name="T97" fmla="*/ 0 h 482"/>
                <a:gd name="T98" fmla="*/ 567 w 567"/>
                <a:gd name="T99" fmla="*/ 482 h 4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7" h="482">
                  <a:moveTo>
                    <a:pt x="0" y="426"/>
                  </a:moveTo>
                  <a:lnTo>
                    <a:pt x="28" y="387"/>
                  </a:lnTo>
                  <a:lnTo>
                    <a:pt x="56" y="349"/>
                  </a:lnTo>
                  <a:lnTo>
                    <a:pt x="84" y="313"/>
                  </a:lnTo>
                  <a:lnTo>
                    <a:pt x="110" y="276"/>
                  </a:lnTo>
                  <a:lnTo>
                    <a:pt x="138" y="242"/>
                  </a:lnTo>
                  <a:lnTo>
                    <a:pt x="163" y="210"/>
                  </a:lnTo>
                  <a:lnTo>
                    <a:pt x="187" y="179"/>
                  </a:lnTo>
                  <a:lnTo>
                    <a:pt x="211" y="150"/>
                  </a:lnTo>
                  <a:lnTo>
                    <a:pt x="233" y="123"/>
                  </a:lnTo>
                  <a:lnTo>
                    <a:pt x="255" y="99"/>
                  </a:lnTo>
                  <a:lnTo>
                    <a:pt x="276" y="75"/>
                  </a:lnTo>
                  <a:lnTo>
                    <a:pt x="295" y="55"/>
                  </a:lnTo>
                  <a:lnTo>
                    <a:pt x="312" y="37"/>
                  </a:lnTo>
                  <a:lnTo>
                    <a:pt x="328" y="22"/>
                  </a:lnTo>
                  <a:lnTo>
                    <a:pt x="342" y="10"/>
                  </a:lnTo>
                  <a:lnTo>
                    <a:pt x="355" y="0"/>
                  </a:lnTo>
                  <a:lnTo>
                    <a:pt x="368" y="0"/>
                  </a:lnTo>
                  <a:lnTo>
                    <a:pt x="381" y="1"/>
                  </a:lnTo>
                  <a:lnTo>
                    <a:pt x="394" y="1"/>
                  </a:lnTo>
                  <a:lnTo>
                    <a:pt x="407" y="2"/>
                  </a:lnTo>
                  <a:lnTo>
                    <a:pt x="420" y="2"/>
                  </a:lnTo>
                  <a:lnTo>
                    <a:pt x="435" y="3"/>
                  </a:lnTo>
                  <a:lnTo>
                    <a:pt x="448" y="4"/>
                  </a:lnTo>
                  <a:lnTo>
                    <a:pt x="461" y="4"/>
                  </a:lnTo>
                  <a:lnTo>
                    <a:pt x="474" y="5"/>
                  </a:lnTo>
                  <a:lnTo>
                    <a:pt x="488" y="6"/>
                  </a:lnTo>
                  <a:lnTo>
                    <a:pt x="501" y="7"/>
                  </a:lnTo>
                  <a:lnTo>
                    <a:pt x="514" y="7"/>
                  </a:lnTo>
                  <a:lnTo>
                    <a:pt x="527" y="8"/>
                  </a:lnTo>
                  <a:lnTo>
                    <a:pt x="541" y="8"/>
                  </a:lnTo>
                  <a:lnTo>
                    <a:pt x="554" y="9"/>
                  </a:lnTo>
                  <a:lnTo>
                    <a:pt x="567" y="9"/>
                  </a:lnTo>
                  <a:lnTo>
                    <a:pt x="544" y="36"/>
                  </a:lnTo>
                  <a:lnTo>
                    <a:pt x="520" y="65"/>
                  </a:lnTo>
                  <a:lnTo>
                    <a:pt x="495" y="97"/>
                  </a:lnTo>
                  <a:lnTo>
                    <a:pt x="470" y="128"/>
                  </a:lnTo>
                  <a:lnTo>
                    <a:pt x="445" y="160"/>
                  </a:lnTo>
                  <a:lnTo>
                    <a:pt x="418" y="193"/>
                  </a:lnTo>
                  <a:lnTo>
                    <a:pt x="393" y="226"/>
                  </a:lnTo>
                  <a:lnTo>
                    <a:pt x="369" y="259"/>
                  </a:lnTo>
                  <a:lnTo>
                    <a:pt x="345" y="291"/>
                  </a:lnTo>
                  <a:lnTo>
                    <a:pt x="322" y="324"/>
                  </a:lnTo>
                  <a:lnTo>
                    <a:pt x="301" y="354"/>
                  </a:lnTo>
                  <a:lnTo>
                    <a:pt x="281" y="384"/>
                  </a:lnTo>
                  <a:lnTo>
                    <a:pt x="262" y="411"/>
                  </a:lnTo>
                  <a:lnTo>
                    <a:pt x="245" y="437"/>
                  </a:lnTo>
                  <a:lnTo>
                    <a:pt x="231" y="461"/>
                  </a:lnTo>
                  <a:lnTo>
                    <a:pt x="220" y="482"/>
                  </a:lnTo>
                  <a:lnTo>
                    <a:pt x="207" y="479"/>
                  </a:lnTo>
                  <a:lnTo>
                    <a:pt x="194" y="476"/>
                  </a:lnTo>
                  <a:lnTo>
                    <a:pt x="181" y="473"/>
                  </a:lnTo>
                  <a:lnTo>
                    <a:pt x="167" y="469"/>
                  </a:lnTo>
                  <a:lnTo>
                    <a:pt x="153" y="465"/>
                  </a:lnTo>
                  <a:lnTo>
                    <a:pt x="139" y="462"/>
                  </a:lnTo>
                  <a:lnTo>
                    <a:pt x="125" y="458"/>
                  </a:lnTo>
                  <a:lnTo>
                    <a:pt x="110" y="454"/>
                  </a:lnTo>
                  <a:lnTo>
                    <a:pt x="96" y="450"/>
                  </a:lnTo>
                  <a:lnTo>
                    <a:pt x="82" y="446"/>
                  </a:lnTo>
                  <a:lnTo>
                    <a:pt x="67" y="442"/>
                  </a:lnTo>
                  <a:lnTo>
                    <a:pt x="53" y="438"/>
                  </a:lnTo>
                  <a:lnTo>
                    <a:pt x="40" y="435"/>
                  </a:lnTo>
                  <a:lnTo>
                    <a:pt x="26" y="432"/>
                  </a:lnTo>
                  <a:lnTo>
                    <a:pt x="13" y="429"/>
                  </a:lnTo>
                  <a:lnTo>
                    <a:pt x="0" y="426"/>
                  </a:lnTo>
                  <a:close/>
                </a:path>
              </a:pathLst>
            </a:custGeom>
            <a:solidFill>
              <a:srgbClr val="C9C9A5"/>
            </a:solidFill>
            <a:ln w="9525">
              <a:noFill/>
              <a:round/>
              <a:headEnd/>
              <a:tailEnd/>
            </a:ln>
          </p:spPr>
          <p:txBody>
            <a:bodyPr/>
            <a:lstStyle/>
            <a:p>
              <a:endParaRPr lang="de-DE"/>
            </a:p>
          </p:txBody>
        </p:sp>
        <p:sp>
          <p:nvSpPr>
            <p:cNvPr id="32" name="Freeform 227"/>
            <p:cNvSpPr>
              <a:spLocks/>
            </p:cNvSpPr>
            <p:nvPr/>
          </p:nvSpPr>
          <p:spPr bwMode="auto">
            <a:xfrm>
              <a:off x="1419" y="3621"/>
              <a:ext cx="36" cy="12"/>
            </a:xfrm>
            <a:custGeom>
              <a:avLst/>
              <a:gdLst>
                <a:gd name="T0" fmla="*/ 0 w 219"/>
                <a:gd name="T1" fmla="*/ 0 h 68"/>
                <a:gd name="T2" fmla="*/ 0 w 219"/>
                <a:gd name="T3" fmla="*/ 0 h 68"/>
                <a:gd name="T4" fmla="*/ 0 w 219"/>
                <a:gd name="T5" fmla="*/ 0 h 68"/>
                <a:gd name="T6" fmla="*/ 0 w 219"/>
                <a:gd name="T7" fmla="*/ 0 h 68"/>
                <a:gd name="T8" fmla="*/ 0 w 219"/>
                <a:gd name="T9" fmla="*/ 0 h 68"/>
                <a:gd name="T10" fmla="*/ 0 w 219"/>
                <a:gd name="T11" fmla="*/ 0 h 68"/>
                <a:gd name="T12" fmla="*/ 0 w 219"/>
                <a:gd name="T13" fmla="*/ 0 h 68"/>
                <a:gd name="T14" fmla="*/ 0 w 219"/>
                <a:gd name="T15" fmla="*/ 0 h 68"/>
                <a:gd name="T16" fmla="*/ 0 w 219"/>
                <a:gd name="T17" fmla="*/ 0 h 68"/>
                <a:gd name="T18" fmla="*/ 0 w 219"/>
                <a:gd name="T19" fmla="*/ 0 h 68"/>
                <a:gd name="T20" fmla="*/ 0 w 219"/>
                <a:gd name="T21" fmla="*/ 0 h 68"/>
                <a:gd name="T22" fmla="*/ 0 w 219"/>
                <a:gd name="T23" fmla="*/ 0 h 68"/>
                <a:gd name="T24" fmla="*/ 0 w 219"/>
                <a:gd name="T25" fmla="*/ 0 h 68"/>
                <a:gd name="T26" fmla="*/ 0 w 219"/>
                <a:gd name="T27" fmla="*/ 0 h 68"/>
                <a:gd name="T28" fmla="*/ 0 w 219"/>
                <a:gd name="T29" fmla="*/ 0 h 68"/>
                <a:gd name="T30" fmla="*/ 0 w 219"/>
                <a:gd name="T31" fmla="*/ 0 h 68"/>
                <a:gd name="T32" fmla="*/ 0 w 219"/>
                <a:gd name="T33" fmla="*/ 0 h 68"/>
                <a:gd name="T34" fmla="*/ 0 w 219"/>
                <a:gd name="T35" fmla="*/ 0 h 68"/>
                <a:gd name="T36" fmla="*/ 0 w 219"/>
                <a:gd name="T37" fmla="*/ 0 h 68"/>
                <a:gd name="T38" fmla="*/ 0 w 219"/>
                <a:gd name="T39" fmla="*/ 0 h 68"/>
                <a:gd name="T40" fmla="*/ 0 w 219"/>
                <a:gd name="T41" fmla="*/ 0 h 68"/>
                <a:gd name="T42" fmla="*/ 0 w 219"/>
                <a:gd name="T43" fmla="*/ 0 h 68"/>
                <a:gd name="T44" fmla="*/ 0 w 219"/>
                <a:gd name="T45" fmla="*/ 0 h 68"/>
                <a:gd name="T46" fmla="*/ 0 w 219"/>
                <a:gd name="T47" fmla="*/ 0 h 68"/>
                <a:gd name="T48" fmla="*/ 0 w 219"/>
                <a:gd name="T49" fmla="*/ 0 h 68"/>
                <a:gd name="T50" fmla="*/ 0 w 219"/>
                <a:gd name="T51" fmla="*/ 0 h 68"/>
                <a:gd name="T52" fmla="*/ 0 w 219"/>
                <a:gd name="T53" fmla="*/ 0 h 68"/>
                <a:gd name="T54" fmla="*/ 0 w 219"/>
                <a:gd name="T55" fmla="*/ 0 h 68"/>
                <a:gd name="T56" fmla="*/ 0 w 219"/>
                <a:gd name="T57" fmla="*/ 0 h 68"/>
                <a:gd name="T58" fmla="*/ 0 w 219"/>
                <a:gd name="T59" fmla="*/ 0 h 68"/>
                <a:gd name="T60" fmla="*/ 0 w 219"/>
                <a:gd name="T61" fmla="*/ 0 h 68"/>
                <a:gd name="T62" fmla="*/ 0 w 219"/>
                <a:gd name="T63" fmla="*/ 0 h 68"/>
                <a:gd name="T64" fmla="*/ 0 w 219"/>
                <a:gd name="T65" fmla="*/ 0 h 68"/>
                <a:gd name="T66" fmla="*/ 0 w 219"/>
                <a:gd name="T67" fmla="*/ 0 h 68"/>
                <a:gd name="T68" fmla="*/ 0 w 219"/>
                <a:gd name="T69" fmla="*/ 0 h 68"/>
                <a:gd name="T70" fmla="*/ 0 w 219"/>
                <a:gd name="T71" fmla="*/ 0 h 68"/>
                <a:gd name="T72" fmla="*/ 0 w 219"/>
                <a:gd name="T73" fmla="*/ 0 h 68"/>
                <a:gd name="T74" fmla="*/ 0 w 219"/>
                <a:gd name="T75" fmla="*/ 0 h 68"/>
                <a:gd name="T76" fmla="*/ 0 w 219"/>
                <a:gd name="T77" fmla="*/ 0 h 68"/>
                <a:gd name="T78" fmla="*/ 0 w 219"/>
                <a:gd name="T79" fmla="*/ 0 h 68"/>
                <a:gd name="T80" fmla="*/ 0 w 219"/>
                <a:gd name="T81" fmla="*/ 0 h 68"/>
                <a:gd name="T82" fmla="*/ 0 w 219"/>
                <a:gd name="T83" fmla="*/ 0 h 68"/>
                <a:gd name="T84" fmla="*/ 0 w 219"/>
                <a:gd name="T85" fmla="*/ 0 h 68"/>
                <a:gd name="T86" fmla="*/ 0 w 219"/>
                <a:gd name="T87" fmla="*/ 0 h 68"/>
                <a:gd name="T88" fmla="*/ 0 w 219"/>
                <a:gd name="T89" fmla="*/ 0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9"/>
                <a:gd name="T136" fmla="*/ 0 h 68"/>
                <a:gd name="T137" fmla="*/ 219 w 219"/>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9" h="68">
                  <a:moveTo>
                    <a:pt x="89" y="0"/>
                  </a:moveTo>
                  <a:lnTo>
                    <a:pt x="77" y="5"/>
                  </a:lnTo>
                  <a:lnTo>
                    <a:pt x="64" y="11"/>
                  </a:lnTo>
                  <a:lnTo>
                    <a:pt x="50" y="17"/>
                  </a:lnTo>
                  <a:lnTo>
                    <a:pt x="37" y="25"/>
                  </a:lnTo>
                  <a:lnTo>
                    <a:pt x="25" y="32"/>
                  </a:lnTo>
                  <a:lnTo>
                    <a:pt x="14" y="40"/>
                  </a:lnTo>
                  <a:lnTo>
                    <a:pt x="5" y="47"/>
                  </a:lnTo>
                  <a:lnTo>
                    <a:pt x="0" y="54"/>
                  </a:lnTo>
                  <a:lnTo>
                    <a:pt x="5" y="57"/>
                  </a:lnTo>
                  <a:lnTo>
                    <a:pt x="12" y="59"/>
                  </a:lnTo>
                  <a:lnTo>
                    <a:pt x="19" y="61"/>
                  </a:lnTo>
                  <a:lnTo>
                    <a:pt x="29" y="63"/>
                  </a:lnTo>
                  <a:lnTo>
                    <a:pt x="39" y="64"/>
                  </a:lnTo>
                  <a:lnTo>
                    <a:pt x="50" y="66"/>
                  </a:lnTo>
                  <a:lnTo>
                    <a:pt x="62" y="66"/>
                  </a:lnTo>
                  <a:lnTo>
                    <a:pt x="75" y="67"/>
                  </a:lnTo>
                  <a:lnTo>
                    <a:pt x="88" y="68"/>
                  </a:lnTo>
                  <a:lnTo>
                    <a:pt x="102" y="68"/>
                  </a:lnTo>
                  <a:lnTo>
                    <a:pt x="115" y="67"/>
                  </a:lnTo>
                  <a:lnTo>
                    <a:pt x="129" y="67"/>
                  </a:lnTo>
                  <a:lnTo>
                    <a:pt x="142" y="66"/>
                  </a:lnTo>
                  <a:lnTo>
                    <a:pt x="156" y="66"/>
                  </a:lnTo>
                  <a:lnTo>
                    <a:pt x="169" y="64"/>
                  </a:lnTo>
                  <a:lnTo>
                    <a:pt x="181" y="63"/>
                  </a:lnTo>
                  <a:lnTo>
                    <a:pt x="186" y="57"/>
                  </a:lnTo>
                  <a:lnTo>
                    <a:pt x="192" y="51"/>
                  </a:lnTo>
                  <a:lnTo>
                    <a:pt x="197" y="45"/>
                  </a:lnTo>
                  <a:lnTo>
                    <a:pt x="202" y="38"/>
                  </a:lnTo>
                  <a:lnTo>
                    <a:pt x="207" y="32"/>
                  </a:lnTo>
                  <a:lnTo>
                    <a:pt x="212" y="26"/>
                  </a:lnTo>
                  <a:lnTo>
                    <a:pt x="216" y="20"/>
                  </a:lnTo>
                  <a:lnTo>
                    <a:pt x="219" y="15"/>
                  </a:lnTo>
                  <a:lnTo>
                    <a:pt x="204" y="15"/>
                  </a:lnTo>
                  <a:lnTo>
                    <a:pt x="189" y="14"/>
                  </a:lnTo>
                  <a:lnTo>
                    <a:pt x="174" y="12"/>
                  </a:lnTo>
                  <a:lnTo>
                    <a:pt x="159" y="10"/>
                  </a:lnTo>
                  <a:lnTo>
                    <a:pt x="143" y="9"/>
                  </a:lnTo>
                  <a:lnTo>
                    <a:pt x="128" y="7"/>
                  </a:lnTo>
                  <a:lnTo>
                    <a:pt x="113" y="6"/>
                  </a:lnTo>
                  <a:lnTo>
                    <a:pt x="98" y="6"/>
                  </a:lnTo>
                  <a:lnTo>
                    <a:pt x="95" y="3"/>
                  </a:lnTo>
                  <a:lnTo>
                    <a:pt x="94" y="3"/>
                  </a:lnTo>
                  <a:lnTo>
                    <a:pt x="92" y="3"/>
                  </a:lnTo>
                  <a:lnTo>
                    <a:pt x="89" y="0"/>
                  </a:lnTo>
                  <a:close/>
                </a:path>
              </a:pathLst>
            </a:custGeom>
            <a:solidFill>
              <a:srgbClr val="A8A891"/>
            </a:solidFill>
            <a:ln w="9525">
              <a:noFill/>
              <a:round/>
              <a:headEnd/>
              <a:tailEnd/>
            </a:ln>
          </p:spPr>
          <p:txBody>
            <a:bodyPr/>
            <a:lstStyle/>
            <a:p>
              <a:endParaRPr lang="de-DE"/>
            </a:p>
          </p:txBody>
        </p:sp>
        <p:sp>
          <p:nvSpPr>
            <p:cNvPr id="33" name="Freeform 228"/>
            <p:cNvSpPr>
              <a:spLocks/>
            </p:cNvSpPr>
            <p:nvPr/>
          </p:nvSpPr>
          <p:spPr bwMode="auto">
            <a:xfrm>
              <a:off x="1422" y="3622"/>
              <a:ext cx="32" cy="10"/>
            </a:xfrm>
            <a:custGeom>
              <a:avLst/>
              <a:gdLst>
                <a:gd name="T0" fmla="*/ 0 w 193"/>
                <a:gd name="T1" fmla="*/ 0 h 61"/>
                <a:gd name="T2" fmla="*/ 0 w 193"/>
                <a:gd name="T3" fmla="*/ 0 h 61"/>
                <a:gd name="T4" fmla="*/ 0 w 193"/>
                <a:gd name="T5" fmla="*/ 0 h 61"/>
                <a:gd name="T6" fmla="*/ 0 w 193"/>
                <a:gd name="T7" fmla="*/ 0 h 61"/>
                <a:gd name="T8" fmla="*/ 0 w 193"/>
                <a:gd name="T9" fmla="*/ 0 h 61"/>
                <a:gd name="T10" fmla="*/ 0 w 193"/>
                <a:gd name="T11" fmla="*/ 0 h 61"/>
                <a:gd name="T12" fmla="*/ 0 w 193"/>
                <a:gd name="T13" fmla="*/ 0 h 61"/>
                <a:gd name="T14" fmla="*/ 0 w 193"/>
                <a:gd name="T15" fmla="*/ 0 h 61"/>
                <a:gd name="T16" fmla="*/ 0 w 193"/>
                <a:gd name="T17" fmla="*/ 0 h 61"/>
                <a:gd name="T18" fmla="*/ 0 w 193"/>
                <a:gd name="T19" fmla="*/ 0 h 61"/>
                <a:gd name="T20" fmla="*/ 0 w 193"/>
                <a:gd name="T21" fmla="*/ 0 h 61"/>
                <a:gd name="T22" fmla="*/ 0 w 193"/>
                <a:gd name="T23" fmla="*/ 0 h 61"/>
                <a:gd name="T24" fmla="*/ 0 w 193"/>
                <a:gd name="T25" fmla="*/ 0 h 61"/>
                <a:gd name="T26" fmla="*/ 0 w 193"/>
                <a:gd name="T27" fmla="*/ 0 h 61"/>
                <a:gd name="T28" fmla="*/ 0 w 193"/>
                <a:gd name="T29" fmla="*/ 0 h 61"/>
                <a:gd name="T30" fmla="*/ 0 w 193"/>
                <a:gd name="T31" fmla="*/ 0 h 61"/>
                <a:gd name="T32" fmla="*/ 0 w 193"/>
                <a:gd name="T33" fmla="*/ 0 h 61"/>
                <a:gd name="T34" fmla="*/ 0 w 193"/>
                <a:gd name="T35" fmla="*/ 0 h 61"/>
                <a:gd name="T36" fmla="*/ 0 w 193"/>
                <a:gd name="T37" fmla="*/ 0 h 61"/>
                <a:gd name="T38" fmla="*/ 0 w 193"/>
                <a:gd name="T39" fmla="*/ 0 h 61"/>
                <a:gd name="T40" fmla="*/ 0 w 193"/>
                <a:gd name="T41" fmla="*/ 0 h 61"/>
                <a:gd name="T42" fmla="*/ 0 w 193"/>
                <a:gd name="T43" fmla="*/ 0 h 61"/>
                <a:gd name="T44" fmla="*/ 0 w 193"/>
                <a:gd name="T45" fmla="*/ 0 h 61"/>
                <a:gd name="T46" fmla="*/ 0 w 193"/>
                <a:gd name="T47" fmla="*/ 0 h 61"/>
                <a:gd name="T48" fmla="*/ 0 w 193"/>
                <a:gd name="T49" fmla="*/ 0 h 61"/>
                <a:gd name="T50" fmla="*/ 0 w 193"/>
                <a:gd name="T51" fmla="*/ 0 h 61"/>
                <a:gd name="T52" fmla="*/ 0 w 193"/>
                <a:gd name="T53" fmla="*/ 0 h 61"/>
                <a:gd name="T54" fmla="*/ 0 w 193"/>
                <a:gd name="T55" fmla="*/ 0 h 61"/>
                <a:gd name="T56" fmla="*/ 0 w 193"/>
                <a:gd name="T57" fmla="*/ 0 h 61"/>
                <a:gd name="T58" fmla="*/ 0 w 193"/>
                <a:gd name="T59" fmla="*/ 0 h 61"/>
                <a:gd name="T60" fmla="*/ 0 w 193"/>
                <a:gd name="T61" fmla="*/ 0 h 61"/>
                <a:gd name="T62" fmla="*/ 0 w 193"/>
                <a:gd name="T63" fmla="*/ 0 h 61"/>
                <a:gd name="T64" fmla="*/ 0 w 193"/>
                <a:gd name="T65" fmla="*/ 0 h 61"/>
                <a:gd name="T66" fmla="*/ 0 w 193"/>
                <a:gd name="T67" fmla="*/ 0 h 61"/>
                <a:gd name="T68" fmla="*/ 0 w 193"/>
                <a:gd name="T69" fmla="*/ 0 h 61"/>
                <a:gd name="T70" fmla="*/ 0 w 193"/>
                <a:gd name="T71" fmla="*/ 0 h 61"/>
                <a:gd name="T72" fmla="*/ 0 w 193"/>
                <a:gd name="T73" fmla="*/ 0 h 61"/>
                <a:gd name="T74" fmla="*/ 0 w 193"/>
                <a:gd name="T75" fmla="*/ 0 h 61"/>
                <a:gd name="T76" fmla="*/ 0 w 193"/>
                <a:gd name="T77" fmla="*/ 0 h 61"/>
                <a:gd name="T78" fmla="*/ 0 w 193"/>
                <a:gd name="T79" fmla="*/ 0 h 61"/>
                <a:gd name="T80" fmla="*/ 0 w 193"/>
                <a:gd name="T81" fmla="*/ 0 h 61"/>
                <a:gd name="T82" fmla="*/ 0 w 193"/>
                <a:gd name="T83" fmla="*/ 0 h 61"/>
                <a:gd name="T84" fmla="*/ 0 w 193"/>
                <a:gd name="T85" fmla="*/ 0 h 61"/>
                <a:gd name="T86" fmla="*/ 0 w 193"/>
                <a:gd name="T87" fmla="*/ 0 h 61"/>
                <a:gd name="T88" fmla="*/ 0 w 193"/>
                <a:gd name="T89" fmla="*/ 0 h 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3"/>
                <a:gd name="T136" fmla="*/ 0 h 61"/>
                <a:gd name="T137" fmla="*/ 193 w 193"/>
                <a:gd name="T138" fmla="*/ 61 h 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3" h="61">
                  <a:moveTo>
                    <a:pt x="78" y="0"/>
                  </a:moveTo>
                  <a:lnTo>
                    <a:pt x="68" y="5"/>
                  </a:lnTo>
                  <a:lnTo>
                    <a:pt x="56" y="10"/>
                  </a:lnTo>
                  <a:lnTo>
                    <a:pt x="44" y="16"/>
                  </a:lnTo>
                  <a:lnTo>
                    <a:pt x="32" y="23"/>
                  </a:lnTo>
                  <a:lnTo>
                    <a:pt x="21" y="29"/>
                  </a:lnTo>
                  <a:lnTo>
                    <a:pt x="12" y="36"/>
                  </a:lnTo>
                  <a:lnTo>
                    <a:pt x="5" y="43"/>
                  </a:lnTo>
                  <a:lnTo>
                    <a:pt x="0" y="49"/>
                  </a:lnTo>
                  <a:lnTo>
                    <a:pt x="4" y="51"/>
                  </a:lnTo>
                  <a:lnTo>
                    <a:pt x="10" y="54"/>
                  </a:lnTo>
                  <a:lnTo>
                    <a:pt x="17" y="56"/>
                  </a:lnTo>
                  <a:lnTo>
                    <a:pt x="26" y="57"/>
                  </a:lnTo>
                  <a:lnTo>
                    <a:pt x="35" y="58"/>
                  </a:lnTo>
                  <a:lnTo>
                    <a:pt x="45" y="60"/>
                  </a:lnTo>
                  <a:lnTo>
                    <a:pt x="55" y="60"/>
                  </a:lnTo>
                  <a:lnTo>
                    <a:pt x="67" y="61"/>
                  </a:lnTo>
                  <a:lnTo>
                    <a:pt x="78" y="61"/>
                  </a:lnTo>
                  <a:lnTo>
                    <a:pt x="90" y="61"/>
                  </a:lnTo>
                  <a:lnTo>
                    <a:pt x="102" y="61"/>
                  </a:lnTo>
                  <a:lnTo>
                    <a:pt x="114" y="61"/>
                  </a:lnTo>
                  <a:lnTo>
                    <a:pt x="126" y="60"/>
                  </a:lnTo>
                  <a:lnTo>
                    <a:pt x="139" y="59"/>
                  </a:lnTo>
                  <a:lnTo>
                    <a:pt x="150" y="58"/>
                  </a:lnTo>
                  <a:lnTo>
                    <a:pt x="161" y="57"/>
                  </a:lnTo>
                  <a:lnTo>
                    <a:pt x="165" y="52"/>
                  </a:lnTo>
                  <a:lnTo>
                    <a:pt x="170" y="46"/>
                  </a:lnTo>
                  <a:lnTo>
                    <a:pt x="174" y="41"/>
                  </a:lnTo>
                  <a:lnTo>
                    <a:pt x="179" y="35"/>
                  </a:lnTo>
                  <a:lnTo>
                    <a:pt x="183" y="29"/>
                  </a:lnTo>
                  <a:lnTo>
                    <a:pt x="187" y="24"/>
                  </a:lnTo>
                  <a:lnTo>
                    <a:pt x="190" y="19"/>
                  </a:lnTo>
                  <a:lnTo>
                    <a:pt x="193" y="14"/>
                  </a:lnTo>
                  <a:lnTo>
                    <a:pt x="180" y="14"/>
                  </a:lnTo>
                  <a:lnTo>
                    <a:pt x="167" y="13"/>
                  </a:lnTo>
                  <a:lnTo>
                    <a:pt x="154" y="11"/>
                  </a:lnTo>
                  <a:lnTo>
                    <a:pt x="140" y="9"/>
                  </a:lnTo>
                  <a:lnTo>
                    <a:pt x="126" y="8"/>
                  </a:lnTo>
                  <a:lnTo>
                    <a:pt x="113" y="6"/>
                  </a:lnTo>
                  <a:lnTo>
                    <a:pt x="99" y="5"/>
                  </a:lnTo>
                  <a:lnTo>
                    <a:pt x="86" y="5"/>
                  </a:lnTo>
                  <a:lnTo>
                    <a:pt x="84" y="3"/>
                  </a:lnTo>
                  <a:lnTo>
                    <a:pt x="82" y="3"/>
                  </a:lnTo>
                  <a:lnTo>
                    <a:pt x="81" y="3"/>
                  </a:lnTo>
                  <a:lnTo>
                    <a:pt x="78" y="0"/>
                  </a:lnTo>
                  <a:close/>
                </a:path>
              </a:pathLst>
            </a:custGeom>
            <a:solidFill>
              <a:srgbClr val="BFBFA8"/>
            </a:solidFill>
            <a:ln w="9525">
              <a:noFill/>
              <a:round/>
              <a:headEnd/>
              <a:tailEnd/>
            </a:ln>
          </p:spPr>
          <p:txBody>
            <a:bodyPr/>
            <a:lstStyle/>
            <a:p>
              <a:endParaRPr lang="de-DE"/>
            </a:p>
          </p:txBody>
        </p:sp>
        <p:sp>
          <p:nvSpPr>
            <p:cNvPr id="34" name="Freeform 229"/>
            <p:cNvSpPr>
              <a:spLocks/>
            </p:cNvSpPr>
            <p:nvPr/>
          </p:nvSpPr>
          <p:spPr bwMode="auto">
            <a:xfrm>
              <a:off x="1349" y="3662"/>
              <a:ext cx="56" cy="31"/>
            </a:xfrm>
            <a:custGeom>
              <a:avLst/>
              <a:gdLst>
                <a:gd name="T0" fmla="*/ 0 w 334"/>
                <a:gd name="T1" fmla="*/ 0 h 187"/>
                <a:gd name="T2" fmla="*/ 0 w 334"/>
                <a:gd name="T3" fmla="*/ 0 h 187"/>
                <a:gd name="T4" fmla="*/ 0 w 334"/>
                <a:gd name="T5" fmla="*/ 0 h 187"/>
                <a:gd name="T6" fmla="*/ 0 w 334"/>
                <a:gd name="T7" fmla="*/ 0 h 187"/>
                <a:gd name="T8" fmla="*/ 0 w 334"/>
                <a:gd name="T9" fmla="*/ 0 h 187"/>
                <a:gd name="T10" fmla="*/ 0 w 334"/>
                <a:gd name="T11" fmla="*/ 0 h 187"/>
                <a:gd name="T12" fmla="*/ 0 w 334"/>
                <a:gd name="T13" fmla="*/ 0 h 187"/>
                <a:gd name="T14" fmla="*/ 0 w 334"/>
                <a:gd name="T15" fmla="*/ 0 h 187"/>
                <a:gd name="T16" fmla="*/ 0 w 334"/>
                <a:gd name="T17" fmla="*/ 0 h 187"/>
                <a:gd name="T18" fmla="*/ 0 w 334"/>
                <a:gd name="T19" fmla="*/ 0 h 187"/>
                <a:gd name="T20" fmla="*/ 0 w 334"/>
                <a:gd name="T21" fmla="*/ 0 h 187"/>
                <a:gd name="T22" fmla="*/ 0 w 334"/>
                <a:gd name="T23" fmla="*/ 0 h 187"/>
                <a:gd name="T24" fmla="*/ 0 w 334"/>
                <a:gd name="T25" fmla="*/ 0 h 187"/>
                <a:gd name="T26" fmla="*/ 0 w 334"/>
                <a:gd name="T27" fmla="*/ 0 h 187"/>
                <a:gd name="T28" fmla="*/ 0 w 334"/>
                <a:gd name="T29" fmla="*/ 0 h 187"/>
                <a:gd name="T30" fmla="*/ 0 w 334"/>
                <a:gd name="T31" fmla="*/ 0 h 187"/>
                <a:gd name="T32" fmla="*/ 0 w 334"/>
                <a:gd name="T33" fmla="*/ 0 h 187"/>
                <a:gd name="T34" fmla="*/ 0 w 334"/>
                <a:gd name="T35" fmla="*/ 0 h 187"/>
                <a:gd name="T36" fmla="*/ 0 w 334"/>
                <a:gd name="T37" fmla="*/ 0 h 187"/>
                <a:gd name="T38" fmla="*/ 0 w 334"/>
                <a:gd name="T39" fmla="*/ 0 h 187"/>
                <a:gd name="T40" fmla="*/ 0 w 334"/>
                <a:gd name="T41" fmla="*/ 0 h 187"/>
                <a:gd name="T42" fmla="*/ 0 w 334"/>
                <a:gd name="T43" fmla="*/ 0 h 187"/>
                <a:gd name="T44" fmla="*/ 0 w 334"/>
                <a:gd name="T45" fmla="*/ 0 h 187"/>
                <a:gd name="T46" fmla="*/ 0 w 334"/>
                <a:gd name="T47" fmla="*/ 0 h 187"/>
                <a:gd name="T48" fmla="*/ 0 w 334"/>
                <a:gd name="T49" fmla="*/ 0 h 187"/>
                <a:gd name="T50" fmla="*/ 0 w 334"/>
                <a:gd name="T51" fmla="*/ 0 h 187"/>
                <a:gd name="T52" fmla="*/ 0 w 334"/>
                <a:gd name="T53" fmla="*/ 0 h 187"/>
                <a:gd name="T54" fmla="*/ 0 w 334"/>
                <a:gd name="T55" fmla="*/ 0 h 187"/>
                <a:gd name="T56" fmla="*/ 0 w 334"/>
                <a:gd name="T57" fmla="*/ 0 h 187"/>
                <a:gd name="T58" fmla="*/ 0 w 334"/>
                <a:gd name="T59" fmla="*/ 0 h 187"/>
                <a:gd name="T60" fmla="*/ 0 w 334"/>
                <a:gd name="T61" fmla="*/ 0 h 187"/>
                <a:gd name="T62" fmla="*/ 0 w 334"/>
                <a:gd name="T63" fmla="*/ 0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4"/>
                <a:gd name="T97" fmla="*/ 0 h 187"/>
                <a:gd name="T98" fmla="*/ 334 w 334"/>
                <a:gd name="T99" fmla="*/ 187 h 1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4" h="187">
                  <a:moveTo>
                    <a:pt x="146" y="9"/>
                  </a:moveTo>
                  <a:lnTo>
                    <a:pt x="158" y="5"/>
                  </a:lnTo>
                  <a:lnTo>
                    <a:pt x="171" y="3"/>
                  </a:lnTo>
                  <a:lnTo>
                    <a:pt x="183" y="1"/>
                  </a:lnTo>
                  <a:lnTo>
                    <a:pt x="195" y="0"/>
                  </a:lnTo>
                  <a:lnTo>
                    <a:pt x="207" y="0"/>
                  </a:lnTo>
                  <a:lnTo>
                    <a:pt x="219" y="0"/>
                  </a:lnTo>
                  <a:lnTo>
                    <a:pt x="231" y="1"/>
                  </a:lnTo>
                  <a:lnTo>
                    <a:pt x="243" y="3"/>
                  </a:lnTo>
                  <a:lnTo>
                    <a:pt x="256" y="5"/>
                  </a:lnTo>
                  <a:lnTo>
                    <a:pt x="268" y="8"/>
                  </a:lnTo>
                  <a:lnTo>
                    <a:pt x="279" y="11"/>
                  </a:lnTo>
                  <a:lnTo>
                    <a:pt x="290" y="15"/>
                  </a:lnTo>
                  <a:lnTo>
                    <a:pt x="302" y="20"/>
                  </a:lnTo>
                  <a:lnTo>
                    <a:pt x="313" y="25"/>
                  </a:lnTo>
                  <a:lnTo>
                    <a:pt x="323" y="30"/>
                  </a:lnTo>
                  <a:lnTo>
                    <a:pt x="334" y="36"/>
                  </a:lnTo>
                  <a:lnTo>
                    <a:pt x="321" y="41"/>
                  </a:lnTo>
                  <a:lnTo>
                    <a:pt x="310" y="45"/>
                  </a:lnTo>
                  <a:lnTo>
                    <a:pt x="299" y="47"/>
                  </a:lnTo>
                  <a:lnTo>
                    <a:pt x="289" y="47"/>
                  </a:lnTo>
                  <a:lnTo>
                    <a:pt x="280" y="47"/>
                  </a:lnTo>
                  <a:lnTo>
                    <a:pt x="270" y="47"/>
                  </a:lnTo>
                  <a:lnTo>
                    <a:pt x="261" y="46"/>
                  </a:lnTo>
                  <a:lnTo>
                    <a:pt x="252" y="44"/>
                  </a:lnTo>
                  <a:lnTo>
                    <a:pt x="242" y="43"/>
                  </a:lnTo>
                  <a:lnTo>
                    <a:pt x="232" y="42"/>
                  </a:lnTo>
                  <a:lnTo>
                    <a:pt x="222" y="42"/>
                  </a:lnTo>
                  <a:lnTo>
                    <a:pt x="211" y="42"/>
                  </a:lnTo>
                  <a:lnTo>
                    <a:pt x="198" y="44"/>
                  </a:lnTo>
                  <a:lnTo>
                    <a:pt x="185" y="46"/>
                  </a:lnTo>
                  <a:lnTo>
                    <a:pt x="171" y="51"/>
                  </a:lnTo>
                  <a:lnTo>
                    <a:pt x="155" y="57"/>
                  </a:lnTo>
                  <a:lnTo>
                    <a:pt x="147" y="62"/>
                  </a:lnTo>
                  <a:lnTo>
                    <a:pt x="135" y="73"/>
                  </a:lnTo>
                  <a:lnTo>
                    <a:pt x="120" y="88"/>
                  </a:lnTo>
                  <a:lnTo>
                    <a:pt x="102" y="107"/>
                  </a:lnTo>
                  <a:lnTo>
                    <a:pt x="84" y="127"/>
                  </a:lnTo>
                  <a:lnTo>
                    <a:pt x="65" y="148"/>
                  </a:lnTo>
                  <a:lnTo>
                    <a:pt x="50" y="168"/>
                  </a:lnTo>
                  <a:lnTo>
                    <a:pt x="37" y="187"/>
                  </a:lnTo>
                  <a:lnTo>
                    <a:pt x="31" y="186"/>
                  </a:lnTo>
                  <a:lnTo>
                    <a:pt x="26" y="186"/>
                  </a:lnTo>
                  <a:lnTo>
                    <a:pt x="22" y="185"/>
                  </a:lnTo>
                  <a:lnTo>
                    <a:pt x="19" y="185"/>
                  </a:lnTo>
                  <a:lnTo>
                    <a:pt x="15" y="185"/>
                  </a:lnTo>
                  <a:lnTo>
                    <a:pt x="11" y="185"/>
                  </a:lnTo>
                  <a:lnTo>
                    <a:pt x="6" y="185"/>
                  </a:lnTo>
                  <a:lnTo>
                    <a:pt x="0" y="184"/>
                  </a:lnTo>
                  <a:lnTo>
                    <a:pt x="9" y="171"/>
                  </a:lnTo>
                  <a:lnTo>
                    <a:pt x="18" y="159"/>
                  </a:lnTo>
                  <a:lnTo>
                    <a:pt x="27" y="148"/>
                  </a:lnTo>
                  <a:lnTo>
                    <a:pt x="35" y="137"/>
                  </a:lnTo>
                  <a:lnTo>
                    <a:pt x="44" y="126"/>
                  </a:lnTo>
                  <a:lnTo>
                    <a:pt x="53" y="115"/>
                  </a:lnTo>
                  <a:lnTo>
                    <a:pt x="61" y="104"/>
                  </a:lnTo>
                  <a:lnTo>
                    <a:pt x="70" y="93"/>
                  </a:lnTo>
                  <a:lnTo>
                    <a:pt x="79" y="82"/>
                  </a:lnTo>
                  <a:lnTo>
                    <a:pt x="89" y="72"/>
                  </a:lnTo>
                  <a:lnTo>
                    <a:pt x="98" y="61"/>
                  </a:lnTo>
                  <a:lnTo>
                    <a:pt x="107" y="51"/>
                  </a:lnTo>
                  <a:lnTo>
                    <a:pt x="117" y="40"/>
                  </a:lnTo>
                  <a:lnTo>
                    <a:pt x="126" y="30"/>
                  </a:lnTo>
                  <a:lnTo>
                    <a:pt x="136" y="19"/>
                  </a:lnTo>
                  <a:lnTo>
                    <a:pt x="146" y="9"/>
                  </a:lnTo>
                  <a:close/>
                </a:path>
              </a:pathLst>
            </a:custGeom>
            <a:solidFill>
              <a:srgbClr val="A8A891"/>
            </a:solidFill>
            <a:ln w="9525">
              <a:noFill/>
              <a:round/>
              <a:headEnd/>
              <a:tailEnd/>
            </a:ln>
          </p:spPr>
          <p:txBody>
            <a:bodyPr/>
            <a:lstStyle/>
            <a:p>
              <a:endParaRPr lang="de-DE"/>
            </a:p>
          </p:txBody>
        </p:sp>
        <p:sp>
          <p:nvSpPr>
            <p:cNvPr id="35" name="Freeform 230"/>
            <p:cNvSpPr>
              <a:spLocks/>
            </p:cNvSpPr>
            <p:nvPr/>
          </p:nvSpPr>
          <p:spPr bwMode="auto">
            <a:xfrm>
              <a:off x="1348" y="3664"/>
              <a:ext cx="58" cy="31"/>
            </a:xfrm>
            <a:custGeom>
              <a:avLst/>
              <a:gdLst>
                <a:gd name="T0" fmla="*/ 0 w 351"/>
                <a:gd name="T1" fmla="*/ 0 h 191"/>
                <a:gd name="T2" fmla="*/ 0 w 351"/>
                <a:gd name="T3" fmla="*/ 0 h 191"/>
                <a:gd name="T4" fmla="*/ 0 w 351"/>
                <a:gd name="T5" fmla="*/ 0 h 191"/>
                <a:gd name="T6" fmla="*/ 0 w 351"/>
                <a:gd name="T7" fmla="*/ 0 h 191"/>
                <a:gd name="T8" fmla="*/ 0 w 351"/>
                <a:gd name="T9" fmla="*/ 0 h 191"/>
                <a:gd name="T10" fmla="*/ 0 w 351"/>
                <a:gd name="T11" fmla="*/ 0 h 191"/>
                <a:gd name="T12" fmla="*/ 0 w 351"/>
                <a:gd name="T13" fmla="*/ 0 h 191"/>
                <a:gd name="T14" fmla="*/ 0 w 351"/>
                <a:gd name="T15" fmla="*/ 0 h 191"/>
                <a:gd name="T16" fmla="*/ 0 w 351"/>
                <a:gd name="T17" fmla="*/ 0 h 191"/>
                <a:gd name="T18" fmla="*/ 0 w 351"/>
                <a:gd name="T19" fmla="*/ 0 h 191"/>
                <a:gd name="T20" fmla="*/ 0 w 351"/>
                <a:gd name="T21" fmla="*/ 0 h 191"/>
                <a:gd name="T22" fmla="*/ 0 w 351"/>
                <a:gd name="T23" fmla="*/ 0 h 191"/>
                <a:gd name="T24" fmla="*/ 0 w 351"/>
                <a:gd name="T25" fmla="*/ 0 h 191"/>
                <a:gd name="T26" fmla="*/ 0 w 351"/>
                <a:gd name="T27" fmla="*/ 0 h 191"/>
                <a:gd name="T28" fmla="*/ 0 w 351"/>
                <a:gd name="T29" fmla="*/ 0 h 191"/>
                <a:gd name="T30" fmla="*/ 0 w 351"/>
                <a:gd name="T31" fmla="*/ 0 h 191"/>
                <a:gd name="T32" fmla="*/ 0 w 351"/>
                <a:gd name="T33" fmla="*/ 0 h 191"/>
                <a:gd name="T34" fmla="*/ 0 w 351"/>
                <a:gd name="T35" fmla="*/ 0 h 191"/>
                <a:gd name="T36" fmla="*/ 0 w 351"/>
                <a:gd name="T37" fmla="*/ 0 h 191"/>
                <a:gd name="T38" fmla="*/ 0 w 351"/>
                <a:gd name="T39" fmla="*/ 0 h 191"/>
                <a:gd name="T40" fmla="*/ 0 w 351"/>
                <a:gd name="T41" fmla="*/ 0 h 191"/>
                <a:gd name="T42" fmla="*/ 0 w 351"/>
                <a:gd name="T43" fmla="*/ 0 h 191"/>
                <a:gd name="T44" fmla="*/ 0 w 351"/>
                <a:gd name="T45" fmla="*/ 0 h 191"/>
                <a:gd name="T46" fmla="*/ 0 w 351"/>
                <a:gd name="T47" fmla="*/ 0 h 191"/>
                <a:gd name="T48" fmla="*/ 0 w 351"/>
                <a:gd name="T49" fmla="*/ 0 h 191"/>
                <a:gd name="T50" fmla="*/ 0 w 351"/>
                <a:gd name="T51" fmla="*/ 0 h 191"/>
                <a:gd name="T52" fmla="*/ 0 w 351"/>
                <a:gd name="T53" fmla="*/ 0 h 191"/>
                <a:gd name="T54" fmla="*/ 0 w 351"/>
                <a:gd name="T55" fmla="*/ 0 h 191"/>
                <a:gd name="T56" fmla="*/ 0 w 351"/>
                <a:gd name="T57" fmla="*/ 0 h 191"/>
                <a:gd name="T58" fmla="*/ 0 w 351"/>
                <a:gd name="T59" fmla="*/ 0 h 191"/>
                <a:gd name="T60" fmla="*/ 0 w 351"/>
                <a:gd name="T61" fmla="*/ 0 h 191"/>
                <a:gd name="T62" fmla="*/ 0 w 351"/>
                <a:gd name="T63" fmla="*/ 0 h 1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1"/>
                <a:gd name="T97" fmla="*/ 0 h 191"/>
                <a:gd name="T98" fmla="*/ 351 w 351"/>
                <a:gd name="T99" fmla="*/ 191 h 1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1" h="191">
                  <a:moveTo>
                    <a:pt x="157" y="9"/>
                  </a:moveTo>
                  <a:lnTo>
                    <a:pt x="169" y="5"/>
                  </a:lnTo>
                  <a:lnTo>
                    <a:pt x="182" y="3"/>
                  </a:lnTo>
                  <a:lnTo>
                    <a:pt x="194" y="1"/>
                  </a:lnTo>
                  <a:lnTo>
                    <a:pt x="207" y="0"/>
                  </a:lnTo>
                  <a:lnTo>
                    <a:pt x="219" y="0"/>
                  </a:lnTo>
                  <a:lnTo>
                    <a:pt x="232" y="1"/>
                  </a:lnTo>
                  <a:lnTo>
                    <a:pt x="244" y="2"/>
                  </a:lnTo>
                  <a:lnTo>
                    <a:pt x="258" y="4"/>
                  </a:lnTo>
                  <a:lnTo>
                    <a:pt x="270" y="7"/>
                  </a:lnTo>
                  <a:lnTo>
                    <a:pt x="282" y="10"/>
                  </a:lnTo>
                  <a:lnTo>
                    <a:pt x="294" y="13"/>
                  </a:lnTo>
                  <a:lnTo>
                    <a:pt x="306" y="17"/>
                  </a:lnTo>
                  <a:lnTo>
                    <a:pt x="317" y="21"/>
                  </a:lnTo>
                  <a:lnTo>
                    <a:pt x="329" y="26"/>
                  </a:lnTo>
                  <a:lnTo>
                    <a:pt x="340" y="30"/>
                  </a:lnTo>
                  <a:lnTo>
                    <a:pt x="351" y="35"/>
                  </a:lnTo>
                  <a:lnTo>
                    <a:pt x="349" y="40"/>
                  </a:lnTo>
                  <a:lnTo>
                    <a:pt x="347" y="44"/>
                  </a:lnTo>
                  <a:lnTo>
                    <a:pt x="345" y="47"/>
                  </a:lnTo>
                  <a:lnTo>
                    <a:pt x="342" y="48"/>
                  </a:lnTo>
                  <a:lnTo>
                    <a:pt x="338" y="49"/>
                  </a:lnTo>
                  <a:lnTo>
                    <a:pt x="332" y="50"/>
                  </a:lnTo>
                  <a:lnTo>
                    <a:pt x="324" y="51"/>
                  </a:lnTo>
                  <a:lnTo>
                    <a:pt x="313" y="52"/>
                  </a:lnTo>
                  <a:lnTo>
                    <a:pt x="303" y="45"/>
                  </a:lnTo>
                  <a:lnTo>
                    <a:pt x="287" y="41"/>
                  </a:lnTo>
                  <a:lnTo>
                    <a:pt x="267" y="39"/>
                  </a:lnTo>
                  <a:lnTo>
                    <a:pt x="245" y="40"/>
                  </a:lnTo>
                  <a:lnTo>
                    <a:pt x="222" y="43"/>
                  </a:lnTo>
                  <a:lnTo>
                    <a:pt x="201" y="49"/>
                  </a:lnTo>
                  <a:lnTo>
                    <a:pt x="184" y="57"/>
                  </a:lnTo>
                  <a:lnTo>
                    <a:pt x="171" y="68"/>
                  </a:lnTo>
                  <a:lnTo>
                    <a:pt x="164" y="74"/>
                  </a:lnTo>
                  <a:lnTo>
                    <a:pt x="149" y="85"/>
                  </a:lnTo>
                  <a:lnTo>
                    <a:pt x="131" y="100"/>
                  </a:lnTo>
                  <a:lnTo>
                    <a:pt x="109" y="117"/>
                  </a:lnTo>
                  <a:lnTo>
                    <a:pt x="85" y="135"/>
                  </a:lnTo>
                  <a:lnTo>
                    <a:pt x="64" y="154"/>
                  </a:lnTo>
                  <a:lnTo>
                    <a:pt x="45" y="174"/>
                  </a:lnTo>
                  <a:lnTo>
                    <a:pt x="32" y="191"/>
                  </a:lnTo>
                  <a:lnTo>
                    <a:pt x="26" y="190"/>
                  </a:lnTo>
                  <a:lnTo>
                    <a:pt x="22" y="189"/>
                  </a:lnTo>
                  <a:lnTo>
                    <a:pt x="19" y="189"/>
                  </a:lnTo>
                  <a:lnTo>
                    <a:pt x="16" y="188"/>
                  </a:lnTo>
                  <a:lnTo>
                    <a:pt x="14" y="187"/>
                  </a:lnTo>
                  <a:lnTo>
                    <a:pt x="10" y="186"/>
                  </a:lnTo>
                  <a:lnTo>
                    <a:pt x="6" y="186"/>
                  </a:lnTo>
                  <a:lnTo>
                    <a:pt x="0" y="185"/>
                  </a:lnTo>
                  <a:lnTo>
                    <a:pt x="11" y="172"/>
                  </a:lnTo>
                  <a:lnTo>
                    <a:pt x="22" y="161"/>
                  </a:lnTo>
                  <a:lnTo>
                    <a:pt x="32" y="149"/>
                  </a:lnTo>
                  <a:lnTo>
                    <a:pt x="42" y="138"/>
                  </a:lnTo>
                  <a:lnTo>
                    <a:pt x="52" y="127"/>
                  </a:lnTo>
                  <a:lnTo>
                    <a:pt x="62" y="116"/>
                  </a:lnTo>
                  <a:lnTo>
                    <a:pt x="71" y="105"/>
                  </a:lnTo>
                  <a:lnTo>
                    <a:pt x="81" y="94"/>
                  </a:lnTo>
                  <a:lnTo>
                    <a:pt x="90" y="84"/>
                  </a:lnTo>
                  <a:lnTo>
                    <a:pt x="100" y="73"/>
                  </a:lnTo>
                  <a:lnTo>
                    <a:pt x="109" y="62"/>
                  </a:lnTo>
                  <a:lnTo>
                    <a:pt x="119" y="52"/>
                  </a:lnTo>
                  <a:lnTo>
                    <a:pt x="128" y="41"/>
                  </a:lnTo>
                  <a:lnTo>
                    <a:pt x="138" y="30"/>
                  </a:lnTo>
                  <a:lnTo>
                    <a:pt x="147" y="20"/>
                  </a:lnTo>
                  <a:lnTo>
                    <a:pt x="157" y="9"/>
                  </a:lnTo>
                  <a:close/>
                </a:path>
              </a:pathLst>
            </a:custGeom>
            <a:solidFill>
              <a:srgbClr val="BABAA3"/>
            </a:solidFill>
            <a:ln w="9525">
              <a:noFill/>
              <a:round/>
              <a:headEnd/>
              <a:tailEnd/>
            </a:ln>
          </p:spPr>
          <p:txBody>
            <a:bodyPr/>
            <a:lstStyle/>
            <a:p>
              <a:endParaRPr lang="de-DE"/>
            </a:p>
          </p:txBody>
        </p:sp>
        <p:sp>
          <p:nvSpPr>
            <p:cNvPr id="36" name="Freeform 231"/>
            <p:cNvSpPr>
              <a:spLocks/>
            </p:cNvSpPr>
            <p:nvPr/>
          </p:nvSpPr>
          <p:spPr bwMode="auto">
            <a:xfrm>
              <a:off x="1382" y="3697"/>
              <a:ext cx="7" cy="5"/>
            </a:xfrm>
            <a:custGeom>
              <a:avLst/>
              <a:gdLst>
                <a:gd name="T0" fmla="*/ 0 w 46"/>
                <a:gd name="T1" fmla="*/ 0 h 34"/>
                <a:gd name="T2" fmla="*/ 0 w 46"/>
                <a:gd name="T3" fmla="*/ 0 h 34"/>
                <a:gd name="T4" fmla="*/ 0 w 46"/>
                <a:gd name="T5" fmla="*/ 0 h 34"/>
                <a:gd name="T6" fmla="*/ 0 w 46"/>
                <a:gd name="T7" fmla="*/ 0 h 34"/>
                <a:gd name="T8" fmla="*/ 0 w 46"/>
                <a:gd name="T9" fmla="*/ 0 h 34"/>
                <a:gd name="T10" fmla="*/ 0 60000 65536"/>
                <a:gd name="T11" fmla="*/ 0 60000 65536"/>
                <a:gd name="T12" fmla="*/ 0 60000 65536"/>
                <a:gd name="T13" fmla="*/ 0 60000 65536"/>
                <a:gd name="T14" fmla="*/ 0 60000 65536"/>
                <a:gd name="T15" fmla="*/ 0 w 46"/>
                <a:gd name="T16" fmla="*/ 0 h 34"/>
                <a:gd name="T17" fmla="*/ 46 w 46"/>
                <a:gd name="T18" fmla="*/ 34 h 34"/>
              </a:gdLst>
              <a:ahLst/>
              <a:cxnLst>
                <a:cxn ang="T10">
                  <a:pos x="T0" y="T1"/>
                </a:cxn>
                <a:cxn ang="T11">
                  <a:pos x="T2" y="T3"/>
                </a:cxn>
                <a:cxn ang="T12">
                  <a:pos x="T4" y="T5"/>
                </a:cxn>
                <a:cxn ang="T13">
                  <a:pos x="T6" y="T7"/>
                </a:cxn>
                <a:cxn ang="T14">
                  <a:pos x="T8" y="T9"/>
                </a:cxn>
              </a:cxnLst>
              <a:rect l="T15" t="T16" r="T17" b="T18"/>
              <a:pathLst>
                <a:path w="46" h="34">
                  <a:moveTo>
                    <a:pt x="0" y="33"/>
                  </a:moveTo>
                  <a:lnTo>
                    <a:pt x="24" y="34"/>
                  </a:lnTo>
                  <a:lnTo>
                    <a:pt x="46" y="0"/>
                  </a:lnTo>
                  <a:lnTo>
                    <a:pt x="15" y="27"/>
                  </a:lnTo>
                  <a:lnTo>
                    <a:pt x="0" y="33"/>
                  </a:lnTo>
                  <a:close/>
                </a:path>
              </a:pathLst>
            </a:custGeom>
            <a:solidFill>
              <a:srgbClr val="998F8A"/>
            </a:solidFill>
            <a:ln w="9525">
              <a:noFill/>
              <a:round/>
              <a:headEnd/>
              <a:tailEnd/>
            </a:ln>
          </p:spPr>
          <p:txBody>
            <a:bodyPr/>
            <a:lstStyle/>
            <a:p>
              <a:endParaRPr lang="de-DE"/>
            </a:p>
          </p:txBody>
        </p:sp>
        <p:sp>
          <p:nvSpPr>
            <p:cNvPr id="37" name="Freeform 232"/>
            <p:cNvSpPr>
              <a:spLocks/>
            </p:cNvSpPr>
            <p:nvPr/>
          </p:nvSpPr>
          <p:spPr bwMode="auto">
            <a:xfrm>
              <a:off x="1470" y="3680"/>
              <a:ext cx="12" cy="7"/>
            </a:xfrm>
            <a:custGeom>
              <a:avLst/>
              <a:gdLst>
                <a:gd name="T0" fmla="*/ 0 w 68"/>
                <a:gd name="T1" fmla="*/ 0 h 43"/>
                <a:gd name="T2" fmla="*/ 0 w 68"/>
                <a:gd name="T3" fmla="*/ 0 h 43"/>
                <a:gd name="T4" fmla="*/ 0 w 68"/>
                <a:gd name="T5" fmla="*/ 0 h 43"/>
                <a:gd name="T6" fmla="*/ 0 w 68"/>
                <a:gd name="T7" fmla="*/ 0 h 43"/>
                <a:gd name="T8" fmla="*/ 0 w 68"/>
                <a:gd name="T9" fmla="*/ 0 h 43"/>
                <a:gd name="T10" fmla="*/ 0 60000 65536"/>
                <a:gd name="T11" fmla="*/ 0 60000 65536"/>
                <a:gd name="T12" fmla="*/ 0 60000 65536"/>
                <a:gd name="T13" fmla="*/ 0 60000 65536"/>
                <a:gd name="T14" fmla="*/ 0 60000 65536"/>
                <a:gd name="T15" fmla="*/ 0 w 68"/>
                <a:gd name="T16" fmla="*/ 0 h 43"/>
                <a:gd name="T17" fmla="*/ 68 w 68"/>
                <a:gd name="T18" fmla="*/ 43 h 43"/>
              </a:gdLst>
              <a:ahLst/>
              <a:cxnLst>
                <a:cxn ang="T10">
                  <a:pos x="T0" y="T1"/>
                </a:cxn>
                <a:cxn ang="T11">
                  <a:pos x="T2" y="T3"/>
                </a:cxn>
                <a:cxn ang="T12">
                  <a:pos x="T4" y="T5"/>
                </a:cxn>
                <a:cxn ang="T13">
                  <a:pos x="T6" y="T7"/>
                </a:cxn>
                <a:cxn ang="T14">
                  <a:pos x="T8" y="T9"/>
                </a:cxn>
              </a:cxnLst>
              <a:rect l="T15" t="T16" r="T17" b="T18"/>
              <a:pathLst>
                <a:path w="68" h="43">
                  <a:moveTo>
                    <a:pt x="26" y="0"/>
                  </a:moveTo>
                  <a:lnTo>
                    <a:pt x="68" y="5"/>
                  </a:lnTo>
                  <a:lnTo>
                    <a:pt x="37" y="43"/>
                  </a:lnTo>
                  <a:lnTo>
                    <a:pt x="0" y="33"/>
                  </a:lnTo>
                  <a:lnTo>
                    <a:pt x="26" y="0"/>
                  </a:lnTo>
                  <a:close/>
                </a:path>
              </a:pathLst>
            </a:custGeom>
            <a:solidFill>
              <a:srgbClr val="4C4C4C"/>
            </a:solidFill>
            <a:ln w="9525">
              <a:noFill/>
              <a:round/>
              <a:headEnd/>
              <a:tailEnd/>
            </a:ln>
          </p:spPr>
          <p:txBody>
            <a:bodyPr/>
            <a:lstStyle/>
            <a:p>
              <a:endParaRPr lang="de-DE"/>
            </a:p>
          </p:txBody>
        </p:sp>
        <p:sp>
          <p:nvSpPr>
            <p:cNvPr id="38" name="Freeform 233"/>
            <p:cNvSpPr>
              <a:spLocks/>
            </p:cNvSpPr>
            <p:nvPr/>
          </p:nvSpPr>
          <p:spPr bwMode="auto">
            <a:xfrm>
              <a:off x="1477" y="3671"/>
              <a:ext cx="11" cy="7"/>
            </a:xfrm>
            <a:custGeom>
              <a:avLst/>
              <a:gdLst>
                <a:gd name="T0" fmla="*/ 0 w 66"/>
                <a:gd name="T1" fmla="*/ 0 h 42"/>
                <a:gd name="T2" fmla="*/ 0 w 66"/>
                <a:gd name="T3" fmla="*/ 0 h 42"/>
                <a:gd name="T4" fmla="*/ 0 w 66"/>
                <a:gd name="T5" fmla="*/ 0 h 42"/>
                <a:gd name="T6" fmla="*/ 0 w 66"/>
                <a:gd name="T7" fmla="*/ 0 h 42"/>
                <a:gd name="T8" fmla="*/ 0 w 66"/>
                <a:gd name="T9" fmla="*/ 0 h 42"/>
                <a:gd name="T10" fmla="*/ 0 60000 65536"/>
                <a:gd name="T11" fmla="*/ 0 60000 65536"/>
                <a:gd name="T12" fmla="*/ 0 60000 65536"/>
                <a:gd name="T13" fmla="*/ 0 60000 65536"/>
                <a:gd name="T14" fmla="*/ 0 60000 65536"/>
                <a:gd name="T15" fmla="*/ 0 w 66"/>
                <a:gd name="T16" fmla="*/ 0 h 42"/>
                <a:gd name="T17" fmla="*/ 66 w 66"/>
                <a:gd name="T18" fmla="*/ 42 h 42"/>
              </a:gdLst>
              <a:ahLst/>
              <a:cxnLst>
                <a:cxn ang="T10">
                  <a:pos x="T0" y="T1"/>
                </a:cxn>
                <a:cxn ang="T11">
                  <a:pos x="T2" y="T3"/>
                </a:cxn>
                <a:cxn ang="T12">
                  <a:pos x="T4" y="T5"/>
                </a:cxn>
                <a:cxn ang="T13">
                  <a:pos x="T6" y="T7"/>
                </a:cxn>
                <a:cxn ang="T14">
                  <a:pos x="T8" y="T9"/>
                </a:cxn>
              </a:cxnLst>
              <a:rect l="T15" t="T16" r="T17" b="T18"/>
              <a:pathLst>
                <a:path w="66" h="42">
                  <a:moveTo>
                    <a:pt x="27" y="0"/>
                  </a:moveTo>
                  <a:lnTo>
                    <a:pt x="66" y="9"/>
                  </a:lnTo>
                  <a:lnTo>
                    <a:pt x="41" y="42"/>
                  </a:lnTo>
                  <a:lnTo>
                    <a:pt x="0" y="34"/>
                  </a:lnTo>
                  <a:lnTo>
                    <a:pt x="27" y="0"/>
                  </a:lnTo>
                  <a:close/>
                </a:path>
              </a:pathLst>
            </a:custGeom>
            <a:solidFill>
              <a:srgbClr val="4C4C4C"/>
            </a:solidFill>
            <a:ln w="9525">
              <a:noFill/>
              <a:round/>
              <a:headEnd/>
              <a:tailEnd/>
            </a:ln>
          </p:spPr>
          <p:txBody>
            <a:bodyPr/>
            <a:lstStyle/>
            <a:p>
              <a:endParaRPr lang="de-DE"/>
            </a:p>
          </p:txBody>
        </p:sp>
        <p:sp>
          <p:nvSpPr>
            <p:cNvPr id="39" name="Freeform 234"/>
            <p:cNvSpPr>
              <a:spLocks/>
            </p:cNvSpPr>
            <p:nvPr/>
          </p:nvSpPr>
          <p:spPr bwMode="auto">
            <a:xfrm>
              <a:off x="1484" y="3662"/>
              <a:ext cx="12" cy="7"/>
            </a:xfrm>
            <a:custGeom>
              <a:avLst/>
              <a:gdLst>
                <a:gd name="T0" fmla="*/ 0 w 71"/>
                <a:gd name="T1" fmla="*/ 0 h 42"/>
                <a:gd name="T2" fmla="*/ 0 w 71"/>
                <a:gd name="T3" fmla="*/ 0 h 42"/>
                <a:gd name="T4" fmla="*/ 0 w 71"/>
                <a:gd name="T5" fmla="*/ 0 h 42"/>
                <a:gd name="T6" fmla="*/ 0 w 71"/>
                <a:gd name="T7" fmla="*/ 0 h 42"/>
                <a:gd name="T8" fmla="*/ 0 w 71"/>
                <a:gd name="T9" fmla="*/ 0 h 42"/>
                <a:gd name="T10" fmla="*/ 0 60000 65536"/>
                <a:gd name="T11" fmla="*/ 0 60000 65536"/>
                <a:gd name="T12" fmla="*/ 0 60000 65536"/>
                <a:gd name="T13" fmla="*/ 0 60000 65536"/>
                <a:gd name="T14" fmla="*/ 0 60000 65536"/>
                <a:gd name="T15" fmla="*/ 0 w 71"/>
                <a:gd name="T16" fmla="*/ 0 h 42"/>
                <a:gd name="T17" fmla="*/ 71 w 71"/>
                <a:gd name="T18" fmla="*/ 42 h 42"/>
              </a:gdLst>
              <a:ahLst/>
              <a:cxnLst>
                <a:cxn ang="T10">
                  <a:pos x="T0" y="T1"/>
                </a:cxn>
                <a:cxn ang="T11">
                  <a:pos x="T2" y="T3"/>
                </a:cxn>
                <a:cxn ang="T12">
                  <a:pos x="T4" y="T5"/>
                </a:cxn>
                <a:cxn ang="T13">
                  <a:pos x="T6" y="T7"/>
                </a:cxn>
                <a:cxn ang="T14">
                  <a:pos x="T8" y="T9"/>
                </a:cxn>
              </a:cxnLst>
              <a:rect l="T15" t="T16" r="T17" b="T18"/>
              <a:pathLst>
                <a:path w="71" h="42">
                  <a:moveTo>
                    <a:pt x="30" y="0"/>
                  </a:moveTo>
                  <a:lnTo>
                    <a:pt x="71" y="5"/>
                  </a:lnTo>
                  <a:lnTo>
                    <a:pt x="36" y="42"/>
                  </a:lnTo>
                  <a:lnTo>
                    <a:pt x="0" y="34"/>
                  </a:lnTo>
                  <a:lnTo>
                    <a:pt x="30" y="0"/>
                  </a:lnTo>
                  <a:close/>
                </a:path>
              </a:pathLst>
            </a:custGeom>
            <a:solidFill>
              <a:srgbClr val="4C4C4C"/>
            </a:solidFill>
            <a:ln w="9525">
              <a:noFill/>
              <a:round/>
              <a:headEnd/>
              <a:tailEnd/>
            </a:ln>
          </p:spPr>
          <p:txBody>
            <a:bodyPr/>
            <a:lstStyle/>
            <a:p>
              <a:endParaRPr lang="de-DE"/>
            </a:p>
          </p:txBody>
        </p:sp>
        <p:sp>
          <p:nvSpPr>
            <p:cNvPr id="40" name="Freeform 235"/>
            <p:cNvSpPr>
              <a:spLocks/>
            </p:cNvSpPr>
            <p:nvPr/>
          </p:nvSpPr>
          <p:spPr bwMode="auto">
            <a:xfrm>
              <a:off x="1492" y="3654"/>
              <a:ext cx="11" cy="6"/>
            </a:xfrm>
            <a:custGeom>
              <a:avLst/>
              <a:gdLst>
                <a:gd name="T0" fmla="*/ 0 w 67"/>
                <a:gd name="T1" fmla="*/ 0 h 38"/>
                <a:gd name="T2" fmla="*/ 0 w 67"/>
                <a:gd name="T3" fmla="*/ 0 h 38"/>
                <a:gd name="T4" fmla="*/ 0 w 67"/>
                <a:gd name="T5" fmla="*/ 0 h 38"/>
                <a:gd name="T6" fmla="*/ 0 w 67"/>
                <a:gd name="T7" fmla="*/ 0 h 38"/>
                <a:gd name="T8" fmla="*/ 0 w 67"/>
                <a:gd name="T9" fmla="*/ 0 h 38"/>
                <a:gd name="T10" fmla="*/ 0 60000 65536"/>
                <a:gd name="T11" fmla="*/ 0 60000 65536"/>
                <a:gd name="T12" fmla="*/ 0 60000 65536"/>
                <a:gd name="T13" fmla="*/ 0 60000 65536"/>
                <a:gd name="T14" fmla="*/ 0 60000 65536"/>
                <a:gd name="T15" fmla="*/ 0 w 67"/>
                <a:gd name="T16" fmla="*/ 0 h 38"/>
                <a:gd name="T17" fmla="*/ 67 w 67"/>
                <a:gd name="T18" fmla="*/ 38 h 38"/>
              </a:gdLst>
              <a:ahLst/>
              <a:cxnLst>
                <a:cxn ang="T10">
                  <a:pos x="T0" y="T1"/>
                </a:cxn>
                <a:cxn ang="T11">
                  <a:pos x="T2" y="T3"/>
                </a:cxn>
                <a:cxn ang="T12">
                  <a:pos x="T4" y="T5"/>
                </a:cxn>
                <a:cxn ang="T13">
                  <a:pos x="T6" y="T7"/>
                </a:cxn>
                <a:cxn ang="T14">
                  <a:pos x="T8" y="T9"/>
                </a:cxn>
              </a:cxnLst>
              <a:rect l="T15" t="T16" r="T17" b="T18"/>
              <a:pathLst>
                <a:path w="67" h="38">
                  <a:moveTo>
                    <a:pt x="25" y="0"/>
                  </a:moveTo>
                  <a:lnTo>
                    <a:pt x="67" y="1"/>
                  </a:lnTo>
                  <a:lnTo>
                    <a:pt x="40" y="38"/>
                  </a:lnTo>
                  <a:lnTo>
                    <a:pt x="0" y="33"/>
                  </a:lnTo>
                  <a:lnTo>
                    <a:pt x="25" y="0"/>
                  </a:lnTo>
                  <a:close/>
                </a:path>
              </a:pathLst>
            </a:custGeom>
            <a:solidFill>
              <a:srgbClr val="4C4C4C"/>
            </a:solidFill>
            <a:ln w="9525">
              <a:noFill/>
              <a:round/>
              <a:headEnd/>
              <a:tailEnd/>
            </a:ln>
          </p:spPr>
          <p:txBody>
            <a:bodyPr/>
            <a:lstStyle/>
            <a:p>
              <a:endParaRPr lang="de-DE"/>
            </a:p>
          </p:txBody>
        </p:sp>
        <p:sp>
          <p:nvSpPr>
            <p:cNvPr id="41" name="Freeform 236"/>
            <p:cNvSpPr>
              <a:spLocks/>
            </p:cNvSpPr>
            <p:nvPr/>
          </p:nvSpPr>
          <p:spPr bwMode="auto">
            <a:xfrm>
              <a:off x="1499" y="3646"/>
              <a:ext cx="11" cy="5"/>
            </a:xfrm>
            <a:custGeom>
              <a:avLst/>
              <a:gdLst>
                <a:gd name="T0" fmla="*/ 0 w 68"/>
                <a:gd name="T1" fmla="*/ 0 h 34"/>
                <a:gd name="T2" fmla="*/ 0 w 68"/>
                <a:gd name="T3" fmla="*/ 0 h 34"/>
                <a:gd name="T4" fmla="*/ 0 w 68"/>
                <a:gd name="T5" fmla="*/ 0 h 34"/>
                <a:gd name="T6" fmla="*/ 0 w 68"/>
                <a:gd name="T7" fmla="*/ 0 h 34"/>
                <a:gd name="T8" fmla="*/ 0 w 68"/>
                <a:gd name="T9" fmla="*/ 0 h 34"/>
                <a:gd name="T10" fmla="*/ 0 60000 65536"/>
                <a:gd name="T11" fmla="*/ 0 60000 65536"/>
                <a:gd name="T12" fmla="*/ 0 60000 65536"/>
                <a:gd name="T13" fmla="*/ 0 60000 65536"/>
                <a:gd name="T14" fmla="*/ 0 60000 65536"/>
                <a:gd name="T15" fmla="*/ 0 w 68"/>
                <a:gd name="T16" fmla="*/ 0 h 34"/>
                <a:gd name="T17" fmla="*/ 68 w 68"/>
                <a:gd name="T18" fmla="*/ 34 h 34"/>
              </a:gdLst>
              <a:ahLst/>
              <a:cxnLst>
                <a:cxn ang="T10">
                  <a:pos x="T0" y="T1"/>
                </a:cxn>
                <a:cxn ang="T11">
                  <a:pos x="T2" y="T3"/>
                </a:cxn>
                <a:cxn ang="T12">
                  <a:pos x="T4" y="T5"/>
                </a:cxn>
                <a:cxn ang="T13">
                  <a:pos x="T6" y="T7"/>
                </a:cxn>
                <a:cxn ang="T14">
                  <a:pos x="T8" y="T9"/>
                </a:cxn>
              </a:cxnLst>
              <a:rect l="T15" t="T16" r="T17" b="T18"/>
              <a:pathLst>
                <a:path w="68" h="34">
                  <a:moveTo>
                    <a:pt x="29" y="0"/>
                  </a:moveTo>
                  <a:lnTo>
                    <a:pt x="68" y="3"/>
                  </a:lnTo>
                  <a:lnTo>
                    <a:pt x="38" y="34"/>
                  </a:lnTo>
                  <a:lnTo>
                    <a:pt x="0" y="32"/>
                  </a:lnTo>
                  <a:lnTo>
                    <a:pt x="29" y="0"/>
                  </a:lnTo>
                  <a:close/>
                </a:path>
              </a:pathLst>
            </a:custGeom>
            <a:solidFill>
              <a:srgbClr val="4C4C4C"/>
            </a:solidFill>
            <a:ln w="9525">
              <a:noFill/>
              <a:round/>
              <a:headEnd/>
              <a:tailEnd/>
            </a:ln>
          </p:spPr>
          <p:txBody>
            <a:bodyPr/>
            <a:lstStyle/>
            <a:p>
              <a:endParaRPr lang="de-DE"/>
            </a:p>
          </p:txBody>
        </p:sp>
        <p:sp>
          <p:nvSpPr>
            <p:cNvPr id="42" name="Freeform 237"/>
            <p:cNvSpPr>
              <a:spLocks/>
            </p:cNvSpPr>
            <p:nvPr/>
          </p:nvSpPr>
          <p:spPr bwMode="auto">
            <a:xfrm>
              <a:off x="1464" y="3689"/>
              <a:ext cx="11" cy="7"/>
            </a:xfrm>
            <a:custGeom>
              <a:avLst/>
              <a:gdLst>
                <a:gd name="T0" fmla="*/ 0 w 63"/>
                <a:gd name="T1" fmla="*/ 0 h 46"/>
                <a:gd name="T2" fmla="*/ 0 w 63"/>
                <a:gd name="T3" fmla="*/ 0 h 46"/>
                <a:gd name="T4" fmla="*/ 0 w 63"/>
                <a:gd name="T5" fmla="*/ 0 h 46"/>
                <a:gd name="T6" fmla="*/ 0 w 63"/>
                <a:gd name="T7" fmla="*/ 0 h 46"/>
                <a:gd name="T8" fmla="*/ 0 w 63"/>
                <a:gd name="T9" fmla="*/ 0 h 46"/>
                <a:gd name="T10" fmla="*/ 0 60000 65536"/>
                <a:gd name="T11" fmla="*/ 0 60000 65536"/>
                <a:gd name="T12" fmla="*/ 0 60000 65536"/>
                <a:gd name="T13" fmla="*/ 0 60000 65536"/>
                <a:gd name="T14" fmla="*/ 0 60000 65536"/>
                <a:gd name="T15" fmla="*/ 0 w 63"/>
                <a:gd name="T16" fmla="*/ 0 h 46"/>
                <a:gd name="T17" fmla="*/ 63 w 63"/>
                <a:gd name="T18" fmla="*/ 46 h 46"/>
              </a:gdLst>
              <a:ahLst/>
              <a:cxnLst>
                <a:cxn ang="T10">
                  <a:pos x="T0" y="T1"/>
                </a:cxn>
                <a:cxn ang="T11">
                  <a:pos x="T2" y="T3"/>
                </a:cxn>
                <a:cxn ang="T12">
                  <a:pos x="T4" y="T5"/>
                </a:cxn>
                <a:cxn ang="T13">
                  <a:pos x="T6" y="T7"/>
                </a:cxn>
                <a:cxn ang="T14">
                  <a:pos x="T8" y="T9"/>
                </a:cxn>
              </a:cxnLst>
              <a:rect l="T15" t="T16" r="T17" b="T18"/>
              <a:pathLst>
                <a:path w="63" h="46">
                  <a:moveTo>
                    <a:pt x="24" y="0"/>
                  </a:moveTo>
                  <a:lnTo>
                    <a:pt x="63" y="10"/>
                  </a:lnTo>
                  <a:lnTo>
                    <a:pt x="38" y="46"/>
                  </a:lnTo>
                  <a:lnTo>
                    <a:pt x="0" y="33"/>
                  </a:lnTo>
                  <a:lnTo>
                    <a:pt x="24" y="0"/>
                  </a:lnTo>
                  <a:close/>
                </a:path>
              </a:pathLst>
            </a:custGeom>
            <a:solidFill>
              <a:srgbClr val="4C4C4C"/>
            </a:solidFill>
            <a:ln w="9525">
              <a:noFill/>
              <a:round/>
              <a:headEnd/>
              <a:tailEnd/>
            </a:ln>
          </p:spPr>
          <p:txBody>
            <a:bodyPr/>
            <a:lstStyle/>
            <a:p>
              <a:endParaRPr lang="de-DE"/>
            </a:p>
          </p:txBody>
        </p:sp>
        <p:sp>
          <p:nvSpPr>
            <p:cNvPr id="43" name="Freeform 238"/>
            <p:cNvSpPr>
              <a:spLocks/>
            </p:cNvSpPr>
            <p:nvPr/>
          </p:nvSpPr>
          <p:spPr bwMode="auto">
            <a:xfrm>
              <a:off x="1458" y="3697"/>
              <a:ext cx="11" cy="9"/>
            </a:xfrm>
            <a:custGeom>
              <a:avLst/>
              <a:gdLst>
                <a:gd name="T0" fmla="*/ 0 w 63"/>
                <a:gd name="T1" fmla="*/ 0 h 50"/>
                <a:gd name="T2" fmla="*/ 0 w 63"/>
                <a:gd name="T3" fmla="*/ 0 h 50"/>
                <a:gd name="T4" fmla="*/ 0 w 63"/>
                <a:gd name="T5" fmla="*/ 0 h 50"/>
                <a:gd name="T6" fmla="*/ 0 w 63"/>
                <a:gd name="T7" fmla="*/ 0 h 50"/>
                <a:gd name="T8" fmla="*/ 0 w 63"/>
                <a:gd name="T9" fmla="*/ 0 h 50"/>
                <a:gd name="T10" fmla="*/ 0 60000 65536"/>
                <a:gd name="T11" fmla="*/ 0 60000 65536"/>
                <a:gd name="T12" fmla="*/ 0 60000 65536"/>
                <a:gd name="T13" fmla="*/ 0 60000 65536"/>
                <a:gd name="T14" fmla="*/ 0 60000 65536"/>
                <a:gd name="T15" fmla="*/ 0 w 63"/>
                <a:gd name="T16" fmla="*/ 0 h 50"/>
                <a:gd name="T17" fmla="*/ 63 w 63"/>
                <a:gd name="T18" fmla="*/ 50 h 50"/>
              </a:gdLst>
              <a:ahLst/>
              <a:cxnLst>
                <a:cxn ang="T10">
                  <a:pos x="T0" y="T1"/>
                </a:cxn>
                <a:cxn ang="T11">
                  <a:pos x="T2" y="T3"/>
                </a:cxn>
                <a:cxn ang="T12">
                  <a:pos x="T4" y="T5"/>
                </a:cxn>
                <a:cxn ang="T13">
                  <a:pos x="T6" y="T7"/>
                </a:cxn>
                <a:cxn ang="T14">
                  <a:pos x="T8" y="T9"/>
                </a:cxn>
              </a:cxnLst>
              <a:rect l="T15" t="T16" r="T17" b="T18"/>
              <a:pathLst>
                <a:path w="63" h="50">
                  <a:moveTo>
                    <a:pt x="27" y="0"/>
                  </a:moveTo>
                  <a:lnTo>
                    <a:pt x="63" y="11"/>
                  </a:lnTo>
                  <a:lnTo>
                    <a:pt x="39" y="50"/>
                  </a:lnTo>
                  <a:lnTo>
                    <a:pt x="0" y="37"/>
                  </a:lnTo>
                  <a:lnTo>
                    <a:pt x="27" y="0"/>
                  </a:lnTo>
                  <a:close/>
                </a:path>
              </a:pathLst>
            </a:custGeom>
            <a:solidFill>
              <a:srgbClr val="4C4C4C"/>
            </a:solidFill>
            <a:ln w="9525">
              <a:noFill/>
              <a:round/>
              <a:headEnd/>
              <a:tailEnd/>
            </a:ln>
          </p:spPr>
          <p:txBody>
            <a:bodyPr/>
            <a:lstStyle/>
            <a:p>
              <a:endParaRPr lang="de-DE"/>
            </a:p>
          </p:txBody>
        </p:sp>
        <p:sp>
          <p:nvSpPr>
            <p:cNvPr id="44" name="Freeform 239"/>
            <p:cNvSpPr>
              <a:spLocks/>
            </p:cNvSpPr>
            <p:nvPr/>
          </p:nvSpPr>
          <p:spPr bwMode="auto">
            <a:xfrm>
              <a:off x="1452" y="3707"/>
              <a:ext cx="10" cy="8"/>
            </a:xfrm>
            <a:custGeom>
              <a:avLst/>
              <a:gdLst>
                <a:gd name="T0" fmla="*/ 0 w 62"/>
                <a:gd name="T1" fmla="*/ 0 h 51"/>
                <a:gd name="T2" fmla="*/ 0 w 62"/>
                <a:gd name="T3" fmla="*/ 0 h 51"/>
                <a:gd name="T4" fmla="*/ 0 w 62"/>
                <a:gd name="T5" fmla="*/ 0 h 51"/>
                <a:gd name="T6" fmla="*/ 0 w 62"/>
                <a:gd name="T7" fmla="*/ 0 h 51"/>
                <a:gd name="T8" fmla="*/ 0 w 62"/>
                <a:gd name="T9" fmla="*/ 0 h 51"/>
                <a:gd name="T10" fmla="*/ 0 60000 65536"/>
                <a:gd name="T11" fmla="*/ 0 60000 65536"/>
                <a:gd name="T12" fmla="*/ 0 60000 65536"/>
                <a:gd name="T13" fmla="*/ 0 60000 65536"/>
                <a:gd name="T14" fmla="*/ 0 60000 65536"/>
                <a:gd name="T15" fmla="*/ 0 w 62"/>
                <a:gd name="T16" fmla="*/ 0 h 51"/>
                <a:gd name="T17" fmla="*/ 62 w 62"/>
                <a:gd name="T18" fmla="*/ 51 h 51"/>
              </a:gdLst>
              <a:ahLst/>
              <a:cxnLst>
                <a:cxn ang="T10">
                  <a:pos x="T0" y="T1"/>
                </a:cxn>
                <a:cxn ang="T11">
                  <a:pos x="T2" y="T3"/>
                </a:cxn>
                <a:cxn ang="T12">
                  <a:pos x="T4" y="T5"/>
                </a:cxn>
                <a:cxn ang="T13">
                  <a:pos x="T6" y="T7"/>
                </a:cxn>
                <a:cxn ang="T14">
                  <a:pos x="T8" y="T9"/>
                </a:cxn>
              </a:cxnLst>
              <a:rect l="T15" t="T16" r="T17" b="T18"/>
              <a:pathLst>
                <a:path w="62" h="51">
                  <a:moveTo>
                    <a:pt x="24" y="0"/>
                  </a:moveTo>
                  <a:lnTo>
                    <a:pt x="62" y="12"/>
                  </a:lnTo>
                  <a:lnTo>
                    <a:pt x="42" y="51"/>
                  </a:lnTo>
                  <a:lnTo>
                    <a:pt x="0" y="41"/>
                  </a:lnTo>
                  <a:lnTo>
                    <a:pt x="24" y="0"/>
                  </a:lnTo>
                  <a:close/>
                </a:path>
              </a:pathLst>
            </a:custGeom>
            <a:solidFill>
              <a:srgbClr val="4C4C4C"/>
            </a:solidFill>
            <a:ln w="9525">
              <a:noFill/>
              <a:round/>
              <a:headEnd/>
              <a:tailEnd/>
            </a:ln>
          </p:spPr>
          <p:txBody>
            <a:bodyPr/>
            <a:lstStyle/>
            <a:p>
              <a:endParaRPr lang="de-DE"/>
            </a:p>
          </p:txBody>
        </p:sp>
        <p:sp>
          <p:nvSpPr>
            <p:cNvPr id="45" name="Freeform 240"/>
            <p:cNvSpPr>
              <a:spLocks/>
            </p:cNvSpPr>
            <p:nvPr/>
          </p:nvSpPr>
          <p:spPr bwMode="auto">
            <a:xfrm>
              <a:off x="1412" y="3668"/>
              <a:ext cx="11" cy="8"/>
            </a:xfrm>
            <a:custGeom>
              <a:avLst/>
              <a:gdLst>
                <a:gd name="T0" fmla="*/ 0 w 70"/>
                <a:gd name="T1" fmla="*/ 0 h 45"/>
                <a:gd name="T2" fmla="*/ 0 w 70"/>
                <a:gd name="T3" fmla="*/ 0 h 45"/>
                <a:gd name="T4" fmla="*/ 0 w 70"/>
                <a:gd name="T5" fmla="*/ 0 h 45"/>
                <a:gd name="T6" fmla="*/ 0 w 70"/>
                <a:gd name="T7" fmla="*/ 0 h 45"/>
                <a:gd name="T8" fmla="*/ 0 w 70"/>
                <a:gd name="T9" fmla="*/ 0 h 45"/>
                <a:gd name="T10" fmla="*/ 0 60000 65536"/>
                <a:gd name="T11" fmla="*/ 0 60000 65536"/>
                <a:gd name="T12" fmla="*/ 0 60000 65536"/>
                <a:gd name="T13" fmla="*/ 0 60000 65536"/>
                <a:gd name="T14" fmla="*/ 0 60000 65536"/>
                <a:gd name="T15" fmla="*/ 0 w 70"/>
                <a:gd name="T16" fmla="*/ 0 h 45"/>
                <a:gd name="T17" fmla="*/ 70 w 70"/>
                <a:gd name="T18" fmla="*/ 45 h 45"/>
              </a:gdLst>
              <a:ahLst/>
              <a:cxnLst>
                <a:cxn ang="T10">
                  <a:pos x="T0" y="T1"/>
                </a:cxn>
                <a:cxn ang="T11">
                  <a:pos x="T2" y="T3"/>
                </a:cxn>
                <a:cxn ang="T12">
                  <a:pos x="T4" y="T5"/>
                </a:cxn>
                <a:cxn ang="T13">
                  <a:pos x="T6" y="T7"/>
                </a:cxn>
                <a:cxn ang="T14">
                  <a:pos x="T8" y="T9"/>
                </a:cxn>
              </a:cxnLst>
              <a:rect l="T15" t="T16" r="T17" b="T18"/>
              <a:pathLst>
                <a:path w="70" h="45">
                  <a:moveTo>
                    <a:pt x="28" y="0"/>
                  </a:moveTo>
                  <a:lnTo>
                    <a:pt x="70" y="11"/>
                  </a:lnTo>
                  <a:lnTo>
                    <a:pt x="40" y="45"/>
                  </a:lnTo>
                  <a:lnTo>
                    <a:pt x="0" y="34"/>
                  </a:lnTo>
                  <a:lnTo>
                    <a:pt x="28" y="0"/>
                  </a:lnTo>
                  <a:close/>
                </a:path>
              </a:pathLst>
            </a:custGeom>
            <a:solidFill>
              <a:srgbClr val="4C4C4C"/>
            </a:solidFill>
            <a:ln w="9525">
              <a:noFill/>
              <a:round/>
              <a:headEnd/>
              <a:tailEnd/>
            </a:ln>
          </p:spPr>
          <p:txBody>
            <a:bodyPr/>
            <a:lstStyle/>
            <a:p>
              <a:endParaRPr lang="de-DE"/>
            </a:p>
          </p:txBody>
        </p:sp>
        <p:sp>
          <p:nvSpPr>
            <p:cNvPr id="46" name="Freeform 241"/>
            <p:cNvSpPr>
              <a:spLocks/>
            </p:cNvSpPr>
            <p:nvPr/>
          </p:nvSpPr>
          <p:spPr bwMode="auto">
            <a:xfrm>
              <a:off x="1405" y="3677"/>
              <a:ext cx="11" cy="7"/>
            </a:xfrm>
            <a:custGeom>
              <a:avLst/>
              <a:gdLst>
                <a:gd name="T0" fmla="*/ 0 w 68"/>
                <a:gd name="T1" fmla="*/ 0 h 43"/>
                <a:gd name="T2" fmla="*/ 0 w 68"/>
                <a:gd name="T3" fmla="*/ 0 h 43"/>
                <a:gd name="T4" fmla="*/ 0 w 68"/>
                <a:gd name="T5" fmla="*/ 0 h 43"/>
                <a:gd name="T6" fmla="*/ 0 w 68"/>
                <a:gd name="T7" fmla="*/ 0 h 43"/>
                <a:gd name="T8" fmla="*/ 0 w 68"/>
                <a:gd name="T9" fmla="*/ 0 h 43"/>
                <a:gd name="T10" fmla="*/ 0 60000 65536"/>
                <a:gd name="T11" fmla="*/ 0 60000 65536"/>
                <a:gd name="T12" fmla="*/ 0 60000 65536"/>
                <a:gd name="T13" fmla="*/ 0 60000 65536"/>
                <a:gd name="T14" fmla="*/ 0 60000 65536"/>
                <a:gd name="T15" fmla="*/ 0 w 68"/>
                <a:gd name="T16" fmla="*/ 0 h 43"/>
                <a:gd name="T17" fmla="*/ 68 w 68"/>
                <a:gd name="T18" fmla="*/ 43 h 43"/>
              </a:gdLst>
              <a:ahLst/>
              <a:cxnLst>
                <a:cxn ang="T10">
                  <a:pos x="T0" y="T1"/>
                </a:cxn>
                <a:cxn ang="T11">
                  <a:pos x="T2" y="T3"/>
                </a:cxn>
                <a:cxn ang="T12">
                  <a:pos x="T4" y="T5"/>
                </a:cxn>
                <a:cxn ang="T13">
                  <a:pos x="T6" y="T7"/>
                </a:cxn>
                <a:cxn ang="T14">
                  <a:pos x="T8" y="T9"/>
                </a:cxn>
              </a:cxnLst>
              <a:rect l="T15" t="T16" r="T17" b="T18"/>
              <a:pathLst>
                <a:path w="68" h="43">
                  <a:moveTo>
                    <a:pt x="29" y="0"/>
                  </a:moveTo>
                  <a:lnTo>
                    <a:pt x="68" y="11"/>
                  </a:lnTo>
                  <a:lnTo>
                    <a:pt x="40" y="43"/>
                  </a:lnTo>
                  <a:lnTo>
                    <a:pt x="0" y="33"/>
                  </a:lnTo>
                  <a:lnTo>
                    <a:pt x="29" y="0"/>
                  </a:lnTo>
                  <a:close/>
                </a:path>
              </a:pathLst>
            </a:custGeom>
            <a:solidFill>
              <a:srgbClr val="4C4C4C"/>
            </a:solidFill>
            <a:ln w="9525">
              <a:noFill/>
              <a:round/>
              <a:headEnd/>
              <a:tailEnd/>
            </a:ln>
          </p:spPr>
          <p:txBody>
            <a:bodyPr/>
            <a:lstStyle/>
            <a:p>
              <a:endParaRPr lang="de-DE"/>
            </a:p>
          </p:txBody>
        </p:sp>
        <p:sp>
          <p:nvSpPr>
            <p:cNvPr id="47" name="Freeform 242"/>
            <p:cNvSpPr>
              <a:spLocks/>
            </p:cNvSpPr>
            <p:nvPr/>
          </p:nvSpPr>
          <p:spPr bwMode="auto">
            <a:xfrm>
              <a:off x="1398" y="3686"/>
              <a:ext cx="11" cy="7"/>
            </a:xfrm>
            <a:custGeom>
              <a:avLst/>
              <a:gdLst>
                <a:gd name="T0" fmla="*/ 0 w 68"/>
                <a:gd name="T1" fmla="*/ 0 h 45"/>
                <a:gd name="T2" fmla="*/ 0 w 68"/>
                <a:gd name="T3" fmla="*/ 0 h 45"/>
                <a:gd name="T4" fmla="*/ 0 w 68"/>
                <a:gd name="T5" fmla="*/ 0 h 45"/>
                <a:gd name="T6" fmla="*/ 0 w 68"/>
                <a:gd name="T7" fmla="*/ 0 h 45"/>
                <a:gd name="T8" fmla="*/ 0 w 68"/>
                <a:gd name="T9" fmla="*/ 0 h 45"/>
                <a:gd name="T10" fmla="*/ 0 60000 65536"/>
                <a:gd name="T11" fmla="*/ 0 60000 65536"/>
                <a:gd name="T12" fmla="*/ 0 60000 65536"/>
                <a:gd name="T13" fmla="*/ 0 60000 65536"/>
                <a:gd name="T14" fmla="*/ 0 60000 65536"/>
                <a:gd name="T15" fmla="*/ 0 w 68"/>
                <a:gd name="T16" fmla="*/ 0 h 45"/>
                <a:gd name="T17" fmla="*/ 68 w 68"/>
                <a:gd name="T18" fmla="*/ 45 h 45"/>
              </a:gdLst>
              <a:ahLst/>
              <a:cxnLst>
                <a:cxn ang="T10">
                  <a:pos x="T0" y="T1"/>
                </a:cxn>
                <a:cxn ang="T11">
                  <a:pos x="T2" y="T3"/>
                </a:cxn>
                <a:cxn ang="T12">
                  <a:pos x="T4" y="T5"/>
                </a:cxn>
                <a:cxn ang="T13">
                  <a:pos x="T6" y="T7"/>
                </a:cxn>
                <a:cxn ang="T14">
                  <a:pos x="T8" y="T9"/>
                </a:cxn>
              </a:cxnLst>
              <a:rect l="T15" t="T16" r="T17" b="T18"/>
              <a:pathLst>
                <a:path w="68" h="45">
                  <a:moveTo>
                    <a:pt x="26" y="0"/>
                  </a:moveTo>
                  <a:lnTo>
                    <a:pt x="68" y="11"/>
                  </a:lnTo>
                  <a:lnTo>
                    <a:pt x="41" y="45"/>
                  </a:lnTo>
                  <a:lnTo>
                    <a:pt x="0" y="33"/>
                  </a:lnTo>
                  <a:lnTo>
                    <a:pt x="26" y="0"/>
                  </a:lnTo>
                  <a:close/>
                </a:path>
              </a:pathLst>
            </a:custGeom>
            <a:solidFill>
              <a:srgbClr val="4C4C4C"/>
            </a:solidFill>
            <a:ln w="9525">
              <a:noFill/>
              <a:round/>
              <a:headEnd/>
              <a:tailEnd/>
            </a:ln>
          </p:spPr>
          <p:txBody>
            <a:bodyPr/>
            <a:lstStyle/>
            <a:p>
              <a:endParaRPr lang="de-DE"/>
            </a:p>
          </p:txBody>
        </p:sp>
        <p:sp>
          <p:nvSpPr>
            <p:cNvPr id="48" name="Freeform 243"/>
            <p:cNvSpPr>
              <a:spLocks/>
            </p:cNvSpPr>
            <p:nvPr/>
          </p:nvSpPr>
          <p:spPr bwMode="auto">
            <a:xfrm>
              <a:off x="1392" y="3694"/>
              <a:ext cx="10" cy="8"/>
            </a:xfrm>
            <a:custGeom>
              <a:avLst/>
              <a:gdLst>
                <a:gd name="T0" fmla="*/ 0 w 62"/>
                <a:gd name="T1" fmla="*/ 0 h 47"/>
                <a:gd name="T2" fmla="*/ 0 w 62"/>
                <a:gd name="T3" fmla="*/ 0 h 47"/>
                <a:gd name="T4" fmla="*/ 0 w 62"/>
                <a:gd name="T5" fmla="*/ 0 h 47"/>
                <a:gd name="T6" fmla="*/ 0 w 62"/>
                <a:gd name="T7" fmla="*/ 0 h 47"/>
                <a:gd name="T8" fmla="*/ 0 w 62"/>
                <a:gd name="T9" fmla="*/ 0 h 47"/>
                <a:gd name="T10" fmla="*/ 0 60000 65536"/>
                <a:gd name="T11" fmla="*/ 0 60000 65536"/>
                <a:gd name="T12" fmla="*/ 0 60000 65536"/>
                <a:gd name="T13" fmla="*/ 0 60000 65536"/>
                <a:gd name="T14" fmla="*/ 0 60000 65536"/>
                <a:gd name="T15" fmla="*/ 0 w 62"/>
                <a:gd name="T16" fmla="*/ 0 h 47"/>
                <a:gd name="T17" fmla="*/ 62 w 62"/>
                <a:gd name="T18" fmla="*/ 47 h 47"/>
              </a:gdLst>
              <a:ahLst/>
              <a:cxnLst>
                <a:cxn ang="T10">
                  <a:pos x="T0" y="T1"/>
                </a:cxn>
                <a:cxn ang="T11">
                  <a:pos x="T2" y="T3"/>
                </a:cxn>
                <a:cxn ang="T12">
                  <a:pos x="T4" y="T5"/>
                </a:cxn>
                <a:cxn ang="T13">
                  <a:pos x="T6" y="T7"/>
                </a:cxn>
                <a:cxn ang="T14">
                  <a:pos x="T8" y="T9"/>
                </a:cxn>
              </a:cxnLst>
              <a:rect l="T15" t="T16" r="T17" b="T18"/>
              <a:pathLst>
                <a:path w="62" h="47">
                  <a:moveTo>
                    <a:pt x="23" y="0"/>
                  </a:moveTo>
                  <a:lnTo>
                    <a:pt x="62" y="12"/>
                  </a:lnTo>
                  <a:lnTo>
                    <a:pt x="40" y="47"/>
                  </a:lnTo>
                  <a:lnTo>
                    <a:pt x="0" y="33"/>
                  </a:lnTo>
                  <a:lnTo>
                    <a:pt x="23" y="0"/>
                  </a:lnTo>
                  <a:close/>
                </a:path>
              </a:pathLst>
            </a:custGeom>
            <a:solidFill>
              <a:srgbClr val="4C4C4C"/>
            </a:solidFill>
            <a:ln w="9525">
              <a:noFill/>
              <a:round/>
              <a:headEnd/>
              <a:tailEnd/>
            </a:ln>
          </p:spPr>
          <p:txBody>
            <a:bodyPr/>
            <a:lstStyle/>
            <a:p>
              <a:endParaRPr lang="de-DE"/>
            </a:p>
          </p:txBody>
        </p:sp>
        <p:sp>
          <p:nvSpPr>
            <p:cNvPr id="49" name="Freeform 244"/>
            <p:cNvSpPr>
              <a:spLocks/>
            </p:cNvSpPr>
            <p:nvPr/>
          </p:nvSpPr>
          <p:spPr bwMode="auto">
            <a:xfrm>
              <a:off x="1422" y="3671"/>
              <a:ext cx="11" cy="7"/>
            </a:xfrm>
            <a:custGeom>
              <a:avLst/>
              <a:gdLst>
                <a:gd name="T0" fmla="*/ 0 w 65"/>
                <a:gd name="T1" fmla="*/ 0 h 44"/>
                <a:gd name="T2" fmla="*/ 0 w 65"/>
                <a:gd name="T3" fmla="*/ 0 h 44"/>
                <a:gd name="T4" fmla="*/ 0 w 65"/>
                <a:gd name="T5" fmla="*/ 0 h 44"/>
                <a:gd name="T6" fmla="*/ 0 w 65"/>
                <a:gd name="T7" fmla="*/ 0 h 44"/>
                <a:gd name="T8" fmla="*/ 0 w 65"/>
                <a:gd name="T9" fmla="*/ 0 h 44"/>
                <a:gd name="T10" fmla="*/ 0 60000 65536"/>
                <a:gd name="T11" fmla="*/ 0 60000 65536"/>
                <a:gd name="T12" fmla="*/ 0 60000 65536"/>
                <a:gd name="T13" fmla="*/ 0 60000 65536"/>
                <a:gd name="T14" fmla="*/ 0 60000 65536"/>
                <a:gd name="T15" fmla="*/ 0 w 65"/>
                <a:gd name="T16" fmla="*/ 0 h 44"/>
                <a:gd name="T17" fmla="*/ 65 w 65"/>
                <a:gd name="T18" fmla="*/ 44 h 44"/>
              </a:gdLst>
              <a:ahLst/>
              <a:cxnLst>
                <a:cxn ang="T10">
                  <a:pos x="T0" y="T1"/>
                </a:cxn>
                <a:cxn ang="T11">
                  <a:pos x="T2" y="T3"/>
                </a:cxn>
                <a:cxn ang="T12">
                  <a:pos x="T4" y="T5"/>
                </a:cxn>
                <a:cxn ang="T13">
                  <a:pos x="T6" y="T7"/>
                </a:cxn>
                <a:cxn ang="T14">
                  <a:pos x="T8" y="T9"/>
                </a:cxn>
              </a:cxnLst>
              <a:rect l="T15" t="T16" r="T17" b="T18"/>
              <a:pathLst>
                <a:path w="65" h="44">
                  <a:moveTo>
                    <a:pt x="26" y="0"/>
                  </a:moveTo>
                  <a:lnTo>
                    <a:pt x="65" y="11"/>
                  </a:lnTo>
                  <a:lnTo>
                    <a:pt x="40" y="44"/>
                  </a:lnTo>
                  <a:lnTo>
                    <a:pt x="0" y="34"/>
                  </a:lnTo>
                  <a:lnTo>
                    <a:pt x="26" y="0"/>
                  </a:lnTo>
                  <a:close/>
                </a:path>
              </a:pathLst>
            </a:custGeom>
            <a:solidFill>
              <a:srgbClr val="4C4C4C"/>
            </a:solidFill>
            <a:ln w="9525">
              <a:noFill/>
              <a:round/>
              <a:headEnd/>
              <a:tailEnd/>
            </a:ln>
          </p:spPr>
          <p:txBody>
            <a:bodyPr/>
            <a:lstStyle/>
            <a:p>
              <a:endParaRPr lang="de-DE"/>
            </a:p>
          </p:txBody>
        </p:sp>
        <p:sp>
          <p:nvSpPr>
            <p:cNvPr id="50" name="Freeform 245"/>
            <p:cNvSpPr>
              <a:spLocks/>
            </p:cNvSpPr>
            <p:nvPr/>
          </p:nvSpPr>
          <p:spPr bwMode="auto">
            <a:xfrm>
              <a:off x="1415" y="3680"/>
              <a:ext cx="11" cy="7"/>
            </a:xfrm>
            <a:custGeom>
              <a:avLst/>
              <a:gdLst>
                <a:gd name="T0" fmla="*/ 0 w 66"/>
                <a:gd name="T1" fmla="*/ 0 h 46"/>
                <a:gd name="T2" fmla="*/ 0 w 66"/>
                <a:gd name="T3" fmla="*/ 0 h 46"/>
                <a:gd name="T4" fmla="*/ 0 w 66"/>
                <a:gd name="T5" fmla="*/ 0 h 46"/>
                <a:gd name="T6" fmla="*/ 0 w 66"/>
                <a:gd name="T7" fmla="*/ 0 h 46"/>
                <a:gd name="T8" fmla="*/ 0 w 66"/>
                <a:gd name="T9" fmla="*/ 0 h 46"/>
                <a:gd name="T10" fmla="*/ 0 60000 65536"/>
                <a:gd name="T11" fmla="*/ 0 60000 65536"/>
                <a:gd name="T12" fmla="*/ 0 60000 65536"/>
                <a:gd name="T13" fmla="*/ 0 60000 65536"/>
                <a:gd name="T14" fmla="*/ 0 60000 65536"/>
                <a:gd name="T15" fmla="*/ 0 w 66"/>
                <a:gd name="T16" fmla="*/ 0 h 46"/>
                <a:gd name="T17" fmla="*/ 66 w 66"/>
                <a:gd name="T18" fmla="*/ 46 h 46"/>
              </a:gdLst>
              <a:ahLst/>
              <a:cxnLst>
                <a:cxn ang="T10">
                  <a:pos x="T0" y="T1"/>
                </a:cxn>
                <a:cxn ang="T11">
                  <a:pos x="T2" y="T3"/>
                </a:cxn>
                <a:cxn ang="T12">
                  <a:pos x="T4" y="T5"/>
                </a:cxn>
                <a:cxn ang="T13">
                  <a:pos x="T6" y="T7"/>
                </a:cxn>
                <a:cxn ang="T14">
                  <a:pos x="T8" y="T9"/>
                </a:cxn>
              </a:cxnLst>
              <a:rect l="T15" t="T16" r="T17" b="T18"/>
              <a:pathLst>
                <a:path w="66" h="46">
                  <a:moveTo>
                    <a:pt x="25" y="0"/>
                  </a:moveTo>
                  <a:lnTo>
                    <a:pt x="66" y="13"/>
                  </a:lnTo>
                  <a:lnTo>
                    <a:pt x="43" y="46"/>
                  </a:lnTo>
                  <a:lnTo>
                    <a:pt x="0" y="33"/>
                  </a:lnTo>
                  <a:lnTo>
                    <a:pt x="25" y="0"/>
                  </a:lnTo>
                  <a:close/>
                </a:path>
              </a:pathLst>
            </a:custGeom>
            <a:solidFill>
              <a:srgbClr val="4C4C4C"/>
            </a:solidFill>
            <a:ln w="9525">
              <a:noFill/>
              <a:round/>
              <a:headEnd/>
              <a:tailEnd/>
            </a:ln>
          </p:spPr>
          <p:txBody>
            <a:bodyPr/>
            <a:lstStyle/>
            <a:p>
              <a:endParaRPr lang="de-DE"/>
            </a:p>
          </p:txBody>
        </p:sp>
        <p:sp>
          <p:nvSpPr>
            <p:cNvPr id="51" name="Freeform 246"/>
            <p:cNvSpPr>
              <a:spLocks/>
            </p:cNvSpPr>
            <p:nvPr/>
          </p:nvSpPr>
          <p:spPr bwMode="auto">
            <a:xfrm>
              <a:off x="1409" y="3688"/>
              <a:ext cx="10" cy="8"/>
            </a:xfrm>
            <a:custGeom>
              <a:avLst/>
              <a:gdLst>
                <a:gd name="T0" fmla="*/ 0 w 63"/>
                <a:gd name="T1" fmla="*/ 0 h 46"/>
                <a:gd name="T2" fmla="*/ 0 w 63"/>
                <a:gd name="T3" fmla="*/ 0 h 46"/>
                <a:gd name="T4" fmla="*/ 0 w 63"/>
                <a:gd name="T5" fmla="*/ 0 h 46"/>
                <a:gd name="T6" fmla="*/ 0 w 63"/>
                <a:gd name="T7" fmla="*/ 0 h 46"/>
                <a:gd name="T8" fmla="*/ 0 w 63"/>
                <a:gd name="T9" fmla="*/ 0 h 46"/>
                <a:gd name="T10" fmla="*/ 0 60000 65536"/>
                <a:gd name="T11" fmla="*/ 0 60000 65536"/>
                <a:gd name="T12" fmla="*/ 0 60000 65536"/>
                <a:gd name="T13" fmla="*/ 0 60000 65536"/>
                <a:gd name="T14" fmla="*/ 0 60000 65536"/>
                <a:gd name="T15" fmla="*/ 0 w 63"/>
                <a:gd name="T16" fmla="*/ 0 h 46"/>
                <a:gd name="T17" fmla="*/ 63 w 63"/>
                <a:gd name="T18" fmla="*/ 46 h 46"/>
              </a:gdLst>
              <a:ahLst/>
              <a:cxnLst>
                <a:cxn ang="T10">
                  <a:pos x="T0" y="T1"/>
                </a:cxn>
                <a:cxn ang="T11">
                  <a:pos x="T2" y="T3"/>
                </a:cxn>
                <a:cxn ang="T12">
                  <a:pos x="T4" y="T5"/>
                </a:cxn>
                <a:cxn ang="T13">
                  <a:pos x="T6" y="T7"/>
                </a:cxn>
                <a:cxn ang="T14">
                  <a:pos x="T8" y="T9"/>
                </a:cxn>
              </a:cxnLst>
              <a:rect l="T15" t="T16" r="T17" b="T18"/>
              <a:pathLst>
                <a:path w="63" h="46">
                  <a:moveTo>
                    <a:pt x="24" y="0"/>
                  </a:moveTo>
                  <a:lnTo>
                    <a:pt x="63" y="10"/>
                  </a:lnTo>
                  <a:lnTo>
                    <a:pt x="38" y="46"/>
                  </a:lnTo>
                  <a:lnTo>
                    <a:pt x="0" y="36"/>
                  </a:lnTo>
                  <a:lnTo>
                    <a:pt x="24" y="0"/>
                  </a:lnTo>
                  <a:close/>
                </a:path>
              </a:pathLst>
            </a:custGeom>
            <a:solidFill>
              <a:srgbClr val="4C4C4C"/>
            </a:solidFill>
            <a:ln w="9525">
              <a:noFill/>
              <a:round/>
              <a:headEnd/>
              <a:tailEnd/>
            </a:ln>
          </p:spPr>
          <p:txBody>
            <a:bodyPr/>
            <a:lstStyle/>
            <a:p>
              <a:endParaRPr lang="de-DE"/>
            </a:p>
          </p:txBody>
        </p:sp>
        <p:sp>
          <p:nvSpPr>
            <p:cNvPr id="52" name="Freeform 247"/>
            <p:cNvSpPr>
              <a:spLocks/>
            </p:cNvSpPr>
            <p:nvPr/>
          </p:nvSpPr>
          <p:spPr bwMode="auto">
            <a:xfrm>
              <a:off x="1403" y="3697"/>
              <a:ext cx="9" cy="8"/>
            </a:xfrm>
            <a:custGeom>
              <a:avLst/>
              <a:gdLst>
                <a:gd name="T0" fmla="*/ 0 w 55"/>
                <a:gd name="T1" fmla="*/ 0 h 44"/>
                <a:gd name="T2" fmla="*/ 0 w 55"/>
                <a:gd name="T3" fmla="*/ 0 h 44"/>
                <a:gd name="T4" fmla="*/ 0 w 55"/>
                <a:gd name="T5" fmla="*/ 0 h 44"/>
                <a:gd name="T6" fmla="*/ 0 w 55"/>
                <a:gd name="T7" fmla="*/ 0 h 44"/>
                <a:gd name="T8" fmla="*/ 0 w 55"/>
                <a:gd name="T9" fmla="*/ 0 h 44"/>
                <a:gd name="T10" fmla="*/ 0 60000 65536"/>
                <a:gd name="T11" fmla="*/ 0 60000 65536"/>
                <a:gd name="T12" fmla="*/ 0 60000 65536"/>
                <a:gd name="T13" fmla="*/ 0 60000 65536"/>
                <a:gd name="T14" fmla="*/ 0 60000 65536"/>
                <a:gd name="T15" fmla="*/ 0 w 55"/>
                <a:gd name="T16" fmla="*/ 0 h 44"/>
                <a:gd name="T17" fmla="*/ 55 w 55"/>
                <a:gd name="T18" fmla="*/ 44 h 44"/>
              </a:gdLst>
              <a:ahLst/>
              <a:cxnLst>
                <a:cxn ang="T10">
                  <a:pos x="T0" y="T1"/>
                </a:cxn>
                <a:cxn ang="T11">
                  <a:pos x="T2" y="T3"/>
                </a:cxn>
                <a:cxn ang="T12">
                  <a:pos x="T4" y="T5"/>
                </a:cxn>
                <a:cxn ang="T13">
                  <a:pos x="T6" y="T7"/>
                </a:cxn>
                <a:cxn ang="T14">
                  <a:pos x="T8" y="T9"/>
                </a:cxn>
              </a:cxnLst>
              <a:rect l="T15" t="T16" r="T17" b="T18"/>
              <a:pathLst>
                <a:path w="55" h="44">
                  <a:moveTo>
                    <a:pt x="17" y="0"/>
                  </a:moveTo>
                  <a:lnTo>
                    <a:pt x="55" y="8"/>
                  </a:lnTo>
                  <a:lnTo>
                    <a:pt x="36" y="44"/>
                  </a:lnTo>
                  <a:lnTo>
                    <a:pt x="0" y="33"/>
                  </a:lnTo>
                  <a:lnTo>
                    <a:pt x="17" y="0"/>
                  </a:lnTo>
                  <a:close/>
                </a:path>
              </a:pathLst>
            </a:custGeom>
            <a:solidFill>
              <a:srgbClr val="4C4C4C"/>
            </a:solidFill>
            <a:ln w="9525">
              <a:noFill/>
              <a:round/>
              <a:headEnd/>
              <a:tailEnd/>
            </a:ln>
          </p:spPr>
          <p:txBody>
            <a:bodyPr/>
            <a:lstStyle/>
            <a:p>
              <a:endParaRPr lang="de-DE"/>
            </a:p>
          </p:txBody>
        </p:sp>
        <p:sp>
          <p:nvSpPr>
            <p:cNvPr id="53" name="Freeform 248"/>
            <p:cNvSpPr>
              <a:spLocks/>
            </p:cNvSpPr>
            <p:nvPr/>
          </p:nvSpPr>
          <p:spPr bwMode="auto">
            <a:xfrm>
              <a:off x="1432" y="3674"/>
              <a:ext cx="10" cy="7"/>
            </a:xfrm>
            <a:custGeom>
              <a:avLst/>
              <a:gdLst>
                <a:gd name="T0" fmla="*/ 0 w 60"/>
                <a:gd name="T1" fmla="*/ 0 h 43"/>
                <a:gd name="T2" fmla="*/ 0 w 60"/>
                <a:gd name="T3" fmla="*/ 0 h 43"/>
                <a:gd name="T4" fmla="*/ 0 w 60"/>
                <a:gd name="T5" fmla="*/ 0 h 43"/>
                <a:gd name="T6" fmla="*/ 0 w 60"/>
                <a:gd name="T7" fmla="*/ 0 h 43"/>
                <a:gd name="T8" fmla="*/ 0 w 60"/>
                <a:gd name="T9" fmla="*/ 0 h 43"/>
                <a:gd name="T10" fmla="*/ 0 60000 65536"/>
                <a:gd name="T11" fmla="*/ 0 60000 65536"/>
                <a:gd name="T12" fmla="*/ 0 60000 65536"/>
                <a:gd name="T13" fmla="*/ 0 60000 65536"/>
                <a:gd name="T14" fmla="*/ 0 60000 65536"/>
                <a:gd name="T15" fmla="*/ 0 w 60"/>
                <a:gd name="T16" fmla="*/ 0 h 43"/>
                <a:gd name="T17" fmla="*/ 60 w 60"/>
                <a:gd name="T18" fmla="*/ 43 h 43"/>
              </a:gdLst>
              <a:ahLst/>
              <a:cxnLst>
                <a:cxn ang="T10">
                  <a:pos x="T0" y="T1"/>
                </a:cxn>
                <a:cxn ang="T11">
                  <a:pos x="T2" y="T3"/>
                </a:cxn>
                <a:cxn ang="T12">
                  <a:pos x="T4" y="T5"/>
                </a:cxn>
                <a:cxn ang="T13">
                  <a:pos x="T6" y="T7"/>
                </a:cxn>
                <a:cxn ang="T14">
                  <a:pos x="T8" y="T9"/>
                </a:cxn>
              </a:cxnLst>
              <a:rect l="T15" t="T16" r="T17" b="T18"/>
              <a:pathLst>
                <a:path w="60" h="43">
                  <a:moveTo>
                    <a:pt x="23" y="0"/>
                  </a:moveTo>
                  <a:lnTo>
                    <a:pt x="60" y="6"/>
                  </a:lnTo>
                  <a:lnTo>
                    <a:pt x="39" y="43"/>
                  </a:lnTo>
                  <a:lnTo>
                    <a:pt x="0" y="30"/>
                  </a:lnTo>
                  <a:lnTo>
                    <a:pt x="23" y="0"/>
                  </a:lnTo>
                  <a:close/>
                </a:path>
              </a:pathLst>
            </a:custGeom>
            <a:solidFill>
              <a:srgbClr val="4C4C4C"/>
            </a:solidFill>
            <a:ln w="9525">
              <a:noFill/>
              <a:round/>
              <a:headEnd/>
              <a:tailEnd/>
            </a:ln>
          </p:spPr>
          <p:txBody>
            <a:bodyPr/>
            <a:lstStyle/>
            <a:p>
              <a:endParaRPr lang="de-DE"/>
            </a:p>
          </p:txBody>
        </p:sp>
        <p:sp>
          <p:nvSpPr>
            <p:cNvPr id="54" name="Freeform 249"/>
            <p:cNvSpPr>
              <a:spLocks/>
            </p:cNvSpPr>
            <p:nvPr/>
          </p:nvSpPr>
          <p:spPr bwMode="auto">
            <a:xfrm>
              <a:off x="1439" y="3666"/>
              <a:ext cx="10" cy="6"/>
            </a:xfrm>
            <a:custGeom>
              <a:avLst/>
              <a:gdLst>
                <a:gd name="T0" fmla="*/ 0 w 61"/>
                <a:gd name="T1" fmla="*/ 0 h 38"/>
                <a:gd name="T2" fmla="*/ 0 w 61"/>
                <a:gd name="T3" fmla="*/ 0 h 38"/>
                <a:gd name="T4" fmla="*/ 0 w 61"/>
                <a:gd name="T5" fmla="*/ 0 h 38"/>
                <a:gd name="T6" fmla="*/ 0 w 61"/>
                <a:gd name="T7" fmla="*/ 0 h 38"/>
                <a:gd name="T8" fmla="*/ 0 w 61"/>
                <a:gd name="T9" fmla="*/ 0 h 38"/>
                <a:gd name="T10" fmla="*/ 0 60000 65536"/>
                <a:gd name="T11" fmla="*/ 0 60000 65536"/>
                <a:gd name="T12" fmla="*/ 0 60000 65536"/>
                <a:gd name="T13" fmla="*/ 0 60000 65536"/>
                <a:gd name="T14" fmla="*/ 0 60000 65536"/>
                <a:gd name="T15" fmla="*/ 0 w 61"/>
                <a:gd name="T16" fmla="*/ 0 h 38"/>
                <a:gd name="T17" fmla="*/ 61 w 61"/>
                <a:gd name="T18" fmla="*/ 38 h 38"/>
              </a:gdLst>
              <a:ahLst/>
              <a:cxnLst>
                <a:cxn ang="T10">
                  <a:pos x="T0" y="T1"/>
                </a:cxn>
                <a:cxn ang="T11">
                  <a:pos x="T2" y="T3"/>
                </a:cxn>
                <a:cxn ang="T12">
                  <a:pos x="T4" y="T5"/>
                </a:cxn>
                <a:cxn ang="T13">
                  <a:pos x="T6" y="T7"/>
                </a:cxn>
                <a:cxn ang="T14">
                  <a:pos x="T8" y="T9"/>
                </a:cxn>
              </a:cxnLst>
              <a:rect l="T15" t="T16" r="T17" b="T18"/>
              <a:pathLst>
                <a:path w="61" h="38">
                  <a:moveTo>
                    <a:pt x="27" y="0"/>
                  </a:moveTo>
                  <a:lnTo>
                    <a:pt x="61" y="9"/>
                  </a:lnTo>
                  <a:lnTo>
                    <a:pt x="34" y="38"/>
                  </a:lnTo>
                  <a:lnTo>
                    <a:pt x="0" y="31"/>
                  </a:lnTo>
                  <a:lnTo>
                    <a:pt x="27" y="0"/>
                  </a:lnTo>
                  <a:close/>
                </a:path>
              </a:pathLst>
            </a:custGeom>
            <a:solidFill>
              <a:srgbClr val="4C4C4C"/>
            </a:solidFill>
            <a:ln w="9525">
              <a:noFill/>
              <a:round/>
              <a:headEnd/>
              <a:tailEnd/>
            </a:ln>
          </p:spPr>
          <p:txBody>
            <a:bodyPr/>
            <a:lstStyle/>
            <a:p>
              <a:endParaRPr lang="de-DE"/>
            </a:p>
          </p:txBody>
        </p:sp>
        <p:sp>
          <p:nvSpPr>
            <p:cNvPr id="55" name="Freeform 250"/>
            <p:cNvSpPr>
              <a:spLocks/>
            </p:cNvSpPr>
            <p:nvPr/>
          </p:nvSpPr>
          <p:spPr bwMode="auto">
            <a:xfrm>
              <a:off x="1446" y="3657"/>
              <a:ext cx="9" cy="6"/>
            </a:xfrm>
            <a:custGeom>
              <a:avLst/>
              <a:gdLst>
                <a:gd name="T0" fmla="*/ 0 w 58"/>
                <a:gd name="T1" fmla="*/ 0 h 38"/>
                <a:gd name="T2" fmla="*/ 0 w 58"/>
                <a:gd name="T3" fmla="*/ 0 h 38"/>
                <a:gd name="T4" fmla="*/ 0 w 58"/>
                <a:gd name="T5" fmla="*/ 0 h 38"/>
                <a:gd name="T6" fmla="*/ 0 w 58"/>
                <a:gd name="T7" fmla="*/ 0 h 38"/>
                <a:gd name="T8" fmla="*/ 0 w 58"/>
                <a:gd name="T9" fmla="*/ 0 h 38"/>
                <a:gd name="T10" fmla="*/ 0 60000 65536"/>
                <a:gd name="T11" fmla="*/ 0 60000 65536"/>
                <a:gd name="T12" fmla="*/ 0 60000 65536"/>
                <a:gd name="T13" fmla="*/ 0 60000 65536"/>
                <a:gd name="T14" fmla="*/ 0 60000 65536"/>
                <a:gd name="T15" fmla="*/ 0 w 58"/>
                <a:gd name="T16" fmla="*/ 0 h 38"/>
                <a:gd name="T17" fmla="*/ 58 w 58"/>
                <a:gd name="T18" fmla="*/ 38 h 38"/>
              </a:gdLst>
              <a:ahLst/>
              <a:cxnLst>
                <a:cxn ang="T10">
                  <a:pos x="T0" y="T1"/>
                </a:cxn>
                <a:cxn ang="T11">
                  <a:pos x="T2" y="T3"/>
                </a:cxn>
                <a:cxn ang="T12">
                  <a:pos x="T4" y="T5"/>
                </a:cxn>
                <a:cxn ang="T13">
                  <a:pos x="T6" y="T7"/>
                </a:cxn>
                <a:cxn ang="T14">
                  <a:pos x="T8" y="T9"/>
                </a:cxn>
              </a:cxnLst>
              <a:rect l="T15" t="T16" r="T17" b="T18"/>
              <a:pathLst>
                <a:path w="58" h="38">
                  <a:moveTo>
                    <a:pt x="23" y="0"/>
                  </a:moveTo>
                  <a:lnTo>
                    <a:pt x="58" y="6"/>
                  </a:lnTo>
                  <a:lnTo>
                    <a:pt x="35" y="38"/>
                  </a:lnTo>
                  <a:lnTo>
                    <a:pt x="0" y="29"/>
                  </a:lnTo>
                  <a:lnTo>
                    <a:pt x="23" y="0"/>
                  </a:lnTo>
                  <a:close/>
                </a:path>
              </a:pathLst>
            </a:custGeom>
            <a:solidFill>
              <a:srgbClr val="4C4C4C"/>
            </a:solidFill>
            <a:ln w="9525">
              <a:noFill/>
              <a:round/>
              <a:headEnd/>
              <a:tailEnd/>
            </a:ln>
          </p:spPr>
          <p:txBody>
            <a:bodyPr/>
            <a:lstStyle/>
            <a:p>
              <a:endParaRPr lang="de-DE"/>
            </a:p>
          </p:txBody>
        </p:sp>
        <p:sp>
          <p:nvSpPr>
            <p:cNvPr id="56" name="Freeform 251"/>
            <p:cNvSpPr>
              <a:spLocks/>
            </p:cNvSpPr>
            <p:nvPr/>
          </p:nvSpPr>
          <p:spPr bwMode="auto">
            <a:xfrm>
              <a:off x="1452" y="3648"/>
              <a:ext cx="11" cy="7"/>
            </a:xfrm>
            <a:custGeom>
              <a:avLst/>
              <a:gdLst>
                <a:gd name="T0" fmla="*/ 0 w 66"/>
                <a:gd name="T1" fmla="*/ 0 h 41"/>
                <a:gd name="T2" fmla="*/ 0 w 66"/>
                <a:gd name="T3" fmla="*/ 0 h 41"/>
                <a:gd name="T4" fmla="*/ 0 w 66"/>
                <a:gd name="T5" fmla="*/ 0 h 41"/>
                <a:gd name="T6" fmla="*/ 0 w 66"/>
                <a:gd name="T7" fmla="*/ 0 h 41"/>
                <a:gd name="T8" fmla="*/ 0 w 66"/>
                <a:gd name="T9" fmla="*/ 0 h 41"/>
                <a:gd name="T10" fmla="*/ 0 60000 65536"/>
                <a:gd name="T11" fmla="*/ 0 60000 65536"/>
                <a:gd name="T12" fmla="*/ 0 60000 65536"/>
                <a:gd name="T13" fmla="*/ 0 60000 65536"/>
                <a:gd name="T14" fmla="*/ 0 60000 65536"/>
                <a:gd name="T15" fmla="*/ 0 w 66"/>
                <a:gd name="T16" fmla="*/ 0 h 41"/>
                <a:gd name="T17" fmla="*/ 66 w 66"/>
                <a:gd name="T18" fmla="*/ 41 h 41"/>
              </a:gdLst>
              <a:ahLst/>
              <a:cxnLst>
                <a:cxn ang="T10">
                  <a:pos x="T0" y="T1"/>
                </a:cxn>
                <a:cxn ang="T11">
                  <a:pos x="T2" y="T3"/>
                </a:cxn>
                <a:cxn ang="T12">
                  <a:pos x="T4" y="T5"/>
                </a:cxn>
                <a:cxn ang="T13">
                  <a:pos x="T6" y="T7"/>
                </a:cxn>
                <a:cxn ang="T14">
                  <a:pos x="T8" y="T9"/>
                </a:cxn>
              </a:cxnLst>
              <a:rect l="T15" t="T16" r="T17" b="T18"/>
              <a:pathLst>
                <a:path w="66" h="41">
                  <a:moveTo>
                    <a:pt x="29" y="0"/>
                  </a:moveTo>
                  <a:lnTo>
                    <a:pt x="66" y="9"/>
                  </a:lnTo>
                  <a:lnTo>
                    <a:pt x="42" y="41"/>
                  </a:lnTo>
                  <a:lnTo>
                    <a:pt x="0" y="32"/>
                  </a:lnTo>
                  <a:lnTo>
                    <a:pt x="29" y="0"/>
                  </a:lnTo>
                  <a:close/>
                </a:path>
              </a:pathLst>
            </a:custGeom>
            <a:solidFill>
              <a:srgbClr val="4C4C4C"/>
            </a:solidFill>
            <a:ln w="9525">
              <a:noFill/>
              <a:round/>
              <a:headEnd/>
              <a:tailEnd/>
            </a:ln>
          </p:spPr>
          <p:txBody>
            <a:bodyPr/>
            <a:lstStyle/>
            <a:p>
              <a:endParaRPr lang="de-DE"/>
            </a:p>
          </p:txBody>
        </p:sp>
        <p:sp>
          <p:nvSpPr>
            <p:cNvPr id="57" name="Freeform 252"/>
            <p:cNvSpPr>
              <a:spLocks/>
            </p:cNvSpPr>
            <p:nvPr/>
          </p:nvSpPr>
          <p:spPr bwMode="auto">
            <a:xfrm>
              <a:off x="1460" y="3641"/>
              <a:ext cx="10" cy="7"/>
            </a:xfrm>
            <a:custGeom>
              <a:avLst/>
              <a:gdLst>
                <a:gd name="T0" fmla="*/ 0 w 60"/>
                <a:gd name="T1" fmla="*/ 0 h 40"/>
                <a:gd name="T2" fmla="*/ 0 w 60"/>
                <a:gd name="T3" fmla="*/ 0 h 40"/>
                <a:gd name="T4" fmla="*/ 0 w 60"/>
                <a:gd name="T5" fmla="*/ 0 h 40"/>
                <a:gd name="T6" fmla="*/ 0 w 60"/>
                <a:gd name="T7" fmla="*/ 0 h 40"/>
                <a:gd name="T8" fmla="*/ 0 w 60"/>
                <a:gd name="T9" fmla="*/ 0 h 40"/>
                <a:gd name="T10" fmla="*/ 0 60000 65536"/>
                <a:gd name="T11" fmla="*/ 0 60000 65536"/>
                <a:gd name="T12" fmla="*/ 0 60000 65536"/>
                <a:gd name="T13" fmla="*/ 0 60000 65536"/>
                <a:gd name="T14" fmla="*/ 0 60000 65536"/>
                <a:gd name="T15" fmla="*/ 0 w 60"/>
                <a:gd name="T16" fmla="*/ 0 h 40"/>
                <a:gd name="T17" fmla="*/ 60 w 60"/>
                <a:gd name="T18" fmla="*/ 40 h 40"/>
              </a:gdLst>
              <a:ahLst/>
              <a:cxnLst>
                <a:cxn ang="T10">
                  <a:pos x="T0" y="T1"/>
                </a:cxn>
                <a:cxn ang="T11">
                  <a:pos x="T2" y="T3"/>
                </a:cxn>
                <a:cxn ang="T12">
                  <a:pos x="T4" y="T5"/>
                </a:cxn>
                <a:cxn ang="T13">
                  <a:pos x="T6" y="T7"/>
                </a:cxn>
                <a:cxn ang="T14">
                  <a:pos x="T8" y="T9"/>
                </a:cxn>
              </a:cxnLst>
              <a:rect l="T15" t="T16" r="T17" b="T18"/>
              <a:pathLst>
                <a:path w="60" h="40">
                  <a:moveTo>
                    <a:pt x="21" y="0"/>
                  </a:moveTo>
                  <a:lnTo>
                    <a:pt x="60" y="11"/>
                  </a:lnTo>
                  <a:lnTo>
                    <a:pt x="34" y="40"/>
                  </a:lnTo>
                  <a:lnTo>
                    <a:pt x="0" y="34"/>
                  </a:lnTo>
                  <a:lnTo>
                    <a:pt x="21" y="0"/>
                  </a:lnTo>
                  <a:close/>
                </a:path>
              </a:pathLst>
            </a:custGeom>
            <a:solidFill>
              <a:srgbClr val="4C4C4C"/>
            </a:solidFill>
            <a:ln w="9525">
              <a:noFill/>
              <a:round/>
              <a:headEnd/>
              <a:tailEnd/>
            </a:ln>
          </p:spPr>
          <p:txBody>
            <a:bodyPr/>
            <a:lstStyle/>
            <a:p>
              <a:endParaRPr lang="de-DE"/>
            </a:p>
          </p:txBody>
        </p:sp>
        <p:sp>
          <p:nvSpPr>
            <p:cNvPr id="58" name="Freeform 253"/>
            <p:cNvSpPr>
              <a:spLocks/>
            </p:cNvSpPr>
            <p:nvPr/>
          </p:nvSpPr>
          <p:spPr bwMode="auto">
            <a:xfrm>
              <a:off x="1425" y="3682"/>
              <a:ext cx="11" cy="8"/>
            </a:xfrm>
            <a:custGeom>
              <a:avLst/>
              <a:gdLst>
                <a:gd name="T0" fmla="*/ 0 w 63"/>
                <a:gd name="T1" fmla="*/ 0 h 47"/>
                <a:gd name="T2" fmla="*/ 0 w 63"/>
                <a:gd name="T3" fmla="*/ 0 h 47"/>
                <a:gd name="T4" fmla="*/ 0 w 63"/>
                <a:gd name="T5" fmla="*/ 0 h 47"/>
                <a:gd name="T6" fmla="*/ 0 w 63"/>
                <a:gd name="T7" fmla="*/ 0 h 47"/>
                <a:gd name="T8" fmla="*/ 0 w 63"/>
                <a:gd name="T9" fmla="*/ 0 h 47"/>
                <a:gd name="T10" fmla="*/ 0 60000 65536"/>
                <a:gd name="T11" fmla="*/ 0 60000 65536"/>
                <a:gd name="T12" fmla="*/ 0 60000 65536"/>
                <a:gd name="T13" fmla="*/ 0 60000 65536"/>
                <a:gd name="T14" fmla="*/ 0 60000 65536"/>
                <a:gd name="T15" fmla="*/ 0 w 63"/>
                <a:gd name="T16" fmla="*/ 0 h 47"/>
                <a:gd name="T17" fmla="*/ 63 w 63"/>
                <a:gd name="T18" fmla="*/ 47 h 47"/>
              </a:gdLst>
              <a:ahLst/>
              <a:cxnLst>
                <a:cxn ang="T10">
                  <a:pos x="T0" y="T1"/>
                </a:cxn>
                <a:cxn ang="T11">
                  <a:pos x="T2" y="T3"/>
                </a:cxn>
                <a:cxn ang="T12">
                  <a:pos x="T4" y="T5"/>
                </a:cxn>
                <a:cxn ang="T13">
                  <a:pos x="T6" y="T7"/>
                </a:cxn>
                <a:cxn ang="T14">
                  <a:pos x="T8" y="T9"/>
                </a:cxn>
              </a:cxnLst>
              <a:rect l="T15" t="T16" r="T17" b="T18"/>
              <a:pathLst>
                <a:path w="63" h="47">
                  <a:moveTo>
                    <a:pt x="25" y="0"/>
                  </a:moveTo>
                  <a:lnTo>
                    <a:pt x="63" y="13"/>
                  </a:lnTo>
                  <a:lnTo>
                    <a:pt x="34" y="47"/>
                  </a:lnTo>
                  <a:lnTo>
                    <a:pt x="0" y="34"/>
                  </a:lnTo>
                  <a:lnTo>
                    <a:pt x="25" y="0"/>
                  </a:lnTo>
                  <a:close/>
                </a:path>
              </a:pathLst>
            </a:custGeom>
            <a:solidFill>
              <a:srgbClr val="4C4C4C"/>
            </a:solidFill>
            <a:ln w="9525">
              <a:noFill/>
              <a:round/>
              <a:headEnd/>
              <a:tailEnd/>
            </a:ln>
          </p:spPr>
          <p:txBody>
            <a:bodyPr/>
            <a:lstStyle/>
            <a:p>
              <a:endParaRPr lang="de-DE"/>
            </a:p>
          </p:txBody>
        </p:sp>
        <p:sp>
          <p:nvSpPr>
            <p:cNvPr id="59" name="Freeform 254"/>
            <p:cNvSpPr>
              <a:spLocks/>
            </p:cNvSpPr>
            <p:nvPr/>
          </p:nvSpPr>
          <p:spPr bwMode="auto">
            <a:xfrm>
              <a:off x="1418" y="3691"/>
              <a:ext cx="11" cy="7"/>
            </a:xfrm>
            <a:custGeom>
              <a:avLst/>
              <a:gdLst>
                <a:gd name="T0" fmla="*/ 0 w 62"/>
                <a:gd name="T1" fmla="*/ 0 h 44"/>
                <a:gd name="T2" fmla="*/ 0 w 62"/>
                <a:gd name="T3" fmla="*/ 0 h 44"/>
                <a:gd name="T4" fmla="*/ 0 w 62"/>
                <a:gd name="T5" fmla="*/ 0 h 44"/>
                <a:gd name="T6" fmla="*/ 0 w 62"/>
                <a:gd name="T7" fmla="*/ 0 h 44"/>
                <a:gd name="T8" fmla="*/ 0 w 62"/>
                <a:gd name="T9" fmla="*/ 0 h 44"/>
                <a:gd name="T10" fmla="*/ 0 60000 65536"/>
                <a:gd name="T11" fmla="*/ 0 60000 65536"/>
                <a:gd name="T12" fmla="*/ 0 60000 65536"/>
                <a:gd name="T13" fmla="*/ 0 60000 65536"/>
                <a:gd name="T14" fmla="*/ 0 60000 65536"/>
                <a:gd name="T15" fmla="*/ 0 w 62"/>
                <a:gd name="T16" fmla="*/ 0 h 44"/>
                <a:gd name="T17" fmla="*/ 62 w 62"/>
                <a:gd name="T18" fmla="*/ 44 h 44"/>
              </a:gdLst>
              <a:ahLst/>
              <a:cxnLst>
                <a:cxn ang="T10">
                  <a:pos x="T0" y="T1"/>
                </a:cxn>
                <a:cxn ang="T11">
                  <a:pos x="T2" y="T3"/>
                </a:cxn>
                <a:cxn ang="T12">
                  <a:pos x="T4" y="T5"/>
                </a:cxn>
                <a:cxn ang="T13">
                  <a:pos x="T6" y="T7"/>
                </a:cxn>
                <a:cxn ang="T14">
                  <a:pos x="T8" y="T9"/>
                </a:cxn>
              </a:cxnLst>
              <a:rect l="T15" t="T16" r="T17" b="T18"/>
              <a:pathLst>
                <a:path w="62" h="44">
                  <a:moveTo>
                    <a:pt x="24" y="0"/>
                  </a:moveTo>
                  <a:lnTo>
                    <a:pt x="62" y="12"/>
                  </a:lnTo>
                  <a:lnTo>
                    <a:pt x="38" y="44"/>
                  </a:lnTo>
                  <a:lnTo>
                    <a:pt x="0" y="33"/>
                  </a:lnTo>
                  <a:lnTo>
                    <a:pt x="24" y="0"/>
                  </a:lnTo>
                  <a:close/>
                </a:path>
              </a:pathLst>
            </a:custGeom>
            <a:solidFill>
              <a:srgbClr val="4C4C4C"/>
            </a:solidFill>
            <a:ln w="9525">
              <a:noFill/>
              <a:round/>
              <a:headEnd/>
              <a:tailEnd/>
            </a:ln>
          </p:spPr>
          <p:txBody>
            <a:bodyPr/>
            <a:lstStyle/>
            <a:p>
              <a:endParaRPr lang="de-DE"/>
            </a:p>
          </p:txBody>
        </p:sp>
        <p:sp>
          <p:nvSpPr>
            <p:cNvPr id="60" name="Freeform 255"/>
            <p:cNvSpPr>
              <a:spLocks/>
            </p:cNvSpPr>
            <p:nvPr/>
          </p:nvSpPr>
          <p:spPr bwMode="auto">
            <a:xfrm>
              <a:off x="1412" y="3700"/>
              <a:ext cx="10" cy="8"/>
            </a:xfrm>
            <a:custGeom>
              <a:avLst/>
              <a:gdLst>
                <a:gd name="T0" fmla="*/ 0 w 61"/>
                <a:gd name="T1" fmla="*/ 0 h 48"/>
                <a:gd name="T2" fmla="*/ 0 w 61"/>
                <a:gd name="T3" fmla="*/ 0 h 48"/>
                <a:gd name="T4" fmla="*/ 0 w 61"/>
                <a:gd name="T5" fmla="*/ 0 h 48"/>
                <a:gd name="T6" fmla="*/ 0 w 61"/>
                <a:gd name="T7" fmla="*/ 0 h 48"/>
                <a:gd name="T8" fmla="*/ 0 w 61"/>
                <a:gd name="T9" fmla="*/ 0 h 48"/>
                <a:gd name="T10" fmla="*/ 0 60000 65536"/>
                <a:gd name="T11" fmla="*/ 0 60000 65536"/>
                <a:gd name="T12" fmla="*/ 0 60000 65536"/>
                <a:gd name="T13" fmla="*/ 0 60000 65536"/>
                <a:gd name="T14" fmla="*/ 0 60000 65536"/>
                <a:gd name="T15" fmla="*/ 0 w 61"/>
                <a:gd name="T16" fmla="*/ 0 h 48"/>
                <a:gd name="T17" fmla="*/ 61 w 61"/>
                <a:gd name="T18" fmla="*/ 48 h 48"/>
              </a:gdLst>
              <a:ahLst/>
              <a:cxnLst>
                <a:cxn ang="T10">
                  <a:pos x="T0" y="T1"/>
                </a:cxn>
                <a:cxn ang="T11">
                  <a:pos x="T2" y="T3"/>
                </a:cxn>
                <a:cxn ang="T12">
                  <a:pos x="T4" y="T5"/>
                </a:cxn>
                <a:cxn ang="T13">
                  <a:pos x="T6" y="T7"/>
                </a:cxn>
                <a:cxn ang="T14">
                  <a:pos x="T8" y="T9"/>
                </a:cxn>
              </a:cxnLst>
              <a:rect l="T15" t="T16" r="T17" b="T18"/>
              <a:pathLst>
                <a:path w="61" h="48">
                  <a:moveTo>
                    <a:pt x="25" y="0"/>
                  </a:moveTo>
                  <a:lnTo>
                    <a:pt x="61" y="12"/>
                  </a:lnTo>
                  <a:lnTo>
                    <a:pt x="40" y="48"/>
                  </a:lnTo>
                  <a:lnTo>
                    <a:pt x="0" y="35"/>
                  </a:lnTo>
                  <a:lnTo>
                    <a:pt x="25" y="0"/>
                  </a:lnTo>
                  <a:close/>
                </a:path>
              </a:pathLst>
            </a:custGeom>
            <a:solidFill>
              <a:srgbClr val="4C4C4C"/>
            </a:solidFill>
            <a:ln w="9525">
              <a:noFill/>
              <a:round/>
              <a:headEnd/>
              <a:tailEnd/>
            </a:ln>
          </p:spPr>
          <p:txBody>
            <a:bodyPr/>
            <a:lstStyle/>
            <a:p>
              <a:endParaRPr lang="de-DE"/>
            </a:p>
          </p:txBody>
        </p:sp>
        <p:sp>
          <p:nvSpPr>
            <p:cNvPr id="61" name="Freeform 256"/>
            <p:cNvSpPr>
              <a:spLocks/>
            </p:cNvSpPr>
            <p:nvPr/>
          </p:nvSpPr>
          <p:spPr bwMode="auto">
            <a:xfrm>
              <a:off x="1453" y="3611"/>
              <a:ext cx="96" cy="30"/>
            </a:xfrm>
            <a:custGeom>
              <a:avLst/>
              <a:gdLst>
                <a:gd name="T0" fmla="*/ 1 w 575"/>
                <a:gd name="T1" fmla="*/ 0 h 181"/>
                <a:gd name="T2" fmla="*/ 1 w 575"/>
                <a:gd name="T3" fmla="*/ 0 h 181"/>
                <a:gd name="T4" fmla="*/ 0 w 575"/>
                <a:gd name="T5" fmla="*/ 0 h 181"/>
                <a:gd name="T6" fmla="*/ 0 w 575"/>
                <a:gd name="T7" fmla="*/ 0 h 181"/>
                <a:gd name="T8" fmla="*/ 0 w 575"/>
                <a:gd name="T9" fmla="*/ 0 h 181"/>
                <a:gd name="T10" fmla="*/ 0 w 575"/>
                <a:gd name="T11" fmla="*/ 0 h 181"/>
                <a:gd name="T12" fmla="*/ 0 w 575"/>
                <a:gd name="T13" fmla="*/ 0 h 181"/>
                <a:gd name="T14" fmla="*/ 0 w 575"/>
                <a:gd name="T15" fmla="*/ 0 h 181"/>
                <a:gd name="T16" fmla="*/ 0 w 575"/>
                <a:gd name="T17" fmla="*/ 0 h 181"/>
                <a:gd name="T18" fmla="*/ 0 w 575"/>
                <a:gd name="T19" fmla="*/ 0 h 181"/>
                <a:gd name="T20" fmla="*/ 0 w 575"/>
                <a:gd name="T21" fmla="*/ 0 h 181"/>
                <a:gd name="T22" fmla="*/ 0 w 575"/>
                <a:gd name="T23" fmla="*/ 0 h 181"/>
                <a:gd name="T24" fmla="*/ 0 w 575"/>
                <a:gd name="T25" fmla="*/ 0 h 181"/>
                <a:gd name="T26" fmla="*/ 0 w 575"/>
                <a:gd name="T27" fmla="*/ 0 h 181"/>
                <a:gd name="T28" fmla="*/ 0 w 575"/>
                <a:gd name="T29" fmla="*/ 0 h 181"/>
                <a:gd name="T30" fmla="*/ 0 w 575"/>
                <a:gd name="T31" fmla="*/ 0 h 181"/>
                <a:gd name="T32" fmla="*/ 0 w 575"/>
                <a:gd name="T33" fmla="*/ 0 h 181"/>
                <a:gd name="T34" fmla="*/ 0 w 575"/>
                <a:gd name="T35" fmla="*/ 0 h 181"/>
                <a:gd name="T36" fmla="*/ 0 w 575"/>
                <a:gd name="T37" fmla="*/ 0 h 181"/>
                <a:gd name="T38" fmla="*/ 0 w 575"/>
                <a:gd name="T39" fmla="*/ 0 h 181"/>
                <a:gd name="T40" fmla="*/ 0 w 575"/>
                <a:gd name="T41" fmla="*/ 0 h 181"/>
                <a:gd name="T42" fmla="*/ 0 w 575"/>
                <a:gd name="T43" fmla="*/ 0 h 181"/>
                <a:gd name="T44" fmla="*/ 0 w 575"/>
                <a:gd name="T45" fmla="*/ 0 h 181"/>
                <a:gd name="T46" fmla="*/ 0 w 575"/>
                <a:gd name="T47" fmla="*/ 0 h 181"/>
                <a:gd name="T48" fmla="*/ 0 w 575"/>
                <a:gd name="T49" fmla="*/ 0 h 181"/>
                <a:gd name="T50" fmla="*/ 0 w 575"/>
                <a:gd name="T51" fmla="*/ 0 h 181"/>
                <a:gd name="T52" fmla="*/ 0 w 575"/>
                <a:gd name="T53" fmla="*/ 0 h 181"/>
                <a:gd name="T54" fmla="*/ 0 w 575"/>
                <a:gd name="T55" fmla="*/ 0 h 181"/>
                <a:gd name="T56" fmla="*/ 0 w 575"/>
                <a:gd name="T57" fmla="*/ 0 h 181"/>
                <a:gd name="T58" fmla="*/ 0 w 575"/>
                <a:gd name="T59" fmla="*/ 0 h 181"/>
                <a:gd name="T60" fmla="*/ 0 w 575"/>
                <a:gd name="T61" fmla="*/ 0 h 181"/>
                <a:gd name="T62" fmla="*/ 0 w 575"/>
                <a:gd name="T63" fmla="*/ 0 h 181"/>
                <a:gd name="T64" fmla="*/ 0 w 575"/>
                <a:gd name="T65" fmla="*/ 0 h 181"/>
                <a:gd name="T66" fmla="*/ 0 w 575"/>
                <a:gd name="T67" fmla="*/ 0 h 181"/>
                <a:gd name="T68" fmla="*/ 0 w 575"/>
                <a:gd name="T69" fmla="*/ 0 h 181"/>
                <a:gd name="T70" fmla="*/ 0 w 575"/>
                <a:gd name="T71" fmla="*/ 0 h 181"/>
                <a:gd name="T72" fmla="*/ 0 w 575"/>
                <a:gd name="T73" fmla="*/ 0 h 181"/>
                <a:gd name="T74" fmla="*/ 0 w 575"/>
                <a:gd name="T75" fmla="*/ 0 h 181"/>
                <a:gd name="T76" fmla="*/ 0 w 575"/>
                <a:gd name="T77" fmla="*/ 0 h 181"/>
                <a:gd name="T78" fmla="*/ 0 w 575"/>
                <a:gd name="T79" fmla="*/ 0 h 181"/>
                <a:gd name="T80" fmla="*/ 0 w 575"/>
                <a:gd name="T81" fmla="*/ 0 h 181"/>
                <a:gd name="T82" fmla="*/ 0 w 575"/>
                <a:gd name="T83" fmla="*/ 0 h 181"/>
                <a:gd name="T84" fmla="*/ 0 w 575"/>
                <a:gd name="T85" fmla="*/ 0 h 181"/>
                <a:gd name="T86" fmla="*/ 0 w 575"/>
                <a:gd name="T87" fmla="*/ 0 h 181"/>
                <a:gd name="T88" fmla="*/ 1 w 575"/>
                <a:gd name="T89" fmla="*/ 0 h 181"/>
                <a:gd name="T90" fmla="*/ 1 w 575"/>
                <a:gd name="T91" fmla="*/ 0 h 181"/>
                <a:gd name="T92" fmla="*/ 1 w 575"/>
                <a:gd name="T93" fmla="*/ 0 h 181"/>
                <a:gd name="T94" fmla="*/ 1 w 575"/>
                <a:gd name="T95" fmla="*/ 0 h 181"/>
                <a:gd name="T96" fmla="*/ 1 w 575"/>
                <a:gd name="T97" fmla="*/ 0 h 1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5"/>
                <a:gd name="T148" fmla="*/ 0 h 181"/>
                <a:gd name="T149" fmla="*/ 575 w 575"/>
                <a:gd name="T150" fmla="*/ 181 h 1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5" h="181">
                  <a:moveTo>
                    <a:pt x="575" y="44"/>
                  </a:moveTo>
                  <a:lnTo>
                    <a:pt x="540" y="40"/>
                  </a:lnTo>
                  <a:lnTo>
                    <a:pt x="507" y="37"/>
                  </a:lnTo>
                  <a:lnTo>
                    <a:pt x="474" y="33"/>
                  </a:lnTo>
                  <a:lnTo>
                    <a:pt x="442" y="30"/>
                  </a:lnTo>
                  <a:lnTo>
                    <a:pt x="409" y="27"/>
                  </a:lnTo>
                  <a:lnTo>
                    <a:pt x="378" y="24"/>
                  </a:lnTo>
                  <a:lnTo>
                    <a:pt x="347" y="21"/>
                  </a:lnTo>
                  <a:lnTo>
                    <a:pt x="316" y="18"/>
                  </a:lnTo>
                  <a:lnTo>
                    <a:pt x="286" y="16"/>
                  </a:lnTo>
                  <a:lnTo>
                    <a:pt x="255" y="13"/>
                  </a:lnTo>
                  <a:lnTo>
                    <a:pt x="224" y="11"/>
                  </a:lnTo>
                  <a:lnTo>
                    <a:pt x="194" y="8"/>
                  </a:lnTo>
                  <a:lnTo>
                    <a:pt x="163" y="6"/>
                  </a:lnTo>
                  <a:lnTo>
                    <a:pt x="132" y="4"/>
                  </a:lnTo>
                  <a:lnTo>
                    <a:pt x="100" y="2"/>
                  </a:lnTo>
                  <a:lnTo>
                    <a:pt x="68" y="0"/>
                  </a:lnTo>
                  <a:lnTo>
                    <a:pt x="55" y="14"/>
                  </a:lnTo>
                  <a:lnTo>
                    <a:pt x="43" y="28"/>
                  </a:lnTo>
                  <a:lnTo>
                    <a:pt x="34" y="43"/>
                  </a:lnTo>
                  <a:lnTo>
                    <a:pt x="25" y="60"/>
                  </a:lnTo>
                  <a:lnTo>
                    <a:pt x="18" y="77"/>
                  </a:lnTo>
                  <a:lnTo>
                    <a:pt x="12" y="95"/>
                  </a:lnTo>
                  <a:lnTo>
                    <a:pt x="6" y="114"/>
                  </a:lnTo>
                  <a:lnTo>
                    <a:pt x="0" y="134"/>
                  </a:lnTo>
                  <a:lnTo>
                    <a:pt x="26" y="137"/>
                  </a:lnTo>
                  <a:lnTo>
                    <a:pt x="53" y="139"/>
                  </a:lnTo>
                  <a:lnTo>
                    <a:pt x="82" y="142"/>
                  </a:lnTo>
                  <a:lnTo>
                    <a:pt x="112" y="145"/>
                  </a:lnTo>
                  <a:lnTo>
                    <a:pt x="142" y="148"/>
                  </a:lnTo>
                  <a:lnTo>
                    <a:pt x="173" y="151"/>
                  </a:lnTo>
                  <a:lnTo>
                    <a:pt x="204" y="154"/>
                  </a:lnTo>
                  <a:lnTo>
                    <a:pt x="236" y="157"/>
                  </a:lnTo>
                  <a:lnTo>
                    <a:pt x="269" y="160"/>
                  </a:lnTo>
                  <a:lnTo>
                    <a:pt x="301" y="163"/>
                  </a:lnTo>
                  <a:lnTo>
                    <a:pt x="333" y="166"/>
                  </a:lnTo>
                  <a:lnTo>
                    <a:pt x="364" y="169"/>
                  </a:lnTo>
                  <a:lnTo>
                    <a:pt x="396" y="172"/>
                  </a:lnTo>
                  <a:lnTo>
                    <a:pt x="428" y="175"/>
                  </a:lnTo>
                  <a:lnTo>
                    <a:pt x="458" y="178"/>
                  </a:lnTo>
                  <a:lnTo>
                    <a:pt x="488" y="181"/>
                  </a:lnTo>
                  <a:lnTo>
                    <a:pt x="493" y="163"/>
                  </a:lnTo>
                  <a:lnTo>
                    <a:pt x="500" y="146"/>
                  </a:lnTo>
                  <a:lnTo>
                    <a:pt x="510" y="129"/>
                  </a:lnTo>
                  <a:lnTo>
                    <a:pt x="521" y="111"/>
                  </a:lnTo>
                  <a:lnTo>
                    <a:pt x="534" y="95"/>
                  </a:lnTo>
                  <a:lnTo>
                    <a:pt x="547" y="78"/>
                  </a:lnTo>
                  <a:lnTo>
                    <a:pt x="561" y="61"/>
                  </a:lnTo>
                  <a:lnTo>
                    <a:pt x="575" y="44"/>
                  </a:lnTo>
                  <a:close/>
                </a:path>
              </a:pathLst>
            </a:custGeom>
            <a:solidFill>
              <a:srgbClr val="E8E8D1"/>
            </a:solidFill>
            <a:ln w="9525">
              <a:noFill/>
              <a:round/>
              <a:headEnd/>
              <a:tailEnd/>
            </a:ln>
          </p:spPr>
          <p:txBody>
            <a:bodyPr/>
            <a:lstStyle/>
            <a:p>
              <a:endParaRPr lang="de-DE"/>
            </a:p>
          </p:txBody>
        </p:sp>
        <p:sp>
          <p:nvSpPr>
            <p:cNvPr id="62" name="Freeform 257"/>
            <p:cNvSpPr>
              <a:spLocks/>
            </p:cNvSpPr>
            <p:nvPr/>
          </p:nvSpPr>
          <p:spPr bwMode="auto">
            <a:xfrm>
              <a:off x="1531" y="3618"/>
              <a:ext cx="18" cy="23"/>
            </a:xfrm>
            <a:custGeom>
              <a:avLst/>
              <a:gdLst>
                <a:gd name="T0" fmla="*/ 0 w 107"/>
                <a:gd name="T1" fmla="*/ 0 h 136"/>
                <a:gd name="T2" fmla="*/ 0 w 107"/>
                <a:gd name="T3" fmla="*/ 0 h 136"/>
                <a:gd name="T4" fmla="*/ 0 w 107"/>
                <a:gd name="T5" fmla="*/ 0 h 136"/>
                <a:gd name="T6" fmla="*/ 0 w 107"/>
                <a:gd name="T7" fmla="*/ 0 h 136"/>
                <a:gd name="T8" fmla="*/ 0 w 107"/>
                <a:gd name="T9" fmla="*/ 0 h 136"/>
                <a:gd name="T10" fmla="*/ 0 w 107"/>
                <a:gd name="T11" fmla="*/ 0 h 136"/>
                <a:gd name="T12" fmla="*/ 0 w 107"/>
                <a:gd name="T13" fmla="*/ 0 h 136"/>
                <a:gd name="T14" fmla="*/ 0 w 107"/>
                <a:gd name="T15" fmla="*/ 0 h 136"/>
                <a:gd name="T16" fmla="*/ 0 w 107"/>
                <a:gd name="T17" fmla="*/ 0 h 136"/>
                <a:gd name="T18" fmla="*/ 0 w 107"/>
                <a:gd name="T19" fmla="*/ 0 h 136"/>
                <a:gd name="T20" fmla="*/ 0 w 107"/>
                <a:gd name="T21" fmla="*/ 0 h 136"/>
                <a:gd name="T22" fmla="*/ 0 w 107"/>
                <a:gd name="T23" fmla="*/ 0 h 136"/>
                <a:gd name="T24" fmla="*/ 0 w 107"/>
                <a:gd name="T25" fmla="*/ 0 h 136"/>
                <a:gd name="T26" fmla="*/ 0 w 107"/>
                <a:gd name="T27" fmla="*/ 0 h 136"/>
                <a:gd name="T28" fmla="*/ 0 w 107"/>
                <a:gd name="T29" fmla="*/ 0 h 136"/>
                <a:gd name="T30" fmla="*/ 0 w 107"/>
                <a:gd name="T31" fmla="*/ 0 h 136"/>
                <a:gd name="T32" fmla="*/ 0 w 107"/>
                <a:gd name="T33" fmla="*/ 0 h 136"/>
                <a:gd name="T34" fmla="*/ 0 w 107"/>
                <a:gd name="T35" fmla="*/ 0 h 136"/>
                <a:gd name="T36" fmla="*/ 0 w 107"/>
                <a:gd name="T37" fmla="*/ 0 h 136"/>
                <a:gd name="T38" fmla="*/ 0 w 107"/>
                <a:gd name="T39" fmla="*/ 0 h 136"/>
                <a:gd name="T40" fmla="*/ 0 w 107"/>
                <a:gd name="T41" fmla="*/ 0 h 136"/>
                <a:gd name="T42" fmla="*/ 0 w 107"/>
                <a:gd name="T43" fmla="*/ 0 h 136"/>
                <a:gd name="T44" fmla="*/ 0 w 107"/>
                <a:gd name="T45" fmla="*/ 0 h 136"/>
                <a:gd name="T46" fmla="*/ 0 w 107"/>
                <a:gd name="T47" fmla="*/ 0 h 136"/>
                <a:gd name="T48" fmla="*/ 0 w 107"/>
                <a:gd name="T49" fmla="*/ 0 h 1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7"/>
                <a:gd name="T76" fmla="*/ 0 h 136"/>
                <a:gd name="T77" fmla="*/ 107 w 107"/>
                <a:gd name="T78" fmla="*/ 136 h 1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7" h="136">
                  <a:moveTo>
                    <a:pt x="21" y="132"/>
                  </a:moveTo>
                  <a:lnTo>
                    <a:pt x="25" y="119"/>
                  </a:lnTo>
                  <a:lnTo>
                    <a:pt x="32" y="104"/>
                  </a:lnTo>
                  <a:lnTo>
                    <a:pt x="42" y="87"/>
                  </a:lnTo>
                  <a:lnTo>
                    <a:pt x="54" y="70"/>
                  </a:lnTo>
                  <a:lnTo>
                    <a:pt x="67" y="53"/>
                  </a:lnTo>
                  <a:lnTo>
                    <a:pt x="80" y="38"/>
                  </a:lnTo>
                  <a:lnTo>
                    <a:pt x="93" y="26"/>
                  </a:lnTo>
                  <a:lnTo>
                    <a:pt x="105" y="17"/>
                  </a:lnTo>
                  <a:lnTo>
                    <a:pt x="107" y="12"/>
                  </a:lnTo>
                  <a:lnTo>
                    <a:pt x="107" y="9"/>
                  </a:lnTo>
                  <a:lnTo>
                    <a:pt x="106" y="6"/>
                  </a:lnTo>
                  <a:lnTo>
                    <a:pt x="105" y="0"/>
                  </a:lnTo>
                  <a:lnTo>
                    <a:pt x="97" y="2"/>
                  </a:lnTo>
                  <a:lnTo>
                    <a:pt x="85" y="10"/>
                  </a:lnTo>
                  <a:lnTo>
                    <a:pt x="70" y="23"/>
                  </a:lnTo>
                  <a:lnTo>
                    <a:pt x="54" y="40"/>
                  </a:lnTo>
                  <a:lnTo>
                    <a:pt x="37" y="61"/>
                  </a:lnTo>
                  <a:lnTo>
                    <a:pt x="22" y="84"/>
                  </a:lnTo>
                  <a:lnTo>
                    <a:pt x="9" y="108"/>
                  </a:lnTo>
                  <a:lnTo>
                    <a:pt x="0" y="133"/>
                  </a:lnTo>
                  <a:lnTo>
                    <a:pt x="1" y="136"/>
                  </a:lnTo>
                  <a:lnTo>
                    <a:pt x="6" y="135"/>
                  </a:lnTo>
                  <a:lnTo>
                    <a:pt x="13" y="133"/>
                  </a:lnTo>
                  <a:lnTo>
                    <a:pt x="21" y="132"/>
                  </a:lnTo>
                  <a:close/>
                </a:path>
              </a:pathLst>
            </a:custGeom>
            <a:solidFill>
              <a:srgbClr val="FFFFE0"/>
            </a:solidFill>
            <a:ln w="9525">
              <a:noFill/>
              <a:round/>
              <a:headEnd/>
              <a:tailEnd/>
            </a:ln>
          </p:spPr>
          <p:txBody>
            <a:bodyPr/>
            <a:lstStyle/>
            <a:p>
              <a:endParaRPr lang="de-DE"/>
            </a:p>
          </p:txBody>
        </p:sp>
        <p:sp>
          <p:nvSpPr>
            <p:cNvPr id="63" name="Freeform 258"/>
            <p:cNvSpPr>
              <a:spLocks/>
            </p:cNvSpPr>
            <p:nvPr/>
          </p:nvSpPr>
          <p:spPr bwMode="auto">
            <a:xfrm>
              <a:off x="1461" y="3615"/>
              <a:ext cx="71" cy="20"/>
            </a:xfrm>
            <a:custGeom>
              <a:avLst/>
              <a:gdLst>
                <a:gd name="T0" fmla="*/ 0 w 427"/>
                <a:gd name="T1" fmla="*/ 0 h 120"/>
                <a:gd name="T2" fmla="*/ 0 w 427"/>
                <a:gd name="T3" fmla="*/ 0 h 120"/>
                <a:gd name="T4" fmla="*/ 0 w 427"/>
                <a:gd name="T5" fmla="*/ 0 h 120"/>
                <a:gd name="T6" fmla="*/ 0 w 427"/>
                <a:gd name="T7" fmla="*/ 0 h 120"/>
                <a:gd name="T8" fmla="*/ 0 w 427"/>
                <a:gd name="T9" fmla="*/ 0 h 120"/>
                <a:gd name="T10" fmla="*/ 0 w 427"/>
                <a:gd name="T11" fmla="*/ 0 h 120"/>
                <a:gd name="T12" fmla="*/ 0 w 427"/>
                <a:gd name="T13" fmla="*/ 0 h 120"/>
                <a:gd name="T14" fmla="*/ 0 w 427"/>
                <a:gd name="T15" fmla="*/ 0 h 120"/>
                <a:gd name="T16" fmla="*/ 0 w 427"/>
                <a:gd name="T17" fmla="*/ 0 h 120"/>
                <a:gd name="T18" fmla="*/ 0 w 427"/>
                <a:gd name="T19" fmla="*/ 0 h 120"/>
                <a:gd name="T20" fmla="*/ 0 w 427"/>
                <a:gd name="T21" fmla="*/ 0 h 120"/>
                <a:gd name="T22" fmla="*/ 0 w 427"/>
                <a:gd name="T23" fmla="*/ 0 h 120"/>
                <a:gd name="T24" fmla="*/ 0 w 427"/>
                <a:gd name="T25" fmla="*/ 0 h 120"/>
                <a:gd name="T26" fmla="*/ 0 w 427"/>
                <a:gd name="T27" fmla="*/ 0 h 120"/>
                <a:gd name="T28" fmla="*/ 0 w 427"/>
                <a:gd name="T29" fmla="*/ 0 h 120"/>
                <a:gd name="T30" fmla="*/ 0 w 427"/>
                <a:gd name="T31" fmla="*/ 0 h 120"/>
                <a:gd name="T32" fmla="*/ 0 w 427"/>
                <a:gd name="T33" fmla="*/ 0 h 120"/>
                <a:gd name="T34" fmla="*/ 0 w 427"/>
                <a:gd name="T35" fmla="*/ 0 h 120"/>
                <a:gd name="T36" fmla="*/ 0 w 427"/>
                <a:gd name="T37" fmla="*/ 0 h 120"/>
                <a:gd name="T38" fmla="*/ 0 w 427"/>
                <a:gd name="T39" fmla="*/ 0 h 120"/>
                <a:gd name="T40" fmla="*/ 0 w 427"/>
                <a:gd name="T41" fmla="*/ 0 h 120"/>
                <a:gd name="T42" fmla="*/ 0 w 427"/>
                <a:gd name="T43" fmla="*/ 0 h 120"/>
                <a:gd name="T44" fmla="*/ 0 w 427"/>
                <a:gd name="T45" fmla="*/ 0 h 120"/>
                <a:gd name="T46" fmla="*/ 0 w 427"/>
                <a:gd name="T47" fmla="*/ 0 h 120"/>
                <a:gd name="T48" fmla="*/ 0 w 427"/>
                <a:gd name="T49" fmla="*/ 0 h 120"/>
                <a:gd name="T50" fmla="*/ 0 w 427"/>
                <a:gd name="T51" fmla="*/ 0 h 120"/>
                <a:gd name="T52" fmla="*/ 0 w 427"/>
                <a:gd name="T53" fmla="*/ 0 h 120"/>
                <a:gd name="T54" fmla="*/ 0 w 427"/>
                <a:gd name="T55" fmla="*/ 0 h 120"/>
                <a:gd name="T56" fmla="*/ 0 w 427"/>
                <a:gd name="T57" fmla="*/ 0 h 120"/>
                <a:gd name="T58" fmla="*/ 0 w 427"/>
                <a:gd name="T59" fmla="*/ 0 h 120"/>
                <a:gd name="T60" fmla="*/ 0 w 427"/>
                <a:gd name="T61" fmla="*/ 0 h 120"/>
                <a:gd name="T62" fmla="*/ 0 w 427"/>
                <a:gd name="T63" fmla="*/ 0 h 120"/>
                <a:gd name="T64" fmla="*/ 0 w 427"/>
                <a:gd name="T65" fmla="*/ 0 h 120"/>
                <a:gd name="T66" fmla="*/ 0 w 427"/>
                <a:gd name="T67" fmla="*/ 0 h 120"/>
                <a:gd name="T68" fmla="*/ 0 w 427"/>
                <a:gd name="T69" fmla="*/ 0 h 120"/>
                <a:gd name="T70" fmla="*/ 0 w 427"/>
                <a:gd name="T71" fmla="*/ 0 h 120"/>
                <a:gd name="T72" fmla="*/ 0 w 427"/>
                <a:gd name="T73" fmla="*/ 0 h 120"/>
                <a:gd name="T74" fmla="*/ 0 w 427"/>
                <a:gd name="T75" fmla="*/ 0 h 120"/>
                <a:gd name="T76" fmla="*/ 0 w 427"/>
                <a:gd name="T77" fmla="*/ 0 h 120"/>
                <a:gd name="T78" fmla="*/ 0 w 427"/>
                <a:gd name="T79" fmla="*/ 0 h 120"/>
                <a:gd name="T80" fmla="*/ 0 w 427"/>
                <a:gd name="T81" fmla="*/ 0 h 120"/>
                <a:gd name="T82" fmla="*/ 0 w 427"/>
                <a:gd name="T83" fmla="*/ 0 h 120"/>
                <a:gd name="T84" fmla="*/ 0 w 427"/>
                <a:gd name="T85" fmla="*/ 0 h 120"/>
                <a:gd name="T86" fmla="*/ 0 w 427"/>
                <a:gd name="T87" fmla="*/ 0 h 120"/>
                <a:gd name="T88" fmla="*/ 0 w 427"/>
                <a:gd name="T89" fmla="*/ 0 h 120"/>
                <a:gd name="T90" fmla="*/ 0 w 427"/>
                <a:gd name="T91" fmla="*/ 0 h 120"/>
                <a:gd name="T92" fmla="*/ 0 w 427"/>
                <a:gd name="T93" fmla="*/ 0 h 120"/>
                <a:gd name="T94" fmla="*/ 0 w 427"/>
                <a:gd name="T95" fmla="*/ 0 h 120"/>
                <a:gd name="T96" fmla="*/ 0 w 427"/>
                <a:gd name="T97" fmla="*/ 0 h 1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27"/>
                <a:gd name="T148" fmla="*/ 0 h 120"/>
                <a:gd name="T149" fmla="*/ 427 w 427"/>
                <a:gd name="T150" fmla="*/ 120 h 1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27" h="120">
                  <a:moveTo>
                    <a:pt x="0" y="83"/>
                  </a:moveTo>
                  <a:lnTo>
                    <a:pt x="4" y="73"/>
                  </a:lnTo>
                  <a:lnTo>
                    <a:pt x="8" y="63"/>
                  </a:lnTo>
                  <a:lnTo>
                    <a:pt x="13" y="52"/>
                  </a:lnTo>
                  <a:lnTo>
                    <a:pt x="19" y="41"/>
                  </a:lnTo>
                  <a:lnTo>
                    <a:pt x="24" y="30"/>
                  </a:lnTo>
                  <a:lnTo>
                    <a:pt x="30" y="19"/>
                  </a:lnTo>
                  <a:lnTo>
                    <a:pt x="36" y="9"/>
                  </a:lnTo>
                  <a:lnTo>
                    <a:pt x="41" y="0"/>
                  </a:lnTo>
                  <a:lnTo>
                    <a:pt x="65" y="1"/>
                  </a:lnTo>
                  <a:lnTo>
                    <a:pt x="88" y="2"/>
                  </a:lnTo>
                  <a:lnTo>
                    <a:pt x="111" y="4"/>
                  </a:lnTo>
                  <a:lnTo>
                    <a:pt x="134" y="5"/>
                  </a:lnTo>
                  <a:lnTo>
                    <a:pt x="158" y="7"/>
                  </a:lnTo>
                  <a:lnTo>
                    <a:pt x="182" y="9"/>
                  </a:lnTo>
                  <a:lnTo>
                    <a:pt x="206" y="11"/>
                  </a:lnTo>
                  <a:lnTo>
                    <a:pt x="231" y="14"/>
                  </a:lnTo>
                  <a:lnTo>
                    <a:pt x="255" y="16"/>
                  </a:lnTo>
                  <a:lnTo>
                    <a:pt x="280" y="19"/>
                  </a:lnTo>
                  <a:lnTo>
                    <a:pt x="304" y="22"/>
                  </a:lnTo>
                  <a:lnTo>
                    <a:pt x="329" y="25"/>
                  </a:lnTo>
                  <a:lnTo>
                    <a:pt x="353" y="27"/>
                  </a:lnTo>
                  <a:lnTo>
                    <a:pt x="377" y="30"/>
                  </a:lnTo>
                  <a:lnTo>
                    <a:pt x="403" y="33"/>
                  </a:lnTo>
                  <a:lnTo>
                    <a:pt x="427" y="35"/>
                  </a:lnTo>
                  <a:lnTo>
                    <a:pt x="420" y="43"/>
                  </a:lnTo>
                  <a:lnTo>
                    <a:pt x="413" y="51"/>
                  </a:lnTo>
                  <a:lnTo>
                    <a:pt x="406" y="61"/>
                  </a:lnTo>
                  <a:lnTo>
                    <a:pt x="400" y="71"/>
                  </a:lnTo>
                  <a:lnTo>
                    <a:pt x="394" y="82"/>
                  </a:lnTo>
                  <a:lnTo>
                    <a:pt x="388" y="94"/>
                  </a:lnTo>
                  <a:lnTo>
                    <a:pt x="384" y="107"/>
                  </a:lnTo>
                  <a:lnTo>
                    <a:pt x="380" y="120"/>
                  </a:lnTo>
                  <a:lnTo>
                    <a:pt x="357" y="117"/>
                  </a:lnTo>
                  <a:lnTo>
                    <a:pt x="334" y="115"/>
                  </a:lnTo>
                  <a:lnTo>
                    <a:pt x="311" y="112"/>
                  </a:lnTo>
                  <a:lnTo>
                    <a:pt x="288" y="110"/>
                  </a:lnTo>
                  <a:lnTo>
                    <a:pt x="264" y="107"/>
                  </a:lnTo>
                  <a:lnTo>
                    <a:pt x="240" y="105"/>
                  </a:lnTo>
                  <a:lnTo>
                    <a:pt x="215" y="103"/>
                  </a:lnTo>
                  <a:lnTo>
                    <a:pt x="191" y="100"/>
                  </a:lnTo>
                  <a:lnTo>
                    <a:pt x="167" y="98"/>
                  </a:lnTo>
                  <a:lnTo>
                    <a:pt x="143" y="96"/>
                  </a:lnTo>
                  <a:lnTo>
                    <a:pt x="119" y="94"/>
                  </a:lnTo>
                  <a:lnTo>
                    <a:pt x="95" y="91"/>
                  </a:lnTo>
                  <a:lnTo>
                    <a:pt x="71" y="89"/>
                  </a:lnTo>
                  <a:lnTo>
                    <a:pt x="47" y="87"/>
                  </a:lnTo>
                  <a:lnTo>
                    <a:pt x="23" y="85"/>
                  </a:lnTo>
                  <a:lnTo>
                    <a:pt x="0" y="83"/>
                  </a:lnTo>
                  <a:close/>
                </a:path>
              </a:pathLst>
            </a:custGeom>
            <a:solidFill>
              <a:srgbClr val="82B582"/>
            </a:solidFill>
            <a:ln w="9525">
              <a:noFill/>
              <a:round/>
              <a:headEnd/>
              <a:tailEnd/>
            </a:ln>
          </p:spPr>
          <p:txBody>
            <a:bodyPr/>
            <a:lstStyle/>
            <a:p>
              <a:endParaRPr lang="de-DE"/>
            </a:p>
          </p:txBody>
        </p:sp>
        <p:sp>
          <p:nvSpPr>
            <p:cNvPr id="64" name="Freeform 259"/>
            <p:cNvSpPr>
              <a:spLocks/>
            </p:cNvSpPr>
            <p:nvPr/>
          </p:nvSpPr>
          <p:spPr bwMode="auto">
            <a:xfrm>
              <a:off x="1460" y="3614"/>
              <a:ext cx="73" cy="15"/>
            </a:xfrm>
            <a:custGeom>
              <a:avLst/>
              <a:gdLst>
                <a:gd name="T0" fmla="*/ 0 w 440"/>
                <a:gd name="T1" fmla="*/ 0 h 92"/>
                <a:gd name="T2" fmla="*/ 0 w 440"/>
                <a:gd name="T3" fmla="*/ 0 h 92"/>
                <a:gd name="T4" fmla="*/ 0 w 440"/>
                <a:gd name="T5" fmla="*/ 0 h 92"/>
                <a:gd name="T6" fmla="*/ 0 w 440"/>
                <a:gd name="T7" fmla="*/ 0 h 92"/>
                <a:gd name="T8" fmla="*/ 0 w 440"/>
                <a:gd name="T9" fmla="*/ 0 h 92"/>
                <a:gd name="T10" fmla="*/ 0 w 440"/>
                <a:gd name="T11" fmla="*/ 0 h 92"/>
                <a:gd name="T12" fmla="*/ 0 w 440"/>
                <a:gd name="T13" fmla="*/ 0 h 92"/>
                <a:gd name="T14" fmla="*/ 0 w 440"/>
                <a:gd name="T15" fmla="*/ 0 h 92"/>
                <a:gd name="T16" fmla="*/ 0 w 440"/>
                <a:gd name="T17" fmla="*/ 0 h 92"/>
                <a:gd name="T18" fmla="*/ 0 w 440"/>
                <a:gd name="T19" fmla="*/ 0 h 92"/>
                <a:gd name="T20" fmla="*/ 0 w 440"/>
                <a:gd name="T21" fmla="*/ 0 h 92"/>
                <a:gd name="T22" fmla="*/ 0 w 440"/>
                <a:gd name="T23" fmla="*/ 0 h 92"/>
                <a:gd name="T24" fmla="*/ 0 w 440"/>
                <a:gd name="T25" fmla="*/ 0 h 92"/>
                <a:gd name="T26" fmla="*/ 0 w 440"/>
                <a:gd name="T27" fmla="*/ 0 h 92"/>
                <a:gd name="T28" fmla="*/ 0 w 440"/>
                <a:gd name="T29" fmla="*/ 0 h 92"/>
                <a:gd name="T30" fmla="*/ 0 w 440"/>
                <a:gd name="T31" fmla="*/ 0 h 92"/>
                <a:gd name="T32" fmla="*/ 0 w 440"/>
                <a:gd name="T33" fmla="*/ 0 h 92"/>
                <a:gd name="T34" fmla="*/ 0 w 440"/>
                <a:gd name="T35" fmla="*/ 0 h 92"/>
                <a:gd name="T36" fmla="*/ 0 w 440"/>
                <a:gd name="T37" fmla="*/ 0 h 92"/>
                <a:gd name="T38" fmla="*/ 0 w 440"/>
                <a:gd name="T39" fmla="*/ 0 h 92"/>
                <a:gd name="T40" fmla="*/ 0 w 440"/>
                <a:gd name="T41" fmla="*/ 0 h 92"/>
                <a:gd name="T42" fmla="*/ 0 w 440"/>
                <a:gd name="T43" fmla="*/ 0 h 92"/>
                <a:gd name="T44" fmla="*/ 0 w 440"/>
                <a:gd name="T45" fmla="*/ 0 h 92"/>
                <a:gd name="T46" fmla="*/ 0 w 440"/>
                <a:gd name="T47" fmla="*/ 0 h 92"/>
                <a:gd name="T48" fmla="*/ 0 w 440"/>
                <a:gd name="T49" fmla="*/ 0 h 92"/>
                <a:gd name="T50" fmla="*/ 0 w 440"/>
                <a:gd name="T51" fmla="*/ 0 h 92"/>
                <a:gd name="T52" fmla="*/ 0 w 440"/>
                <a:gd name="T53" fmla="*/ 0 h 92"/>
                <a:gd name="T54" fmla="*/ 0 w 440"/>
                <a:gd name="T55" fmla="*/ 0 h 92"/>
                <a:gd name="T56" fmla="*/ 0 w 440"/>
                <a:gd name="T57" fmla="*/ 0 h 92"/>
                <a:gd name="T58" fmla="*/ 0 w 440"/>
                <a:gd name="T59" fmla="*/ 0 h 92"/>
                <a:gd name="T60" fmla="*/ 0 w 440"/>
                <a:gd name="T61" fmla="*/ 0 h 92"/>
                <a:gd name="T62" fmla="*/ 0 w 440"/>
                <a:gd name="T63" fmla="*/ 0 h 92"/>
                <a:gd name="T64" fmla="*/ 0 w 440"/>
                <a:gd name="T65" fmla="*/ 0 h 92"/>
                <a:gd name="T66" fmla="*/ 0 w 440"/>
                <a:gd name="T67" fmla="*/ 0 h 92"/>
                <a:gd name="T68" fmla="*/ 0 w 440"/>
                <a:gd name="T69" fmla="*/ 0 h 92"/>
                <a:gd name="T70" fmla="*/ 0 w 440"/>
                <a:gd name="T71" fmla="*/ 0 h 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0"/>
                <a:gd name="T109" fmla="*/ 0 h 92"/>
                <a:gd name="T110" fmla="*/ 440 w 440"/>
                <a:gd name="T111" fmla="*/ 92 h 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0" h="92">
                  <a:moveTo>
                    <a:pt x="8" y="91"/>
                  </a:moveTo>
                  <a:lnTo>
                    <a:pt x="0" y="92"/>
                  </a:lnTo>
                  <a:lnTo>
                    <a:pt x="3" y="80"/>
                  </a:lnTo>
                  <a:lnTo>
                    <a:pt x="6" y="69"/>
                  </a:lnTo>
                  <a:lnTo>
                    <a:pt x="11" y="57"/>
                  </a:lnTo>
                  <a:lnTo>
                    <a:pt x="17" y="46"/>
                  </a:lnTo>
                  <a:lnTo>
                    <a:pt x="23" y="34"/>
                  </a:lnTo>
                  <a:lnTo>
                    <a:pt x="30" y="22"/>
                  </a:lnTo>
                  <a:lnTo>
                    <a:pt x="37" y="11"/>
                  </a:lnTo>
                  <a:lnTo>
                    <a:pt x="44" y="0"/>
                  </a:lnTo>
                  <a:lnTo>
                    <a:pt x="440" y="35"/>
                  </a:lnTo>
                  <a:lnTo>
                    <a:pt x="434" y="44"/>
                  </a:lnTo>
                  <a:lnTo>
                    <a:pt x="410" y="42"/>
                  </a:lnTo>
                  <a:lnTo>
                    <a:pt x="386" y="39"/>
                  </a:lnTo>
                  <a:lnTo>
                    <a:pt x="361" y="37"/>
                  </a:lnTo>
                  <a:lnTo>
                    <a:pt x="337" y="35"/>
                  </a:lnTo>
                  <a:lnTo>
                    <a:pt x="313" y="33"/>
                  </a:lnTo>
                  <a:lnTo>
                    <a:pt x="289" y="31"/>
                  </a:lnTo>
                  <a:lnTo>
                    <a:pt x="265" y="29"/>
                  </a:lnTo>
                  <a:lnTo>
                    <a:pt x="241" y="25"/>
                  </a:lnTo>
                  <a:lnTo>
                    <a:pt x="216" y="23"/>
                  </a:lnTo>
                  <a:lnTo>
                    <a:pt x="192" y="21"/>
                  </a:lnTo>
                  <a:lnTo>
                    <a:pt x="168" y="19"/>
                  </a:lnTo>
                  <a:lnTo>
                    <a:pt x="144" y="17"/>
                  </a:lnTo>
                  <a:lnTo>
                    <a:pt x="120" y="15"/>
                  </a:lnTo>
                  <a:lnTo>
                    <a:pt x="96" y="13"/>
                  </a:lnTo>
                  <a:lnTo>
                    <a:pt x="72" y="10"/>
                  </a:lnTo>
                  <a:lnTo>
                    <a:pt x="47" y="8"/>
                  </a:lnTo>
                  <a:lnTo>
                    <a:pt x="41" y="16"/>
                  </a:lnTo>
                  <a:lnTo>
                    <a:pt x="36" y="25"/>
                  </a:lnTo>
                  <a:lnTo>
                    <a:pt x="31" y="36"/>
                  </a:lnTo>
                  <a:lnTo>
                    <a:pt x="26" y="47"/>
                  </a:lnTo>
                  <a:lnTo>
                    <a:pt x="21" y="57"/>
                  </a:lnTo>
                  <a:lnTo>
                    <a:pt x="16" y="68"/>
                  </a:lnTo>
                  <a:lnTo>
                    <a:pt x="12" y="80"/>
                  </a:lnTo>
                  <a:lnTo>
                    <a:pt x="8" y="91"/>
                  </a:lnTo>
                  <a:close/>
                </a:path>
              </a:pathLst>
            </a:custGeom>
            <a:solidFill>
              <a:srgbClr val="FFFFE8"/>
            </a:solidFill>
            <a:ln w="9525">
              <a:noFill/>
              <a:round/>
              <a:headEnd/>
              <a:tailEnd/>
            </a:ln>
          </p:spPr>
          <p:txBody>
            <a:bodyPr/>
            <a:lstStyle/>
            <a:p>
              <a:endParaRPr lang="de-DE"/>
            </a:p>
          </p:txBody>
        </p:sp>
        <p:sp>
          <p:nvSpPr>
            <p:cNvPr id="65" name="Freeform 260"/>
            <p:cNvSpPr>
              <a:spLocks/>
            </p:cNvSpPr>
            <p:nvPr/>
          </p:nvSpPr>
          <p:spPr bwMode="auto">
            <a:xfrm>
              <a:off x="1452" y="3632"/>
              <a:ext cx="83" cy="10"/>
            </a:xfrm>
            <a:custGeom>
              <a:avLst/>
              <a:gdLst>
                <a:gd name="T0" fmla="*/ 0 w 498"/>
                <a:gd name="T1" fmla="*/ 0 h 57"/>
                <a:gd name="T2" fmla="*/ 0 w 498"/>
                <a:gd name="T3" fmla="*/ 0 h 57"/>
                <a:gd name="T4" fmla="*/ 0 w 498"/>
                <a:gd name="T5" fmla="*/ 0 h 57"/>
                <a:gd name="T6" fmla="*/ 0 w 498"/>
                <a:gd name="T7" fmla="*/ 0 h 57"/>
                <a:gd name="T8" fmla="*/ 0 w 498"/>
                <a:gd name="T9" fmla="*/ 0 h 57"/>
                <a:gd name="T10" fmla="*/ 0 w 498"/>
                <a:gd name="T11" fmla="*/ 0 h 57"/>
                <a:gd name="T12" fmla="*/ 0 60000 65536"/>
                <a:gd name="T13" fmla="*/ 0 60000 65536"/>
                <a:gd name="T14" fmla="*/ 0 60000 65536"/>
                <a:gd name="T15" fmla="*/ 0 60000 65536"/>
                <a:gd name="T16" fmla="*/ 0 60000 65536"/>
                <a:gd name="T17" fmla="*/ 0 60000 65536"/>
                <a:gd name="T18" fmla="*/ 0 w 498"/>
                <a:gd name="T19" fmla="*/ 0 h 57"/>
                <a:gd name="T20" fmla="*/ 498 w 498"/>
                <a:gd name="T21" fmla="*/ 57 h 57"/>
              </a:gdLst>
              <a:ahLst/>
              <a:cxnLst>
                <a:cxn ang="T12">
                  <a:pos x="T0" y="T1"/>
                </a:cxn>
                <a:cxn ang="T13">
                  <a:pos x="T2" y="T3"/>
                </a:cxn>
                <a:cxn ang="T14">
                  <a:pos x="T4" y="T5"/>
                </a:cxn>
                <a:cxn ang="T15">
                  <a:pos x="T6" y="T7"/>
                </a:cxn>
                <a:cxn ang="T16">
                  <a:pos x="T8" y="T9"/>
                </a:cxn>
                <a:cxn ang="T17">
                  <a:pos x="T10" y="T11"/>
                </a:cxn>
              </a:cxnLst>
              <a:rect l="T18" t="T19" r="T20" b="T21"/>
              <a:pathLst>
                <a:path w="498" h="57">
                  <a:moveTo>
                    <a:pt x="0" y="8"/>
                  </a:moveTo>
                  <a:lnTo>
                    <a:pt x="478" y="57"/>
                  </a:lnTo>
                  <a:lnTo>
                    <a:pt x="498" y="45"/>
                  </a:lnTo>
                  <a:lnTo>
                    <a:pt x="476" y="48"/>
                  </a:lnTo>
                  <a:lnTo>
                    <a:pt x="8" y="0"/>
                  </a:lnTo>
                  <a:lnTo>
                    <a:pt x="0" y="8"/>
                  </a:lnTo>
                  <a:close/>
                </a:path>
              </a:pathLst>
            </a:custGeom>
            <a:solidFill>
              <a:srgbClr val="B0B0A6"/>
            </a:solidFill>
            <a:ln w="9525">
              <a:noFill/>
              <a:round/>
              <a:headEnd/>
              <a:tailEnd/>
            </a:ln>
          </p:spPr>
          <p:txBody>
            <a:bodyPr/>
            <a:lstStyle/>
            <a:p>
              <a:endParaRPr lang="de-DE"/>
            </a:p>
          </p:txBody>
        </p:sp>
        <p:sp>
          <p:nvSpPr>
            <p:cNvPr id="66" name="Freeform 261"/>
            <p:cNvSpPr>
              <a:spLocks/>
            </p:cNvSpPr>
            <p:nvPr/>
          </p:nvSpPr>
          <p:spPr bwMode="auto">
            <a:xfrm>
              <a:off x="1460" y="3620"/>
              <a:ext cx="73" cy="16"/>
            </a:xfrm>
            <a:custGeom>
              <a:avLst/>
              <a:gdLst>
                <a:gd name="T0" fmla="*/ 0 w 440"/>
                <a:gd name="T1" fmla="*/ 0 h 97"/>
                <a:gd name="T2" fmla="*/ 0 w 440"/>
                <a:gd name="T3" fmla="*/ 0 h 97"/>
                <a:gd name="T4" fmla="*/ 0 w 440"/>
                <a:gd name="T5" fmla="*/ 0 h 97"/>
                <a:gd name="T6" fmla="*/ 0 w 440"/>
                <a:gd name="T7" fmla="*/ 0 h 97"/>
                <a:gd name="T8" fmla="*/ 0 w 440"/>
                <a:gd name="T9" fmla="*/ 0 h 97"/>
                <a:gd name="T10" fmla="*/ 0 w 440"/>
                <a:gd name="T11" fmla="*/ 0 h 97"/>
                <a:gd name="T12" fmla="*/ 0 w 440"/>
                <a:gd name="T13" fmla="*/ 0 h 97"/>
                <a:gd name="T14" fmla="*/ 0 w 440"/>
                <a:gd name="T15" fmla="*/ 0 h 97"/>
                <a:gd name="T16" fmla="*/ 0 w 440"/>
                <a:gd name="T17" fmla="*/ 0 h 97"/>
                <a:gd name="T18" fmla="*/ 0 w 440"/>
                <a:gd name="T19" fmla="*/ 0 h 97"/>
                <a:gd name="T20" fmla="*/ 0 w 440"/>
                <a:gd name="T21" fmla="*/ 0 h 97"/>
                <a:gd name="T22" fmla="*/ 0 w 440"/>
                <a:gd name="T23" fmla="*/ 0 h 97"/>
                <a:gd name="T24" fmla="*/ 0 w 440"/>
                <a:gd name="T25" fmla="*/ 0 h 97"/>
                <a:gd name="T26" fmla="*/ 0 w 440"/>
                <a:gd name="T27" fmla="*/ 0 h 97"/>
                <a:gd name="T28" fmla="*/ 0 w 440"/>
                <a:gd name="T29" fmla="*/ 0 h 97"/>
                <a:gd name="T30" fmla="*/ 0 w 440"/>
                <a:gd name="T31" fmla="*/ 0 h 97"/>
                <a:gd name="T32" fmla="*/ 0 w 440"/>
                <a:gd name="T33" fmla="*/ 0 h 97"/>
                <a:gd name="T34" fmla="*/ 0 w 440"/>
                <a:gd name="T35" fmla="*/ 0 h 97"/>
                <a:gd name="T36" fmla="*/ 0 w 440"/>
                <a:gd name="T37" fmla="*/ 0 h 97"/>
                <a:gd name="T38" fmla="*/ 0 w 440"/>
                <a:gd name="T39" fmla="*/ 0 h 97"/>
                <a:gd name="T40" fmla="*/ 0 w 440"/>
                <a:gd name="T41" fmla="*/ 0 h 97"/>
                <a:gd name="T42" fmla="*/ 0 w 440"/>
                <a:gd name="T43" fmla="*/ 0 h 97"/>
                <a:gd name="T44" fmla="*/ 0 w 440"/>
                <a:gd name="T45" fmla="*/ 0 h 97"/>
                <a:gd name="T46" fmla="*/ 0 w 440"/>
                <a:gd name="T47" fmla="*/ 0 h 97"/>
                <a:gd name="T48" fmla="*/ 0 w 440"/>
                <a:gd name="T49" fmla="*/ 0 h 97"/>
                <a:gd name="T50" fmla="*/ 0 w 440"/>
                <a:gd name="T51" fmla="*/ 0 h 97"/>
                <a:gd name="T52" fmla="*/ 0 w 440"/>
                <a:gd name="T53" fmla="*/ 0 h 97"/>
                <a:gd name="T54" fmla="*/ 0 w 440"/>
                <a:gd name="T55" fmla="*/ 0 h 97"/>
                <a:gd name="T56" fmla="*/ 0 w 440"/>
                <a:gd name="T57" fmla="*/ 0 h 97"/>
                <a:gd name="T58" fmla="*/ 0 w 440"/>
                <a:gd name="T59" fmla="*/ 0 h 97"/>
                <a:gd name="T60" fmla="*/ 0 w 440"/>
                <a:gd name="T61" fmla="*/ 0 h 97"/>
                <a:gd name="T62" fmla="*/ 0 w 440"/>
                <a:gd name="T63" fmla="*/ 0 h 97"/>
                <a:gd name="T64" fmla="*/ 0 w 440"/>
                <a:gd name="T65" fmla="*/ 0 h 97"/>
                <a:gd name="T66" fmla="*/ 0 w 440"/>
                <a:gd name="T67" fmla="*/ 0 h 97"/>
                <a:gd name="T68" fmla="*/ 0 w 440"/>
                <a:gd name="T69" fmla="*/ 0 h 97"/>
                <a:gd name="T70" fmla="*/ 0 w 440"/>
                <a:gd name="T71" fmla="*/ 0 h 97"/>
                <a:gd name="T72" fmla="*/ 0 w 440"/>
                <a:gd name="T73" fmla="*/ 0 h 97"/>
                <a:gd name="T74" fmla="*/ 0 w 440"/>
                <a:gd name="T75" fmla="*/ 0 h 97"/>
                <a:gd name="T76" fmla="*/ 0 w 440"/>
                <a:gd name="T77" fmla="*/ 0 h 97"/>
                <a:gd name="T78" fmla="*/ 0 w 440"/>
                <a:gd name="T79" fmla="*/ 0 h 97"/>
                <a:gd name="T80" fmla="*/ 0 w 440"/>
                <a:gd name="T81" fmla="*/ 0 h 97"/>
                <a:gd name="T82" fmla="*/ 0 w 440"/>
                <a:gd name="T83" fmla="*/ 0 h 97"/>
                <a:gd name="T84" fmla="*/ 0 w 440"/>
                <a:gd name="T85" fmla="*/ 0 h 97"/>
                <a:gd name="T86" fmla="*/ 0 w 440"/>
                <a:gd name="T87" fmla="*/ 0 h 97"/>
                <a:gd name="T88" fmla="*/ 0 w 440"/>
                <a:gd name="T89" fmla="*/ 0 h 97"/>
                <a:gd name="T90" fmla="*/ 0 w 440"/>
                <a:gd name="T91" fmla="*/ 0 h 97"/>
                <a:gd name="T92" fmla="*/ 0 w 440"/>
                <a:gd name="T93" fmla="*/ 0 h 97"/>
                <a:gd name="T94" fmla="*/ 0 w 440"/>
                <a:gd name="T95" fmla="*/ 0 h 97"/>
                <a:gd name="T96" fmla="*/ 0 w 440"/>
                <a:gd name="T97" fmla="*/ 0 h 97"/>
                <a:gd name="T98" fmla="*/ 0 w 440"/>
                <a:gd name="T99" fmla="*/ 0 h 97"/>
                <a:gd name="T100" fmla="*/ 0 w 440"/>
                <a:gd name="T101" fmla="*/ 0 h 97"/>
                <a:gd name="T102" fmla="*/ 0 w 440"/>
                <a:gd name="T103" fmla="*/ 0 h 97"/>
                <a:gd name="T104" fmla="*/ 0 w 440"/>
                <a:gd name="T105" fmla="*/ 0 h 97"/>
                <a:gd name="T106" fmla="*/ 0 w 440"/>
                <a:gd name="T107" fmla="*/ 0 h 97"/>
                <a:gd name="T108" fmla="*/ 0 w 440"/>
                <a:gd name="T109" fmla="*/ 0 h 97"/>
                <a:gd name="T110" fmla="*/ 0 w 440"/>
                <a:gd name="T111" fmla="*/ 0 h 97"/>
                <a:gd name="T112" fmla="*/ 0 w 440"/>
                <a:gd name="T113" fmla="*/ 0 h 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0"/>
                <a:gd name="T172" fmla="*/ 0 h 97"/>
                <a:gd name="T173" fmla="*/ 440 w 440"/>
                <a:gd name="T174" fmla="*/ 97 h 9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0" h="97">
                  <a:moveTo>
                    <a:pt x="0" y="57"/>
                  </a:moveTo>
                  <a:lnTo>
                    <a:pt x="24" y="60"/>
                  </a:lnTo>
                  <a:lnTo>
                    <a:pt x="48" y="62"/>
                  </a:lnTo>
                  <a:lnTo>
                    <a:pt x="73" y="65"/>
                  </a:lnTo>
                  <a:lnTo>
                    <a:pt x="97" y="67"/>
                  </a:lnTo>
                  <a:lnTo>
                    <a:pt x="121" y="70"/>
                  </a:lnTo>
                  <a:lnTo>
                    <a:pt x="146" y="72"/>
                  </a:lnTo>
                  <a:lnTo>
                    <a:pt x="170" y="75"/>
                  </a:lnTo>
                  <a:lnTo>
                    <a:pt x="194" y="77"/>
                  </a:lnTo>
                  <a:lnTo>
                    <a:pt x="218" y="79"/>
                  </a:lnTo>
                  <a:lnTo>
                    <a:pt x="244" y="82"/>
                  </a:lnTo>
                  <a:lnTo>
                    <a:pt x="268" y="84"/>
                  </a:lnTo>
                  <a:lnTo>
                    <a:pt x="292" y="87"/>
                  </a:lnTo>
                  <a:lnTo>
                    <a:pt x="317" y="89"/>
                  </a:lnTo>
                  <a:lnTo>
                    <a:pt x="341" y="92"/>
                  </a:lnTo>
                  <a:lnTo>
                    <a:pt x="365" y="94"/>
                  </a:lnTo>
                  <a:lnTo>
                    <a:pt x="390" y="97"/>
                  </a:lnTo>
                  <a:lnTo>
                    <a:pt x="396" y="83"/>
                  </a:lnTo>
                  <a:lnTo>
                    <a:pt x="401" y="70"/>
                  </a:lnTo>
                  <a:lnTo>
                    <a:pt x="406" y="57"/>
                  </a:lnTo>
                  <a:lnTo>
                    <a:pt x="412" y="45"/>
                  </a:lnTo>
                  <a:lnTo>
                    <a:pt x="418" y="33"/>
                  </a:lnTo>
                  <a:lnTo>
                    <a:pt x="425" y="22"/>
                  </a:lnTo>
                  <a:lnTo>
                    <a:pt x="432" y="11"/>
                  </a:lnTo>
                  <a:lnTo>
                    <a:pt x="440" y="0"/>
                  </a:lnTo>
                  <a:lnTo>
                    <a:pt x="437" y="1"/>
                  </a:lnTo>
                  <a:lnTo>
                    <a:pt x="433" y="3"/>
                  </a:lnTo>
                  <a:lnTo>
                    <a:pt x="429" y="4"/>
                  </a:lnTo>
                  <a:lnTo>
                    <a:pt x="426" y="6"/>
                  </a:lnTo>
                  <a:lnTo>
                    <a:pt x="419" y="16"/>
                  </a:lnTo>
                  <a:lnTo>
                    <a:pt x="413" y="26"/>
                  </a:lnTo>
                  <a:lnTo>
                    <a:pt x="407" y="36"/>
                  </a:lnTo>
                  <a:lnTo>
                    <a:pt x="402" y="46"/>
                  </a:lnTo>
                  <a:lnTo>
                    <a:pt x="396" y="56"/>
                  </a:lnTo>
                  <a:lnTo>
                    <a:pt x="391" y="66"/>
                  </a:lnTo>
                  <a:lnTo>
                    <a:pt x="386" y="76"/>
                  </a:lnTo>
                  <a:lnTo>
                    <a:pt x="379" y="86"/>
                  </a:lnTo>
                  <a:lnTo>
                    <a:pt x="356" y="84"/>
                  </a:lnTo>
                  <a:lnTo>
                    <a:pt x="334" y="82"/>
                  </a:lnTo>
                  <a:lnTo>
                    <a:pt x="311" y="80"/>
                  </a:lnTo>
                  <a:lnTo>
                    <a:pt x="288" y="78"/>
                  </a:lnTo>
                  <a:lnTo>
                    <a:pt x="265" y="76"/>
                  </a:lnTo>
                  <a:lnTo>
                    <a:pt x="242" y="74"/>
                  </a:lnTo>
                  <a:lnTo>
                    <a:pt x="218" y="72"/>
                  </a:lnTo>
                  <a:lnTo>
                    <a:pt x="195" y="70"/>
                  </a:lnTo>
                  <a:lnTo>
                    <a:pt x="172" y="68"/>
                  </a:lnTo>
                  <a:lnTo>
                    <a:pt x="148" y="65"/>
                  </a:lnTo>
                  <a:lnTo>
                    <a:pt x="125" y="63"/>
                  </a:lnTo>
                  <a:lnTo>
                    <a:pt x="102" y="61"/>
                  </a:lnTo>
                  <a:lnTo>
                    <a:pt x="79" y="59"/>
                  </a:lnTo>
                  <a:lnTo>
                    <a:pt x="55" y="58"/>
                  </a:lnTo>
                  <a:lnTo>
                    <a:pt x="32" y="56"/>
                  </a:lnTo>
                  <a:lnTo>
                    <a:pt x="9" y="54"/>
                  </a:lnTo>
                  <a:lnTo>
                    <a:pt x="7" y="54"/>
                  </a:lnTo>
                  <a:lnTo>
                    <a:pt x="5" y="55"/>
                  </a:lnTo>
                  <a:lnTo>
                    <a:pt x="2" y="57"/>
                  </a:lnTo>
                  <a:lnTo>
                    <a:pt x="0" y="57"/>
                  </a:lnTo>
                  <a:close/>
                </a:path>
              </a:pathLst>
            </a:custGeom>
            <a:solidFill>
              <a:srgbClr val="B0B09E"/>
            </a:solidFill>
            <a:ln w="9525">
              <a:noFill/>
              <a:round/>
              <a:headEnd/>
              <a:tailEnd/>
            </a:ln>
          </p:spPr>
          <p:txBody>
            <a:bodyPr/>
            <a:lstStyle/>
            <a:p>
              <a:endParaRPr lang="de-DE"/>
            </a:p>
          </p:txBody>
        </p:sp>
        <p:sp>
          <p:nvSpPr>
            <p:cNvPr id="67" name="Freeform 262"/>
            <p:cNvSpPr>
              <a:spLocks/>
            </p:cNvSpPr>
            <p:nvPr/>
          </p:nvSpPr>
          <p:spPr bwMode="auto">
            <a:xfrm>
              <a:off x="1394" y="3690"/>
              <a:ext cx="105" cy="51"/>
            </a:xfrm>
            <a:custGeom>
              <a:avLst/>
              <a:gdLst>
                <a:gd name="T0" fmla="*/ 0 w 629"/>
                <a:gd name="T1" fmla="*/ 0 h 307"/>
                <a:gd name="T2" fmla="*/ 0 w 629"/>
                <a:gd name="T3" fmla="*/ 0 h 307"/>
                <a:gd name="T4" fmla="*/ 0 w 629"/>
                <a:gd name="T5" fmla="*/ 0 h 307"/>
                <a:gd name="T6" fmla="*/ 1 w 629"/>
                <a:gd name="T7" fmla="*/ 0 h 307"/>
                <a:gd name="T8" fmla="*/ 0 w 629"/>
                <a:gd name="T9" fmla="*/ 0 h 307"/>
                <a:gd name="T10" fmla="*/ 0 w 629"/>
                <a:gd name="T11" fmla="*/ 0 h 307"/>
                <a:gd name="T12" fmla="*/ 0 w 629"/>
                <a:gd name="T13" fmla="*/ 0 h 307"/>
                <a:gd name="T14" fmla="*/ 0 60000 65536"/>
                <a:gd name="T15" fmla="*/ 0 60000 65536"/>
                <a:gd name="T16" fmla="*/ 0 60000 65536"/>
                <a:gd name="T17" fmla="*/ 0 60000 65536"/>
                <a:gd name="T18" fmla="*/ 0 60000 65536"/>
                <a:gd name="T19" fmla="*/ 0 60000 65536"/>
                <a:gd name="T20" fmla="*/ 0 60000 65536"/>
                <a:gd name="T21" fmla="*/ 0 w 629"/>
                <a:gd name="T22" fmla="*/ 0 h 307"/>
                <a:gd name="T23" fmla="*/ 629 w 629"/>
                <a:gd name="T24" fmla="*/ 307 h 3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9" h="307">
                  <a:moveTo>
                    <a:pt x="0" y="180"/>
                  </a:moveTo>
                  <a:lnTo>
                    <a:pt x="422" y="290"/>
                  </a:lnTo>
                  <a:lnTo>
                    <a:pt x="451" y="282"/>
                  </a:lnTo>
                  <a:lnTo>
                    <a:pt x="629" y="0"/>
                  </a:lnTo>
                  <a:lnTo>
                    <a:pt x="451" y="296"/>
                  </a:lnTo>
                  <a:lnTo>
                    <a:pt x="435" y="307"/>
                  </a:lnTo>
                  <a:lnTo>
                    <a:pt x="0" y="180"/>
                  </a:lnTo>
                  <a:close/>
                </a:path>
              </a:pathLst>
            </a:custGeom>
            <a:solidFill>
              <a:srgbClr val="FFFFF0"/>
            </a:solidFill>
            <a:ln w="9525">
              <a:noFill/>
              <a:round/>
              <a:headEnd/>
              <a:tailEnd/>
            </a:ln>
          </p:spPr>
          <p:txBody>
            <a:bodyPr/>
            <a:lstStyle/>
            <a:p>
              <a:endParaRPr lang="de-DE"/>
            </a:p>
          </p:txBody>
        </p:sp>
        <p:sp>
          <p:nvSpPr>
            <p:cNvPr id="68" name="Freeform 263"/>
            <p:cNvSpPr>
              <a:spLocks/>
            </p:cNvSpPr>
            <p:nvPr/>
          </p:nvSpPr>
          <p:spPr bwMode="auto">
            <a:xfrm>
              <a:off x="1415" y="3624"/>
              <a:ext cx="23" cy="13"/>
            </a:xfrm>
            <a:custGeom>
              <a:avLst/>
              <a:gdLst>
                <a:gd name="T0" fmla="*/ 0 w 136"/>
                <a:gd name="T1" fmla="*/ 0 h 78"/>
                <a:gd name="T2" fmla="*/ 0 w 136"/>
                <a:gd name="T3" fmla="*/ 0 h 78"/>
                <a:gd name="T4" fmla="*/ 0 w 136"/>
                <a:gd name="T5" fmla="*/ 0 h 78"/>
                <a:gd name="T6" fmla="*/ 0 w 136"/>
                <a:gd name="T7" fmla="*/ 0 h 78"/>
                <a:gd name="T8" fmla="*/ 0 w 136"/>
                <a:gd name="T9" fmla="*/ 0 h 78"/>
                <a:gd name="T10" fmla="*/ 0 60000 65536"/>
                <a:gd name="T11" fmla="*/ 0 60000 65536"/>
                <a:gd name="T12" fmla="*/ 0 60000 65536"/>
                <a:gd name="T13" fmla="*/ 0 60000 65536"/>
                <a:gd name="T14" fmla="*/ 0 60000 65536"/>
                <a:gd name="T15" fmla="*/ 0 w 136"/>
                <a:gd name="T16" fmla="*/ 0 h 78"/>
                <a:gd name="T17" fmla="*/ 136 w 136"/>
                <a:gd name="T18" fmla="*/ 78 h 78"/>
              </a:gdLst>
              <a:ahLst/>
              <a:cxnLst>
                <a:cxn ang="T10">
                  <a:pos x="T0" y="T1"/>
                </a:cxn>
                <a:cxn ang="T11">
                  <a:pos x="T2" y="T3"/>
                </a:cxn>
                <a:cxn ang="T12">
                  <a:pos x="T4" y="T5"/>
                </a:cxn>
                <a:cxn ang="T13">
                  <a:pos x="T6" y="T7"/>
                </a:cxn>
                <a:cxn ang="T14">
                  <a:pos x="T8" y="T9"/>
                </a:cxn>
              </a:cxnLst>
              <a:rect l="T15" t="T16" r="T17" b="T18"/>
              <a:pathLst>
                <a:path w="136" h="78">
                  <a:moveTo>
                    <a:pt x="136" y="78"/>
                  </a:moveTo>
                  <a:lnTo>
                    <a:pt x="0" y="55"/>
                  </a:lnTo>
                  <a:lnTo>
                    <a:pt x="66" y="0"/>
                  </a:lnTo>
                  <a:lnTo>
                    <a:pt x="120" y="14"/>
                  </a:lnTo>
                  <a:lnTo>
                    <a:pt x="136" y="78"/>
                  </a:lnTo>
                  <a:close/>
                </a:path>
              </a:pathLst>
            </a:custGeom>
            <a:solidFill>
              <a:srgbClr val="99997A"/>
            </a:solidFill>
            <a:ln w="9525">
              <a:noFill/>
              <a:round/>
              <a:headEnd/>
              <a:tailEnd/>
            </a:ln>
          </p:spPr>
          <p:txBody>
            <a:bodyPr/>
            <a:lstStyle/>
            <a:p>
              <a:endParaRPr lang="de-DE"/>
            </a:p>
          </p:txBody>
        </p:sp>
        <p:sp>
          <p:nvSpPr>
            <p:cNvPr id="69" name="Freeform 264"/>
            <p:cNvSpPr>
              <a:spLocks/>
            </p:cNvSpPr>
            <p:nvPr/>
          </p:nvSpPr>
          <p:spPr bwMode="auto">
            <a:xfrm>
              <a:off x="1345" y="3600"/>
              <a:ext cx="111" cy="101"/>
            </a:xfrm>
            <a:custGeom>
              <a:avLst/>
              <a:gdLst>
                <a:gd name="T0" fmla="*/ 0 w 668"/>
                <a:gd name="T1" fmla="*/ 0 h 607"/>
                <a:gd name="T2" fmla="*/ 0 w 668"/>
                <a:gd name="T3" fmla="*/ 0 h 607"/>
                <a:gd name="T4" fmla="*/ 0 w 668"/>
                <a:gd name="T5" fmla="*/ 0 h 607"/>
                <a:gd name="T6" fmla="*/ 0 w 668"/>
                <a:gd name="T7" fmla="*/ 0 h 607"/>
                <a:gd name="T8" fmla="*/ 0 w 668"/>
                <a:gd name="T9" fmla="*/ 0 h 607"/>
                <a:gd name="T10" fmla="*/ 0 w 668"/>
                <a:gd name="T11" fmla="*/ 0 h 607"/>
                <a:gd name="T12" fmla="*/ 0 w 668"/>
                <a:gd name="T13" fmla="*/ 0 h 607"/>
                <a:gd name="T14" fmla="*/ 0 w 668"/>
                <a:gd name="T15" fmla="*/ 0 h 607"/>
                <a:gd name="T16" fmla="*/ 0 w 668"/>
                <a:gd name="T17" fmla="*/ 0 h 607"/>
                <a:gd name="T18" fmla="*/ 0 w 668"/>
                <a:gd name="T19" fmla="*/ 0 h 607"/>
                <a:gd name="T20" fmla="*/ 0 w 668"/>
                <a:gd name="T21" fmla="*/ 0 h 607"/>
                <a:gd name="T22" fmla="*/ 0 w 668"/>
                <a:gd name="T23" fmla="*/ 0 h 607"/>
                <a:gd name="T24" fmla="*/ 0 w 668"/>
                <a:gd name="T25" fmla="*/ 0 h 607"/>
                <a:gd name="T26" fmla="*/ 0 w 668"/>
                <a:gd name="T27" fmla="*/ 0 h 607"/>
                <a:gd name="T28" fmla="*/ 0 w 668"/>
                <a:gd name="T29" fmla="*/ 0 h 607"/>
                <a:gd name="T30" fmla="*/ 0 w 668"/>
                <a:gd name="T31" fmla="*/ 0 h 607"/>
                <a:gd name="T32" fmla="*/ 0 w 668"/>
                <a:gd name="T33" fmla="*/ 0 h 607"/>
                <a:gd name="T34" fmla="*/ 0 w 668"/>
                <a:gd name="T35" fmla="*/ 0 h 607"/>
                <a:gd name="T36" fmla="*/ 0 w 668"/>
                <a:gd name="T37" fmla="*/ 0 h 607"/>
                <a:gd name="T38" fmla="*/ 0 w 668"/>
                <a:gd name="T39" fmla="*/ 0 h 607"/>
                <a:gd name="T40" fmla="*/ 0 w 668"/>
                <a:gd name="T41" fmla="*/ 0 h 607"/>
                <a:gd name="T42" fmla="*/ 0 w 668"/>
                <a:gd name="T43" fmla="*/ 0 h 607"/>
                <a:gd name="T44" fmla="*/ 0 w 668"/>
                <a:gd name="T45" fmla="*/ 0 h 607"/>
                <a:gd name="T46" fmla="*/ 0 w 668"/>
                <a:gd name="T47" fmla="*/ 0 h 607"/>
                <a:gd name="T48" fmla="*/ 0 w 668"/>
                <a:gd name="T49" fmla="*/ 0 h 607"/>
                <a:gd name="T50" fmla="*/ 0 w 668"/>
                <a:gd name="T51" fmla="*/ 0 h 607"/>
                <a:gd name="T52" fmla="*/ 0 w 668"/>
                <a:gd name="T53" fmla="*/ 0 h 607"/>
                <a:gd name="T54" fmla="*/ 0 w 668"/>
                <a:gd name="T55" fmla="*/ 0 h 607"/>
                <a:gd name="T56" fmla="*/ 0 w 668"/>
                <a:gd name="T57" fmla="*/ 0 h 607"/>
                <a:gd name="T58" fmla="*/ 0 w 668"/>
                <a:gd name="T59" fmla="*/ 0 h 607"/>
                <a:gd name="T60" fmla="*/ 0 w 668"/>
                <a:gd name="T61" fmla="*/ 0 h 607"/>
                <a:gd name="T62" fmla="*/ 0 w 668"/>
                <a:gd name="T63" fmla="*/ 0 h 607"/>
                <a:gd name="T64" fmla="*/ 0 w 668"/>
                <a:gd name="T65" fmla="*/ 0 h 607"/>
                <a:gd name="T66" fmla="*/ 0 w 668"/>
                <a:gd name="T67" fmla="*/ 0 h 607"/>
                <a:gd name="T68" fmla="*/ 0 w 668"/>
                <a:gd name="T69" fmla="*/ 0 h 607"/>
                <a:gd name="T70" fmla="*/ 0 w 668"/>
                <a:gd name="T71" fmla="*/ 0 h 607"/>
                <a:gd name="T72" fmla="*/ 0 w 668"/>
                <a:gd name="T73" fmla="*/ 0 h 607"/>
                <a:gd name="T74" fmla="*/ 0 w 668"/>
                <a:gd name="T75" fmla="*/ 0 h 607"/>
                <a:gd name="T76" fmla="*/ 0 w 668"/>
                <a:gd name="T77" fmla="*/ 0 h 607"/>
                <a:gd name="T78" fmla="*/ 0 w 668"/>
                <a:gd name="T79" fmla="*/ 0 h 607"/>
                <a:gd name="T80" fmla="*/ 0 w 668"/>
                <a:gd name="T81" fmla="*/ 0 h 607"/>
                <a:gd name="T82" fmla="*/ 0 w 668"/>
                <a:gd name="T83" fmla="*/ 0 h 607"/>
                <a:gd name="T84" fmla="*/ 0 w 668"/>
                <a:gd name="T85" fmla="*/ 0 h 607"/>
                <a:gd name="T86" fmla="*/ 0 w 668"/>
                <a:gd name="T87" fmla="*/ 0 h 607"/>
                <a:gd name="T88" fmla="*/ 0 w 668"/>
                <a:gd name="T89" fmla="*/ 0 h 607"/>
                <a:gd name="T90" fmla="*/ 0 w 668"/>
                <a:gd name="T91" fmla="*/ 0 h 607"/>
                <a:gd name="T92" fmla="*/ 0 w 668"/>
                <a:gd name="T93" fmla="*/ 0 h 607"/>
                <a:gd name="T94" fmla="*/ 0 w 668"/>
                <a:gd name="T95" fmla="*/ 0 h 607"/>
                <a:gd name="T96" fmla="*/ 0 w 668"/>
                <a:gd name="T97" fmla="*/ 0 h 607"/>
                <a:gd name="T98" fmla="*/ 0 w 668"/>
                <a:gd name="T99" fmla="*/ 0 h 607"/>
                <a:gd name="T100" fmla="*/ 0 w 668"/>
                <a:gd name="T101" fmla="*/ 0 h 607"/>
                <a:gd name="T102" fmla="*/ 0 w 668"/>
                <a:gd name="T103" fmla="*/ 0 h 607"/>
                <a:gd name="T104" fmla="*/ 0 w 668"/>
                <a:gd name="T105" fmla="*/ 0 h 607"/>
                <a:gd name="T106" fmla="*/ 0 w 668"/>
                <a:gd name="T107" fmla="*/ 0 h 607"/>
                <a:gd name="T108" fmla="*/ 0 w 668"/>
                <a:gd name="T109" fmla="*/ 0 h 607"/>
                <a:gd name="T110" fmla="*/ 0 w 668"/>
                <a:gd name="T111" fmla="*/ 0 h 6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8"/>
                <a:gd name="T169" fmla="*/ 0 h 607"/>
                <a:gd name="T170" fmla="*/ 668 w 668"/>
                <a:gd name="T171" fmla="*/ 607 h 6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8" h="607">
                  <a:moveTo>
                    <a:pt x="646" y="22"/>
                  </a:moveTo>
                  <a:lnTo>
                    <a:pt x="652" y="32"/>
                  </a:lnTo>
                  <a:lnTo>
                    <a:pt x="657" y="43"/>
                  </a:lnTo>
                  <a:lnTo>
                    <a:pt x="661" y="55"/>
                  </a:lnTo>
                  <a:lnTo>
                    <a:pt x="663" y="68"/>
                  </a:lnTo>
                  <a:lnTo>
                    <a:pt x="665" y="83"/>
                  </a:lnTo>
                  <a:lnTo>
                    <a:pt x="666" y="98"/>
                  </a:lnTo>
                  <a:lnTo>
                    <a:pt x="667" y="117"/>
                  </a:lnTo>
                  <a:lnTo>
                    <a:pt x="668" y="135"/>
                  </a:lnTo>
                  <a:lnTo>
                    <a:pt x="658" y="144"/>
                  </a:lnTo>
                  <a:lnTo>
                    <a:pt x="645" y="155"/>
                  </a:lnTo>
                  <a:lnTo>
                    <a:pt x="630" y="166"/>
                  </a:lnTo>
                  <a:lnTo>
                    <a:pt x="613" y="177"/>
                  </a:lnTo>
                  <a:lnTo>
                    <a:pt x="596" y="189"/>
                  </a:lnTo>
                  <a:lnTo>
                    <a:pt x="579" y="199"/>
                  </a:lnTo>
                  <a:lnTo>
                    <a:pt x="565" y="207"/>
                  </a:lnTo>
                  <a:lnTo>
                    <a:pt x="555" y="214"/>
                  </a:lnTo>
                  <a:lnTo>
                    <a:pt x="549" y="206"/>
                  </a:lnTo>
                  <a:lnTo>
                    <a:pt x="545" y="199"/>
                  </a:lnTo>
                  <a:lnTo>
                    <a:pt x="541" y="195"/>
                  </a:lnTo>
                  <a:lnTo>
                    <a:pt x="538" y="191"/>
                  </a:lnTo>
                  <a:lnTo>
                    <a:pt x="535" y="187"/>
                  </a:lnTo>
                  <a:lnTo>
                    <a:pt x="531" y="184"/>
                  </a:lnTo>
                  <a:lnTo>
                    <a:pt x="527" y="179"/>
                  </a:lnTo>
                  <a:lnTo>
                    <a:pt x="522" y="173"/>
                  </a:lnTo>
                  <a:lnTo>
                    <a:pt x="517" y="172"/>
                  </a:lnTo>
                  <a:lnTo>
                    <a:pt x="511" y="170"/>
                  </a:lnTo>
                  <a:lnTo>
                    <a:pt x="504" y="170"/>
                  </a:lnTo>
                  <a:lnTo>
                    <a:pt x="495" y="174"/>
                  </a:lnTo>
                  <a:lnTo>
                    <a:pt x="475" y="187"/>
                  </a:lnTo>
                  <a:lnTo>
                    <a:pt x="457" y="200"/>
                  </a:lnTo>
                  <a:lnTo>
                    <a:pt x="441" y="211"/>
                  </a:lnTo>
                  <a:lnTo>
                    <a:pt x="425" y="222"/>
                  </a:lnTo>
                  <a:lnTo>
                    <a:pt x="412" y="233"/>
                  </a:lnTo>
                  <a:lnTo>
                    <a:pt x="399" y="243"/>
                  </a:lnTo>
                  <a:lnTo>
                    <a:pt x="387" y="254"/>
                  </a:lnTo>
                  <a:lnTo>
                    <a:pt x="376" y="265"/>
                  </a:lnTo>
                  <a:lnTo>
                    <a:pt x="366" y="276"/>
                  </a:lnTo>
                  <a:lnTo>
                    <a:pt x="355" y="288"/>
                  </a:lnTo>
                  <a:lnTo>
                    <a:pt x="345" y="301"/>
                  </a:lnTo>
                  <a:lnTo>
                    <a:pt x="335" y="314"/>
                  </a:lnTo>
                  <a:lnTo>
                    <a:pt x="324" y="329"/>
                  </a:lnTo>
                  <a:lnTo>
                    <a:pt x="313" y="347"/>
                  </a:lnTo>
                  <a:lnTo>
                    <a:pt x="301" y="365"/>
                  </a:lnTo>
                  <a:lnTo>
                    <a:pt x="289" y="385"/>
                  </a:lnTo>
                  <a:lnTo>
                    <a:pt x="288" y="390"/>
                  </a:lnTo>
                  <a:lnTo>
                    <a:pt x="286" y="395"/>
                  </a:lnTo>
                  <a:lnTo>
                    <a:pt x="285" y="400"/>
                  </a:lnTo>
                  <a:lnTo>
                    <a:pt x="283" y="406"/>
                  </a:lnTo>
                  <a:lnTo>
                    <a:pt x="281" y="412"/>
                  </a:lnTo>
                  <a:lnTo>
                    <a:pt x="279" y="418"/>
                  </a:lnTo>
                  <a:lnTo>
                    <a:pt x="278" y="423"/>
                  </a:lnTo>
                  <a:lnTo>
                    <a:pt x="277" y="427"/>
                  </a:lnTo>
                  <a:lnTo>
                    <a:pt x="280" y="435"/>
                  </a:lnTo>
                  <a:lnTo>
                    <a:pt x="282" y="441"/>
                  </a:lnTo>
                  <a:lnTo>
                    <a:pt x="283" y="445"/>
                  </a:lnTo>
                  <a:lnTo>
                    <a:pt x="283" y="448"/>
                  </a:lnTo>
                  <a:lnTo>
                    <a:pt x="283" y="451"/>
                  </a:lnTo>
                  <a:lnTo>
                    <a:pt x="284" y="455"/>
                  </a:lnTo>
                  <a:lnTo>
                    <a:pt x="286" y="461"/>
                  </a:lnTo>
                  <a:lnTo>
                    <a:pt x="289" y="469"/>
                  </a:lnTo>
                  <a:lnTo>
                    <a:pt x="282" y="487"/>
                  </a:lnTo>
                  <a:lnTo>
                    <a:pt x="274" y="504"/>
                  </a:lnTo>
                  <a:lnTo>
                    <a:pt x="265" y="521"/>
                  </a:lnTo>
                  <a:lnTo>
                    <a:pt x="256" y="537"/>
                  </a:lnTo>
                  <a:lnTo>
                    <a:pt x="246" y="555"/>
                  </a:lnTo>
                  <a:lnTo>
                    <a:pt x="236" y="571"/>
                  </a:lnTo>
                  <a:lnTo>
                    <a:pt x="227" y="589"/>
                  </a:lnTo>
                  <a:lnTo>
                    <a:pt x="217" y="607"/>
                  </a:lnTo>
                  <a:lnTo>
                    <a:pt x="203" y="603"/>
                  </a:lnTo>
                  <a:lnTo>
                    <a:pt x="190" y="599"/>
                  </a:lnTo>
                  <a:lnTo>
                    <a:pt x="177" y="595"/>
                  </a:lnTo>
                  <a:lnTo>
                    <a:pt x="164" y="592"/>
                  </a:lnTo>
                  <a:lnTo>
                    <a:pt x="151" y="588"/>
                  </a:lnTo>
                  <a:lnTo>
                    <a:pt x="138" y="584"/>
                  </a:lnTo>
                  <a:lnTo>
                    <a:pt x="125" y="580"/>
                  </a:lnTo>
                  <a:lnTo>
                    <a:pt x="111" y="577"/>
                  </a:lnTo>
                  <a:lnTo>
                    <a:pt x="96" y="568"/>
                  </a:lnTo>
                  <a:lnTo>
                    <a:pt x="83" y="560"/>
                  </a:lnTo>
                  <a:lnTo>
                    <a:pt x="70" y="552"/>
                  </a:lnTo>
                  <a:lnTo>
                    <a:pt x="58" y="545"/>
                  </a:lnTo>
                  <a:lnTo>
                    <a:pt x="45" y="539"/>
                  </a:lnTo>
                  <a:lnTo>
                    <a:pt x="32" y="532"/>
                  </a:lnTo>
                  <a:lnTo>
                    <a:pt x="19" y="524"/>
                  </a:lnTo>
                  <a:lnTo>
                    <a:pt x="6" y="515"/>
                  </a:lnTo>
                  <a:lnTo>
                    <a:pt x="2" y="512"/>
                  </a:lnTo>
                  <a:lnTo>
                    <a:pt x="0" y="512"/>
                  </a:lnTo>
                  <a:lnTo>
                    <a:pt x="0" y="509"/>
                  </a:lnTo>
                  <a:lnTo>
                    <a:pt x="2" y="500"/>
                  </a:lnTo>
                  <a:lnTo>
                    <a:pt x="21" y="465"/>
                  </a:lnTo>
                  <a:lnTo>
                    <a:pt x="42" y="427"/>
                  </a:lnTo>
                  <a:lnTo>
                    <a:pt x="65" y="388"/>
                  </a:lnTo>
                  <a:lnTo>
                    <a:pt x="90" y="348"/>
                  </a:lnTo>
                  <a:lnTo>
                    <a:pt x="118" y="307"/>
                  </a:lnTo>
                  <a:lnTo>
                    <a:pt x="147" y="267"/>
                  </a:lnTo>
                  <a:lnTo>
                    <a:pt x="179" y="227"/>
                  </a:lnTo>
                  <a:lnTo>
                    <a:pt x="213" y="189"/>
                  </a:lnTo>
                  <a:lnTo>
                    <a:pt x="249" y="153"/>
                  </a:lnTo>
                  <a:lnTo>
                    <a:pt x="289" y="119"/>
                  </a:lnTo>
                  <a:lnTo>
                    <a:pt x="330" y="87"/>
                  </a:lnTo>
                  <a:lnTo>
                    <a:pt x="374" y="60"/>
                  </a:lnTo>
                  <a:lnTo>
                    <a:pt x="421" y="38"/>
                  </a:lnTo>
                  <a:lnTo>
                    <a:pt x="471" y="19"/>
                  </a:lnTo>
                  <a:lnTo>
                    <a:pt x="523" y="7"/>
                  </a:lnTo>
                  <a:lnTo>
                    <a:pt x="577" y="0"/>
                  </a:lnTo>
                  <a:lnTo>
                    <a:pt x="586" y="1"/>
                  </a:lnTo>
                  <a:lnTo>
                    <a:pt x="597" y="3"/>
                  </a:lnTo>
                  <a:lnTo>
                    <a:pt x="605" y="5"/>
                  </a:lnTo>
                  <a:lnTo>
                    <a:pt x="614" y="8"/>
                  </a:lnTo>
                  <a:lnTo>
                    <a:pt x="622" y="11"/>
                  </a:lnTo>
                  <a:lnTo>
                    <a:pt x="630" y="14"/>
                  </a:lnTo>
                  <a:lnTo>
                    <a:pt x="638" y="18"/>
                  </a:lnTo>
                  <a:lnTo>
                    <a:pt x="646" y="22"/>
                  </a:lnTo>
                  <a:close/>
                </a:path>
              </a:pathLst>
            </a:custGeom>
            <a:solidFill>
              <a:srgbClr val="CFCFB0"/>
            </a:solidFill>
            <a:ln w="9525">
              <a:noFill/>
              <a:round/>
              <a:headEnd/>
              <a:tailEnd/>
            </a:ln>
          </p:spPr>
          <p:txBody>
            <a:bodyPr/>
            <a:lstStyle/>
            <a:p>
              <a:endParaRPr lang="de-DE"/>
            </a:p>
          </p:txBody>
        </p:sp>
        <p:sp>
          <p:nvSpPr>
            <p:cNvPr id="70" name="Freeform 265"/>
            <p:cNvSpPr>
              <a:spLocks/>
            </p:cNvSpPr>
            <p:nvPr/>
          </p:nvSpPr>
          <p:spPr bwMode="auto">
            <a:xfrm>
              <a:off x="1344" y="3685"/>
              <a:ext cx="36" cy="16"/>
            </a:xfrm>
            <a:custGeom>
              <a:avLst/>
              <a:gdLst>
                <a:gd name="T0" fmla="*/ 0 w 217"/>
                <a:gd name="T1" fmla="*/ 0 h 94"/>
                <a:gd name="T2" fmla="*/ 0 w 217"/>
                <a:gd name="T3" fmla="*/ 0 h 94"/>
                <a:gd name="T4" fmla="*/ 0 w 217"/>
                <a:gd name="T5" fmla="*/ 0 h 94"/>
                <a:gd name="T6" fmla="*/ 0 w 217"/>
                <a:gd name="T7" fmla="*/ 0 h 94"/>
                <a:gd name="T8" fmla="*/ 0 w 217"/>
                <a:gd name="T9" fmla="*/ 0 h 94"/>
                <a:gd name="T10" fmla="*/ 0 w 217"/>
                <a:gd name="T11" fmla="*/ 0 h 94"/>
                <a:gd name="T12" fmla="*/ 0 w 217"/>
                <a:gd name="T13" fmla="*/ 0 h 94"/>
                <a:gd name="T14" fmla="*/ 0 w 217"/>
                <a:gd name="T15" fmla="*/ 0 h 94"/>
                <a:gd name="T16" fmla="*/ 0 w 217"/>
                <a:gd name="T17" fmla="*/ 0 h 94"/>
                <a:gd name="T18" fmla="*/ 0 w 217"/>
                <a:gd name="T19" fmla="*/ 0 h 94"/>
                <a:gd name="T20" fmla="*/ 0 w 217"/>
                <a:gd name="T21" fmla="*/ 0 h 94"/>
                <a:gd name="T22" fmla="*/ 0 w 217"/>
                <a:gd name="T23" fmla="*/ 0 h 94"/>
                <a:gd name="T24" fmla="*/ 0 w 217"/>
                <a:gd name="T25" fmla="*/ 0 h 94"/>
                <a:gd name="T26" fmla="*/ 0 w 217"/>
                <a:gd name="T27" fmla="*/ 0 h 94"/>
                <a:gd name="T28" fmla="*/ 0 w 217"/>
                <a:gd name="T29" fmla="*/ 0 h 94"/>
                <a:gd name="T30" fmla="*/ 0 w 217"/>
                <a:gd name="T31" fmla="*/ 0 h 94"/>
                <a:gd name="T32" fmla="*/ 0 w 217"/>
                <a:gd name="T33" fmla="*/ 0 h 94"/>
                <a:gd name="T34" fmla="*/ 0 w 217"/>
                <a:gd name="T35" fmla="*/ 0 h 94"/>
                <a:gd name="T36" fmla="*/ 0 w 217"/>
                <a:gd name="T37" fmla="*/ 0 h 94"/>
                <a:gd name="T38" fmla="*/ 0 w 217"/>
                <a:gd name="T39" fmla="*/ 0 h 94"/>
                <a:gd name="T40" fmla="*/ 0 w 217"/>
                <a:gd name="T41" fmla="*/ 0 h 94"/>
                <a:gd name="T42" fmla="*/ 0 w 217"/>
                <a:gd name="T43" fmla="*/ 0 h 94"/>
                <a:gd name="T44" fmla="*/ 0 w 217"/>
                <a:gd name="T45" fmla="*/ 0 h 94"/>
                <a:gd name="T46" fmla="*/ 0 w 217"/>
                <a:gd name="T47" fmla="*/ 0 h 94"/>
                <a:gd name="T48" fmla="*/ 0 w 217"/>
                <a:gd name="T49" fmla="*/ 0 h 94"/>
                <a:gd name="T50" fmla="*/ 0 w 217"/>
                <a:gd name="T51" fmla="*/ 0 h 94"/>
                <a:gd name="T52" fmla="*/ 0 w 217"/>
                <a:gd name="T53" fmla="*/ 0 h 94"/>
                <a:gd name="T54" fmla="*/ 0 w 217"/>
                <a:gd name="T55" fmla="*/ 0 h 94"/>
                <a:gd name="T56" fmla="*/ 0 w 217"/>
                <a:gd name="T57" fmla="*/ 0 h 94"/>
                <a:gd name="T58" fmla="*/ 0 w 217"/>
                <a:gd name="T59" fmla="*/ 0 h 94"/>
                <a:gd name="T60" fmla="*/ 0 w 217"/>
                <a:gd name="T61" fmla="*/ 0 h 94"/>
                <a:gd name="T62" fmla="*/ 0 w 217"/>
                <a:gd name="T63" fmla="*/ 0 h 94"/>
                <a:gd name="T64" fmla="*/ 0 w 217"/>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7"/>
                <a:gd name="T100" fmla="*/ 0 h 94"/>
                <a:gd name="T101" fmla="*/ 217 w 217"/>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7" h="94">
                  <a:moveTo>
                    <a:pt x="217" y="94"/>
                  </a:moveTo>
                  <a:lnTo>
                    <a:pt x="195" y="88"/>
                  </a:lnTo>
                  <a:lnTo>
                    <a:pt x="175" y="83"/>
                  </a:lnTo>
                  <a:lnTo>
                    <a:pt x="158" y="79"/>
                  </a:lnTo>
                  <a:lnTo>
                    <a:pt x="142" y="75"/>
                  </a:lnTo>
                  <a:lnTo>
                    <a:pt x="128" y="71"/>
                  </a:lnTo>
                  <a:lnTo>
                    <a:pt x="116" y="68"/>
                  </a:lnTo>
                  <a:lnTo>
                    <a:pt x="105" y="65"/>
                  </a:lnTo>
                  <a:lnTo>
                    <a:pt x="96" y="62"/>
                  </a:lnTo>
                  <a:lnTo>
                    <a:pt x="89" y="58"/>
                  </a:lnTo>
                  <a:lnTo>
                    <a:pt x="78" y="52"/>
                  </a:lnTo>
                  <a:lnTo>
                    <a:pt x="66" y="45"/>
                  </a:lnTo>
                  <a:lnTo>
                    <a:pt x="53" y="36"/>
                  </a:lnTo>
                  <a:lnTo>
                    <a:pt x="38" y="27"/>
                  </a:lnTo>
                  <a:lnTo>
                    <a:pt x="24" y="18"/>
                  </a:lnTo>
                  <a:lnTo>
                    <a:pt x="11" y="9"/>
                  </a:lnTo>
                  <a:lnTo>
                    <a:pt x="0" y="0"/>
                  </a:lnTo>
                  <a:lnTo>
                    <a:pt x="5" y="5"/>
                  </a:lnTo>
                  <a:lnTo>
                    <a:pt x="16" y="11"/>
                  </a:lnTo>
                  <a:lnTo>
                    <a:pt x="30" y="18"/>
                  </a:lnTo>
                  <a:lnTo>
                    <a:pt x="46" y="25"/>
                  </a:lnTo>
                  <a:lnTo>
                    <a:pt x="64" y="32"/>
                  </a:lnTo>
                  <a:lnTo>
                    <a:pt x="81" y="38"/>
                  </a:lnTo>
                  <a:lnTo>
                    <a:pt x="96" y="43"/>
                  </a:lnTo>
                  <a:lnTo>
                    <a:pt x="108" y="48"/>
                  </a:lnTo>
                  <a:lnTo>
                    <a:pt x="121" y="55"/>
                  </a:lnTo>
                  <a:lnTo>
                    <a:pt x="133" y="61"/>
                  </a:lnTo>
                  <a:lnTo>
                    <a:pt x="146" y="67"/>
                  </a:lnTo>
                  <a:lnTo>
                    <a:pt x="159" y="72"/>
                  </a:lnTo>
                  <a:lnTo>
                    <a:pt x="173" y="78"/>
                  </a:lnTo>
                  <a:lnTo>
                    <a:pt x="187" y="83"/>
                  </a:lnTo>
                  <a:lnTo>
                    <a:pt x="202" y="88"/>
                  </a:lnTo>
                  <a:lnTo>
                    <a:pt x="217" y="94"/>
                  </a:lnTo>
                  <a:close/>
                </a:path>
              </a:pathLst>
            </a:custGeom>
            <a:solidFill>
              <a:srgbClr val="99997A"/>
            </a:solidFill>
            <a:ln w="9525">
              <a:noFill/>
              <a:round/>
              <a:headEnd/>
              <a:tailEnd/>
            </a:ln>
          </p:spPr>
          <p:txBody>
            <a:bodyPr/>
            <a:lstStyle/>
            <a:p>
              <a:endParaRPr lang="de-DE"/>
            </a:p>
          </p:txBody>
        </p:sp>
        <p:sp>
          <p:nvSpPr>
            <p:cNvPr id="71" name="Freeform 266"/>
            <p:cNvSpPr>
              <a:spLocks/>
            </p:cNvSpPr>
            <p:nvPr/>
          </p:nvSpPr>
          <p:spPr bwMode="auto">
            <a:xfrm>
              <a:off x="1353" y="3612"/>
              <a:ext cx="94" cy="89"/>
            </a:xfrm>
            <a:custGeom>
              <a:avLst/>
              <a:gdLst>
                <a:gd name="T0" fmla="*/ 0 w 563"/>
                <a:gd name="T1" fmla="*/ 0 h 538"/>
                <a:gd name="T2" fmla="*/ 0 w 563"/>
                <a:gd name="T3" fmla="*/ 0 h 538"/>
                <a:gd name="T4" fmla="*/ 0 w 563"/>
                <a:gd name="T5" fmla="*/ 0 h 538"/>
                <a:gd name="T6" fmla="*/ 0 w 563"/>
                <a:gd name="T7" fmla="*/ 0 h 538"/>
                <a:gd name="T8" fmla="*/ 0 w 563"/>
                <a:gd name="T9" fmla="*/ 0 h 538"/>
                <a:gd name="T10" fmla="*/ 0 w 563"/>
                <a:gd name="T11" fmla="*/ 0 h 538"/>
                <a:gd name="T12" fmla="*/ 0 w 563"/>
                <a:gd name="T13" fmla="*/ 0 h 538"/>
                <a:gd name="T14" fmla="*/ 0 w 563"/>
                <a:gd name="T15" fmla="*/ 0 h 538"/>
                <a:gd name="T16" fmla="*/ 0 w 563"/>
                <a:gd name="T17" fmla="*/ 0 h 538"/>
                <a:gd name="T18" fmla="*/ 0 w 563"/>
                <a:gd name="T19" fmla="*/ 0 h 538"/>
                <a:gd name="T20" fmla="*/ 0 w 563"/>
                <a:gd name="T21" fmla="*/ 0 h 538"/>
                <a:gd name="T22" fmla="*/ 0 w 563"/>
                <a:gd name="T23" fmla="*/ 0 h 538"/>
                <a:gd name="T24" fmla="*/ 0 w 563"/>
                <a:gd name="T25" fmla="*/ 0 h 538"/>
                <a:gd name="T26" fmla="*/ 0 w 563"/>
                <a:gd name="T27" fmla="*/ 0 h 538"/>
                <a:gd name="T28" fmla="*/ 0 w 563"/>
                <a:gd name="T29" fmla="*/ 0 h 538"/>
                <a:gd name="T30" fmla="*/ 0 w 563"/>
                <a:gd name="T31" fmla="*/ 0 h 538"/>
                <a:gd name="T32" fmla="*/ 0 w 563"/>
                <a:gd name="T33" fmla="*/ 0 h 538"/>
                <a:gd name="T34" fmla="*/ 0 w 563"/>
                <a:gd name="T35" fmla="*/ 0 h 538"/>
                <a:gd name="T36" fmla="*/ 0 w 563"/>
                <a:gd name="T37" fmla="*/ 0 h 538"/>
                <a:gd name="T38" fmla="*/ 0 w 563"/>
                <a:gd name="T39" fmla="*/ 0 h 538"/>
                <a:gd name="T40" fmla="*/ 0 w 563"/>
                <a:gd name="T41" fmla="*/ 0 h 538"/>
                <a:gd name="T42" fmla="*/ 0 w 563"/>
                <a:gd name="T43" fmla="*/ 0 h 538"/>
                <a:gd name="T44" fmla="*/ 0 w 563"/>
                <a:gd name="T45" fmla="*/ 0 h 538"/>
                <a:gd name="T46" fmla="*/ 0 w 563"/>
                <a:gd name="T47" fmla="*/ 0 h 538"/>
                <a:gd name="T48" fmla="*/ 0 w 563"/>
                <a:gd name="T49" fmla="*/ 0 h 538"/>
                <a:gd name="T50" fmla="*/ 0 w 563"/>
                <a:gd name="T51" fmla="*/ 0 h 538"/>
                <a:gd name="T52" fmla="*/ 1 w 563"/>
                <a:gd name="T53" fmla="*/ 0 h 538"/>
                <a:gd name="T54" fmla="*/ 1 w 563"/>
                <a:gd name="T55" fmla="*/ 0 h 538"/>
                <a:gd name="T56" fmla="*/ 1 w 563"/>
                <a:gd name="T57" fmla="*/ 0 h 538"/>
                <a:gd name="T58" fmla="*/ 1 w 563"/>
                <a:gd name="T59" fmla="*/ 0 h 538"/>
                <a:gd name="T60" fmla="*/ 1 w 563"/>
                <a:gd name="T61" fmla="*/ 0 h 538"/>
                <a:gd name="T62" fmla="*/ 0 w 563"/>
                <a:gd name="T63" fmla="*/ 0 h 538"/>
                <a:gd name="T64" fmla="*/ 0 w 563"/>
                <a:gd name="T65" fmla="*/ 0 h 538"/>
                <a:gd name="T66" fmla="*/ 0 w 563"/>
                <a:gd name="T67" fmla="*/ 0 h 538"/>
                <a:gd name="T68" fmla="*/ 0 w 563"/>
                <a:gd name="T69" fmla="*/ 0 h 538"/>
                <a:gd name="T70" fmla="*/ 0 w 563"/>
                <a:gd name="T71" fmla="*/ 0 h 538"/>
                <a:gd name="T72" fmla="*/ 0 w 563"/>
                <a:gd name="T73" fmla="*/ 0 h 538"/>
                <a:gd name="T74" fmla="*/ 0 w 563"/>
                <a:gd name="T75" fmla="*/ 0 h 538"/>
                <a:gd name="T76" fmla="*/ 0 w 563"/>
                <a:gd name="T77" fmla="*/ 0 h 538"/>
                <a:gd name="T78" fmla="*/ 0 w 563"/>
                <a:gd name="T79" fmla="*/ 0 h 538"/>
                <a:gd name="T80" fmla="*/ 0 w 563"/>
                <a:gd name="T81" fmla="*/ 0 h 538"/>
                <a:gd name="T82" fmla="*/ 0 w 563"/>
                <a:gd name="T83" fmla="*/ 0 h 538"/>
                <a:gd name="T84" fmla="*/ 0 w 563"/>
                <a:gd name="T85" fmla="*/ 0 h 538"/>
                <a:gd name="T86" fmla="*/ 0 w 563"/>
                <a:gd name="T87" fmla="*/ 0 h 538"/>
                <a:gd name="T88" fmla="*/ 0 w 563"/>
                <a:gd name="T89" fmla="*/ 0 h 538"/>
                <a:gd name="T90" fmla="*/ 0 w 563"/>
                <a:gd name="T91" fmla="*/ 0 h 538"/>
                <a:gd name="T92" fmla="*/ 0 w 563"/>
                <a:gd name="T93" fmla="*/ 0 h 538"/>
                <a:gd name="T94" fmla="*/ 0 w 563"/>
                <a:gd name="T95" fmla="*/ 0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3"/>
                <a:gd name="T145" fmla="*/ 0 h 538"/>
                <a:gd name="T146" fmla="*/ 563 w 563"/>
                <a:gd name="T147" fmla="*/ 538 h 5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3" h="538">
                  <a:moveTo>
                    <a:pt x="0" y="463"/>
                  </a:moveTo>
                  <a:lnTo>
                    <a:pt x="4" y="467"/>
                  </a:lnTo>
                  <a:lnTo>
                    <a:pt x="9" y="470"/>
                  </a:lnTo>
                  <a:lnTo>
                    <a:pt x="14" y="473"/>
                  </a:lnTo>
                  <a:lnTo>
                    <a:pt x="22" y="477"/>
                  </a:lnTo>
                  <a:lnTo>
                    <a:pt x="31" y="482"/>
                  </a:lnTo>
                  <a:lnTo>
                    <a:pt x="43" y="489"/>
                  </a:lnTo>
                  <a:lnTo>
                    <a:pt x="58" y="496"/>
                  </a:lnTo>
                  <a:lnTo>
                    <a:pt x="78" y="504"/>
                  </a:lnTo>
                  <a:lnTo>
                    <a:pt x="91" y="511"/>
                  </a:lnTo>
                  <a:lnTo>
                    <a:pt x="103" y="516"/>
                  </a:lnTo>
                  <a:lnTo>
                    <a:pt x="115" y="521"/>
                  </a:lnTo>
                  <a:lnTo>
                    <a:pt x="125" y="525"/>
                  </a:lnTo>
                  <a:lnTo>
                    <a:pt x="136" y="528"/>
                  </a:lnTo>
                  <a:lnTo>
                    <a:pt x="146" y="531"/>
                  </a:lnTo>
                  <a:lnTo>
                    <a:pt x="156" y="534"/>
                  </a:lnTo>
                  <a:lnTo>
                    <a:pt x="166" y="538"/>
                  </a:lnTo>
                  <a:lnTo>
                    <a:pt x="159" y="531"/>
                  </a:lnTo>
                  <a:lnTo>
                    <a:pt x="151" y="525"/>
                  </a:lnTo>
                  <a:lnTo>
                    <a:pt x="142" y="520"/>
                  </a:lnTo>
                  <a:lnTo>
                    <a:pt x="134" y="514"/>
                  </a:lnTo>
                  <a:lnTo>
                    <a:pt x="125" y="509"/>
                  </a:lnTo>
                  <a:lnTo>
                    <a:pt x="116" y="503"/>
                  </a:lnTo>
                  <a:lnTo>
                    <a:pt x="108" y="497"/>
                  </a:lnTo>
                  <a:lnTo>
                    <a:pt x="101" y="489"/>
                  </a:lnTo>
                  <a:lnTo>
                    <a:pt x="109" y="473"/>
                  </a:lnTo>
                  <a:lnTo>
                    <a:pt x="117" y="457"/>
                  </a:lnTo>
                  <a:lnTo>
                    <a:pt x="126" y="441"/>
                  </a:lnTo>
                  <a:lnTo>
                    <a:pt x="135" y="423"/>
                  </a:lnTo>
                  <a:lnTo>
                    <a:pt x="146" y="405"/>
                  </a:lnTo>
                  <a:lnTo>
                    <a:pt x="156" y="387"/>
                  </a:lnTo>
                  <a:lnTo>
                    <a:pt x="167" y="368"/>
                  </a:lnTo>
                  <a:lnTo>
                    <a:pt x="178" y="349"/>
                  </a:lnTo>
                  <a:lnTo>
                    <a:pt x="189" y="331"/>
                  </a:lnTo>
                  <a:lnTo>
                    <a:pt x="201" y="313"/>
                  </a:lnTo>
                  <a:lnTo>
                    <a:pt x="212" y="295"/>
                  </a:lnTo>
                  <a:lnTo>
                    <a:pt x="224" y="278"/>
                  </a:lnTo>
                  <a:lnTo>
                    <a:pt x="235" y="261"/>
                  </a:lnTo>
                  <a:lnTo>
                    <a:pt x="246" y="247"/>
                  </a:lnTo>
                  <a:lnTo>
                    <a:pt x="256" y="233"/>
                  </a:lnTo>
                  <a:lnTo>
                    <a:pt x="266" y="221"/>
                  </a:lnTo>
                  <a:lnTo>
                    <a:pt x="286" y="199"/>
                  </a:lnTo>
                  <a:lnTo>
                    <a:pt x="307" y="178"/>
                  </a:lnTo>
                  <a:lnTo>
                    <a:pt x="330" y="158"/>
                  </a:lnTo>
                  <a:lnTo>
                    <a:pt x="353" y="138"/>
                  </a:lnTo>
                  <a:lnTo>
                    <a:pt x="376" y="120"/>
                  </a:lnTo>
                  <a:lnTo>
                    <a:pt x="400" y="102"/>
                  </a:lnTo>
                  <a:lnTo>
                    <a:pt x="423" y="86"/>
                  </a:lnTo>
                  <a:lnTo>
                    <a:pt x="445" y="71"/>
                  </a:lnTo>
                  <a:lnTo>
                    <a:pt x="467" y="57"/>
                  </a:lnTo>
                  <a:lnTo>
                    <a:pt x="487" y="44"/>
                  </a:lnTo>
                  <a:lnTo>
                    <a:pt x="505" y="32"/>
                  </a:lnTo>
                  <a:lnTo>
                    <a:pt x="522" y="22"/>
                  </a:lnTo>
                  <a:lnTo>
                    <a:pt x="536" y="14"/>
                  </a:lnTo>
                  <a:lnTo>
                    <a:pt x="549" y="8"/>
                  </a:lnTo>
                  <a:lnTo>
                    <a:pt x="557" y="3"/>
                  </a:lnTo>
                  <a:lnTo>
                    <a:pt x="563" y="0"/>
                  </a:lnTo>
                  <a:lnTo>
                    <a:pt x="562" y="0"/>
                  </a:lnTo>
                  <a:lnTo>
                    <a:pt x="560" y="0"/>
                  </a:lnTo>
                  <a:lnTo>
                    <a:pt x="555" y="1"/>
                  </a:lnTo>
                  <a:lnTo>
                    <a:pt x="547" y="3"/>
                  </a:lnTo>
                  <a:lnTo>
                    <a:pt x="537" y="5"/>
                  </a:lnTo>
                  <a:lnTo>
                    <a:pt x="525" y="10"/>
                  </a:lnTo>
                  <a:lnTo>
                    <a:pt x="511" y="16"/>
                  </a:lnTo>
                  <a:lnTo>
                    <a:pt x="494" y="24"/>
                  </a:lnTo>
                  <a:lnTo>
                    <a:pt x="475" y="34"/>
                  </a:lnTo>
                  <a:lnTo>
                    <a:pt x="453" y="48"/>
                  </a:lnTo>
                  <a:lnTo>
                    <a:pt x="429" y="64"/>
                  </a:lnTo>
                  <a:lnTo>
                    <a:pt x="402" y="84"/>
                  </a:lnTo>
                  <a:lnTo>
                    <a:pt x="371" y="106"/>
                  </a:lnTo>
                  <a:lnTo>
                    <a:pt x="338" y="133"/>
                  </a:lnTo>
                  <a:lnTo>
                    <a:pt x="302" y="163"/>
                  </a:lnTo>
                  <a:lnTo>
                    <a:pt x="264" y="198"/>
                  </a:lnTo>
                  <a:lnTo>
                    <a:pt x="259" y="203"/>
                  </a:lnTo>
                  <a:lnTo>
                    <a:pt x="253" y="211"/>
                  </a:lnTo>
                  <a:lnTo>
                    <a:pt x="244" y="221"/>
                  </a:lnTo>
                  <a:lnTo>
                    <a:pt x="235" y="233"/>
                  </a:lnTo>
                  <a:lnTo>
                    <a:pt x="224" y="247"/>
                  </a:lnTo>
                  <a:lnTo>
                    <a:pt x="211" y="264"/>
                  </a:lnTo>
                  <a:lnTo>
                    <a:pt x="199" y="282"/>
                  </a:lnTo>
                  <a:lnTo>
                    <a:pt x="185" y="300"/>
                  </a:lnTo>
                  <a:lnTo>
                    <a:pt x="171" y="321"/>
                  </a:lnTo>
                  <a:lnTo>
                    <a:pt x="157" y="341"/>
                  </a:lnTo>
                  <a:lnTo>
                    <a:pt x="143" y="363"/>
                  </a:lnTo>
                  <a:lnTo>
                    <a:pt x="129" y="385"/>
                  </a:lnTo>
                  <a:lnTo>
                    <a:pt x="115" y="408"/>
                  </a:lnTo>
                  <a:lnTo>
                    <a:pt x="101" y="430"/>
                  </a:lnTo>
                  <a:lnTo>
                    <a:pt x="88" y="452"/>
                  </a:lnTo>
                  <a:lnTo>
                    <a:pt x="76" y="474"/>
                  </a:lnTo>
                  <a:lnTo>
                    <a:pt x="70" y="476"/>
                  </a:lnTo>
                  <a:lnTo>
                    <a:pt x="63" y="476"/>
                  </a:lnTo>
                  <a:lnTo>
                    <a:pt x="54" y="476"/>
                  </a:lnTo>
                  <a:lnTo>
                    <a:pt x="45" y="474"/>
                  </a:lnTo>
                  <a:lnTo>
                    <a:pt x="36" y="472"/>
                  </a:lnTo>
                  <a:lnTo>
                    <a:pt x="25" y="470"/>
                  </a:lnTo>
                  <a:lnTo>
                    <a:pt x="13" y="467"/>
                  </a:lnTo>
                  <a:lnTo>
                    <a:pt x="0" y="463"/>
                  </a:lnTo>
                  <a:close/>
                </a:path>
              </a:pathLst>
            </a:custGeom>
            <a:solidFill>
              <a:srgbClr val="E0E0C4"/>
            </a:solidFill>
            <a:ln w="9525">
              <a:noFill/>
              <a:round/>
              <a:headEnd/>
              <a:tailEnd/>
            </a:ln>
          </p:spPr>
          <p:txBody>
            <a:bodyPr/>
            <a:lstStyle/>
            <a:p>
              <a:endParaRPr lang="de-DE"/>
            </a:p>
          </p:txBody>
        </p:sp>
        <p:sp>
          <p:nvSpPr>
            <p:cNvPr id="72" name="Freeform 267"/>
            <p:cNvSpPr>
              <a:spLocks/>
            </p:cNvSpPr>
            <p:nvPr/>
          </p:nvSpPr>
          <p:spPr bwMode="auto">
            <a:xfrm>
              <a:off x="1359" y="3616"/>
              <a:ext cx="78" cy="84"/>
            </a:xfrm>
            <a:custGeom>
              <a:avLst/>
              <a:gdLst>
                <a:gd name="T0" fmla="*/ 0 w 468"/>
                <a:gd name="T1" fmla="*/ 0 h 508"/>
                <a:gd name="T2" fmla="*/ 0 w 468"/>
                <a:gd name="T3" fmla="*/ 0 h 508"/>
                <a:gd name="T4" fmla="*/ 0 w 468"/>
                <a:gd name="T5" fmla="*/ 0 h 508"/>
                <a:gd name="T6" fmla="*/ 0 w 468"/>
                <a:gd name="T7" fmla="*/ 0 h 508"/>
                <a:gd name="T8" fmla="*/ 0 w 468"/>
                <a:gd name="T9" fmla="*/ 0 h 508"/>
                <a:gd name="T10" fmla="*/ 0 w 468"/>
                <a:gd name="T11" fmla="*/ 0 h 508"/>
                <a:gd name="T12" fmla="*/ 0 w 468"/>
                <a:gd name="T13" fmla="*/ 0 h 508"/>
                <a:gd name="T14" fmla="*/ 0 w 468"/>
                <a:gd name="T15" fmla="*/ 0 h 508"/>
                <a:gd name="T16" fmla="*/ 0 w 468"/>
                <a:gd name="T17" fmla="*/ 0 h 508"/>
                <a:gd name="T18" fmla="*/ 0 w 468"/>
                <a:gd name="T19" fmla="*/ 0 h 508"/>
                <a:gd name="T20" fmla="*/ 0 w 468"/>
                <a:gd name="T21" fmla="*/ 0 h 508"/>
                <a:gd name="T22" fmla="*/ 0 w 468"/>
                <a:gd name="T23" fmla="*/ 0 h 508"/>
                <a:gd name="T24" fmla="*/ 0 w 468"/>
                <a:gd name="T25" fmla="*/ 0 h 508"/>
                <a:gd name="T26" fmla="*/ 0 w 468"/>
                <a:gd name="T27" fmla="*/ 0 h 508"/>
                <a:gd name="T28" fmla="*/ 0 w 468"/>
                <a:gd name="T29" fmla="*/ 0 h 508"/>
                <a:gd name="T30" fmla="*/ 0 w 468"/>
                <a:gd name="T31" fmla="*/ 0 h 508"/>
                <a:gd name="T32" fmla="*/ 0 w 468"/>
                <a:gd name="T33" fmla="*/ 0 h 508"/>
                <a:gd name="T34" fmla="*/ 0 w 468"/>
                <a:gd name="T35" fmla="*/ 0 h 508"/>
                <a:gd name="T36" fmla="*/ 0 w 468"/>
                <a:gd name="T37" fmla="*/ 0 h 508"/>
                <a:gd name="T38" fmla="*/ 0 w 468"/>
                <a:gd name="T39" fmla="*/ 0 h 508"/>
                <a:gd name="T40" fmla="*/ 0 w 468"/>
                <a:gd name="T41" fmla="*/ 0 h 508"/>
                <a:gd name="T42" fmla="*/ 0 w 468"/>
                <a:gd name="T43" fmla="*/ 0 h 508"/>
                <a:gd name="T44" fmla="*/ 0 w 468"/>
                <a:gd name="T45" fmla="*/ 0 h 508"/>
                <a:gd name="T46" fmla="*/ 0 w 468"/>
                <a:gd name="T47" fmla="*/ 0 h 508"/>
                <a:gd name="T48" fmla="*/ 0 w 468"/>
                <a:gd name="T49" fmla="*/ 0 h 508"/>
                <a:gd name="T50" fmla="*/ 0 w 468"/>
                <a:gd name="T51" fmla="*/ 0 h 508"/>
                <a:gd name="T52" fmla="*/ 0 w 468"/>
                <a:gd name="T53" fmla="*/ 0 h 508"/>
                <a:gd name="T54" fmla="*/ 0 w 468"/>
                <a:gd name="T55" fmla="*/ 0 h 508"/>
                <a:gd name="T56" fmla="*/ 0 w 468"/>
                <a:gd name="T57" fmla="*/ 0 h 508"/>
                <a:gd name="T58" fmla="*/ 0 w 468"/>
                <a:gd name="T59" fmla="*/ 0 h 508"/>
                <a:gd name="T60" fmla="*/ 0 w 468"/>
                <a:gd name="T61" fmla="*/ 0 h 508"/>
                <a:gd name="T62" fmla="*/ 0 w 468"/>
                <a:gd name="T63" fmla="*/ 0 h 508"/>
                <a:gd name="T64" fmla="*/ 0 w 468"/>
                <a:gd name="T65" fmla="*/ 0 h 508"/>
                <a:gd name="T66" fmla="*/ 0 w 468"/>
                <a:gd name="T67" fmla="*/ 0 h 508"/>
                <a:gd name="T68" fmla="*/ 0 w 468"/>
                <a:gd name="T69" fmla="*/ 0 h 508"/>
                <a:gd name="T70" fmla="*/ 0 w 468"/>
                <a:gd name="T71" fmla="*/ 0 h 508"/>
                <a:gd name="T72" fmla="*/ 0 w 468"/>
                <a:gd name="T73" fmla="*/ 0 h 508"/>
                <a:gd name="T74" fmla="*/ 0 w 468"/>
                <a:gd name="T75" fmla="*/ 0 h 508"/>
                <a:gd name="T76" fmla="*/ 0 w 468"/>
                <a:gd name="T77" fmla="*/ 0 h 508"/>
                <a:gd name="T78" fmla="*/ 0 w 468"/>
                <a:gd name="T79" fmla="*/ 0 h 508"/>
                <a:gd name="T80" fmla="*/ 0 w 468"/>
                <a:gd name="T81" fmla="*/ 0 h 508"/>
                <a:gd name="T82" fmla="*/ 0 w 468"/>
                <a:gd name="T83" fmla="*/ 0 h 508"/>
                <a:gd name="T84" fmla="*/ 0 w 468"/>
                <a:gd name="T85" fmla="*/ 0 h 508"/>
                <a:gd name="T86" fmla="*/ 0 w 468"/>
                <a:gd name="T87" fmla="*/ 0 h 508"/>
                <a:gd name="T88" fmla="*/ 0 w 468"/>
                <a:gd name="T89" fmla="*/ 0 h 508"/>
                <a:gd name="T90" fmla="*/ 0 w 468"/>
                <a:gd name="T91" fmla="*/ 0 h 508"/>
                <a:gd name="T92" fmla="*/ 0 w 468"/>
                <a:gd name="T93" fmla="*/ 0 h 508"/>
                <a:gd name="T94" fmla="*/ 0 w 468"/>
                <a:gd name="T95" fmla="*/ 0 h 5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68"/>
                <a:gd name="T145" fmla="*/ 0 h 508"/>
                <a:gd name="T146" fmla="*/ 468 w 468"/>
                <a:gd name="T147" fmla="*/ 508 h 5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68" h="508">
                  <a:moveTo>
                    <a:pt x="0" y="458"/>
                  </a:moveTo>
                  <a:lnTo>
                    <a:pt x="5" y="459"/>
                  </a:lnTo>
                  <a:lnTo>
                    <a:pt x="11" y="461"/>
                  </a:lnTo>
                  <a:lnTo>
                    <a:pt x="17" y="463"/>
                  </a:lnTo>
                  <a:lnTo>
                    <a:pt x="24" y="464"/>
                  </a:lnTo>
                  <a:lnTo>
                    <a:pt x="30" y="466"/>
                  </a:lnTo>
                  <a:lnTo>
                    <a:pt x="36" y="469"/>
                  </a:lnTo>
                  <a:lnTo>
                    <a:pt x="42" y="472"/>
                  </a:lnTo>
                  <a:lnTo>
                    <a:pt x="47" y="476"/>
                  </a:lnTo>
                  <a:lnTo>
                    <a:pt x="57" y="480"/>
                  </a:lnTo>
                  <a:lnTo>
                    <a:pt x="66" y="484"/>
                  </a:lnTo>
                  <a:lnTo>
                    <a:pt x="74" y="488"/>
                  </a:lnTo>
                  <a:lnTo>
                    <a:pt x="82" y="492"/>
                  </a:lnTo>
                  <a:lnTo>
                    <a:pt x="89" y="496"/>
                  </a:lnTo>
                  <a:lnTo>
                    <a:pt x="97" y="500"/>
                  </a:lnTo>
                  <a:lnTo>
                    <a:pt x="106" y="504"/>
                  </a:lnTo>
                  <a:lnTo>
                    <a:pt x="116" y="508"/>
                  </a:lnTo>
                  <a:lnTo>
                    <a:pt x="107" y="503"/>
                  </a:lnTo>
                  <a:lnTo>
                    <a:pt x="98" y="498"/>
                  </a:lnTo>
                  <a:lnTo>
                    <a:pt x="89" y="493"/>
                  </a:lnTo>
                  <a:lnTo>
                    <a:pt x="80" y="488"/>
                  </a:lnTo>
                  <a:lnTo>
                    <a:pt x="71" y="483"/>
                  </a:lnTo>
                  <a:lnTo>
                    <a:pt x="63" y="477"/>
                  </a:lnTo>
                  <a:lnTo>
                    <a:pt x="55" y="472"/>
                  </a:lnTo>
                  <a:lnTo>
                    <a:pt x="49" y="467"/>
                  </a:lnTo>
                  <a:lnTo>
                    <a:pt x="57" y="449"/>
                  </a:lnTo>
                  <a:lnTo>
                    <a:pt x="66" y="430"/>
                  </a:lnTo>
                  <a:lnTo>
                    <a:pt x="76" y="411"/>
                  </a:lnTo>
                  <a:lnTo>
                    <a:pt x="87" y="390"/>
                  </a:lnTo>
                  <a:lnTo>
                    <a:pt x="99" y="369"/>
                  </a:lnTo>
                  <a:lnTo>
                    <a:pt x="111" y="348"/>
                  </a:lnTo>
                  <a:lnTo>
                    <a:pt x="124" y="327"/>
                  </a:lnTo>
                  <a:lnTo>
                    <a:pt x="138" y="305"/>
                  </a:lnTo>
                  <a:lnTo>
                    <a:pt x="151" y="284"/>
                  </a:lnTo>
                  <a:lnTo>
                    <a:pt x="165" y="264"/>
                  </a:lnTo>
                  <a:lnTo>
                    <a:pt x="178" y="245"/>
                  </a:lnTo>
                  <a:lnTo>
                    <a:pt x="193" y="225"/>
                  </a:lnTo>
                  <a:lnTo>
                    <a:pt x="206" y="209"/>
                  </a:lnTo>
                  <a:lnTo>
                    <a:pt x="218" y="193"/>
                  </a:lnTo>
                  <a:lnTo>
                    <a:pt x="229" y="180"/>
                  </a:lnTo>
                  <a:lnTo>
                    <a:pt x="240" y="169"/>
                  </a:lnTo>
                  <a:lnTo>
                    <a:pt x="257" y="154"/>
                  </a:lnTo>
                  <a:lnTo>
                    <a:pt x="274" y="138"/>
                  </a:lnTo>
                  <a:lnTo>
                    <a:pt x="291" y="123"/>
                  </a:lnTo>
                  <a:lnTo>
                    <a:pt x="308" y="109"/>
                  </a:lnTo>
                  <a:lnTo>
                    <a:pt x="326" y="95"/>
                  </a:lnTo>
                  <a:lnTo>
                    <a:pt x="343" y="82"/>
                  </a:lnTo>
                  <a:lnTo>
                    <a:pt x="360" y="69"/>
                  </a:lnTo>
                  <a:lnTo>
                    <a:pt x="377" y="57"/>
                  </a:lnTo>
                  <a:lnTo>
                    <a:pt x="392" y="46"/>
                  </a:lnTo>
                  <a:lnTo>
                    <a:pt x="407" y="36"/>
                  </a:lnTo>
                  <a:lnTo>
                    <a:pt x="420" y="27"/>
                  </a:lnTo>
                  <a:lnTo>
                    <a:pt x="433" y="19"/>
                  </a:lnTo>
                  <a:lnTo>
                    <a:pt x="444" y="12"/>
                  </a:lnTo>
                  <a:lnTo>
                    <a:pt x="454" y="6"/>
                  </a:lnTo>
                  <a:lnTo>
                    <a:pt x="462" y="2"/>
                  </a:lnTo>
                  <a:lnTo>
                    <a:pt x="468" y="0"/>
                  </a:lnTo>
                  <a:lnTo>
                    <a:pt x="466" y="0"/>
                  </a:lnTo>
                  <a:lnTo>
                    <a:pt x="464" y="1"/>
                  </a:lnTo>
                  <a:lnTo>
                    <a:pt x="459" y="2"/>
                  </a:lnTo>
                  <a:lnTo>
                    <a:pt x="454" y="4"/>
                  </a:lnTo>
                  <a:lnTo>
                    <a:pt x="446" y="7"/>
                  </a:lnTo>
                  <a:lnTo>
                    <a:pt x="436" y="12"/>
                  </a:lnTo>
                  <a:lnTo>
                    <a:pt x="425" y="20"/>
                  </a:lnTo>
                  <a:lnTo>
                    <a:pt x="411" y="28"/>
                  </a:lnTo>
                  <a:lnTo>
                    <a:pt x="394" y="39"/>
                  </a:lnTo>
                  <a:lnTo>
                    <a:pt x="376" y="53"/>
                  </a:lnTo>
                  <a:lnTo>
                    <a:pt x="354" y="69"/>
                  </a:lnTo>
                  <a:lnTo>
                    <a:pt x="328" y="88"/>
                  </a:lnTo>
                  <a:lnTo>
                    <a:pt x="300" y="111"/>
                  </a:lnTo>
                  <a:lnTo>
                    <a:pt x="269" y="138"/>
                  </a:lnTo>
                  <a:lnTo>
                    <a:pt x="235" y="168"/>
                  </a:lnTo>
                  <a:lnTo>
                    <a:pt x="229" y="174"/>
                  </a:lnTo>
                  <a:lnTo>
                    <a:pt x="222" y="182"/>
                  </a:lnTo>
                  <a:lnTo>
                    <a:pt x="213" y="193"/>
                  </a:lnTo>
                  <a:lnTo>
                    <a:pt x="202" y="206"/>
                  </a:lnTo>
                  <a:lnTo>
                    <a:pt x="191" y="222"/>
                  </a:lnTo>
                  <a:lnTo>
                    <a:pt x="178" y="240"/>
                  </a:lnTo>
                  <a:lnTo>
                    <a:pt x="165" y="259"/>
                  </a:lnTo>
                  <a:lnTo>
                    <a:pt x="152" y="279"/>
                  </a:lnTo>
                  <a:lnTo>
                    <a:pt x="138" y="301"/>
                  </a:lnTo>
                  <a:lnTo>
                    <a:pt x="124" y="323"/>
                  </a:lnTo>
                  <a:lnTo>
                    <a:pt x="109" y="346"/>
                  </a:lnTo>
                  <a:lnTo>
                    <a:pt x="95" y="370"/>
                  </a:lnTo>
                  <a:lnTo>
                    <a:pt x="81" y="393"/>
                  </a:lnTo>
                  <a:lnTo>
                    <a:pt x="68" y="417"/>
                  </a:lnTo>
                  <a:lnTo>
                    <a:pt x="55" y="440"/>
                  </a:lnTo>
                  <a:lnTo>
                    <a:pt x="43" y="464"/>
                  </a:lnTo>
                  <a:lnTo>
                    <a:pt x="38" y="465"/>
                  </a:lnTo>
                  <a:lnTo>
                    <a:pt x="32" y="465"/>
                  </a:lnTo>
                  <a:lnTo>
                    <a:pt x="27" y="464"/>
                  </a:lnTo>
                  <a:lnTo>
                    <a:pt x="21" y="462"/>
                  </a:lnTo>
                  <a:lnTo>
                    <a:pt x="16" y="459"/>
                  </a:lnTo>
                  <a:lnTo>
                    <a:pt x="11" y="458"/>
                  </a:lnTo>
                  <a:lnTo>
                    <a:pt x="5" y="457"/>
                  </a:lnTo>
                  <a:lnTo>
                    <a:pt x="0" y="458"/>
                  </a:lnTo>
                  <a:close/>
                </a:path>
              </a:pathLst>
            </a:custGeom>
            <a:solidFill>
              <a:srgbClr val="FFFFDB"/>
            </a:solidFill>
            <a:ln w="9525">
              <a:noFill/>
              <a:round/>
              <a:headEnd/>
              <a:tailEnd/>
            </a:ln>
          </p:spPr>
          <p:txBody>
            <a:bodyPr/>
            <a:lstStyle/>
            <a:p>
              <a:endParaRPr lang="de-DE"/>
            </a:p>
          </p:txBody>
        </p:sp>
        <p:sp>
          <p:nvSpPr>
            <p:cNvPr id="73" name="Freeform 268"/>
            <p:cNvSpPr>
              <a:spLocks/>
            </p:cNvSpPr>
            <p:nvPr/>
          </p:nvSpPr>
          <p:spPr bwMode="auto">
            <a:xfrm>
              <a:off x="1368" y="3609"/>
              <a:ext cx="88" cy="92"/>
            </a:xfrm>
            <a:custGeom>
              <a:avLst/>
              <a:gdLst>
                <a:gd name="T0" fmla="*/ 1 w 526"/>
                <a:gd name="T1" fmla="*/ 0 h 552"/>
                <a:gd name="T2" fmla="*/ 1 w 526"/>
                <a:gd name="T3" fmla="*/ 0 h 552"/>
                <a:gd name="T4" fmla="*/ 1 w 526"/>
                <a:gd name="T5" fmla="*/ 0 h 552"/>
                <a:gd name="T6" fmla="*/ 0 w 526"/>
                <a:gd name="T7" fmla="*/ 0 h 552"/>
                <a:gd name="T8" fmla="*/ 0 w 526"/>
                <a:gd name="T9" fmla="*/ 0 h 552"/>
                <a:gd name="T10" fmla="*/ 0 w 526"/>
                <a:gd name="T11" fmla="*/ 0 h 552"/>
                <a:gd name="T12" fmla="*/ 0 w 526"/>
                <a:gd name="T13" fmla="*/ 0 h 552"/>
                <a:gd name="T14" fmla="*/ 0 w 526"/>
                <a:gd name="T15" fmla="*/ 0 h 552"/>
                <a:gd name="T16" fmla="*/ 0 w 526"/>
                <a:gd name="T17" fmla="*/ 0 h 552"/>
                <a:gd name="T18" fmla="*/ 0 w 526"/>
                <a:gd name="T19" fmla="*/ 0 h 552"/>
                <a:gd name="T20" fmla="*/ 0 w 526"/>
                <a:gd name="T21" fmla="*/ 0 h 552"/>
                <a:gd name="T22" fmla="*/ 0 w 526"/>
                <a:gd name="T23" fmla="*/ 0 h 552"/>
                <a:gd name="T24" fmla="*/ 0 w 526"/>
                <a:gd name="T25" fmla="*/ 0 h 552"/>
                <a:gd name="T26" fmla="*/ 0 w 526"/>
                <a:gd name="T27" fmla="*/ 0 h 552"/>
                <a:gd name="T28" fmla="*/ 0 w 526"/>
                <a:gd name="T29" fmla="*/ 0 h 552"/>
                <a:gd name="T30" fmla="*/ 0 w 526"/>
                <a:gd name="T31" fmla="*/ 0 h 552"/>
                <a:gd name="T32" fmla="*/ 0 w 526"/>
                <a:gd name="T33" fmla="*/ 0 h 552"/>
                <a:gd name="T34" fmla="*/ 0 w 526"/>
                <a:gd name="T35" fmla="*/ 0 h 552"/>
                <a:gd name="T36" fmla="*/ 0 w 526"/>
                <a:gd name="T37" fmla="*/ 0 h 552"/>
                <a:gd name="T38" fmla="*/ 0 w 526"/>
                <a:gd name="T39" fmla="*/ 0 h 552"/>
                <a:gd name="T40" fmla="*/ 0 w 526"/>
                <a:gd name="T41" fmla="*/ 0 h 552"/>
                <a:gd name="T42" fmla="*/ 0 w 526"/>
                <a:gd name="T43" fmla="*/ 0 h 552"/>
                <a:gd name="T44" fmla="*/ 0 w 526"/>
                <a:gd name="T45" fmla="*/ 0 h 552"/>
                <a:gd name="T46" fmla="*/ 0 w 526"/>
                <a:gd name="T47" fmla="*/ 0 h 552"/>
                <a:gd name="T48" fmla="*/ 0 w 526"/>
                <a:gd name="T49" fmla="*/ 0 h 552"/>
                <a:gd name="T50" fmla="*/ 0 w 526"/>
                <a:gd name="T51" fmla="*/ 0 h 552"/>
                <a:gd name="T52" fmla="*/ 0 w 526"/>
                <a:gd name="T53" fmla="*/ 0 h 552"/>
                <a:gd name="T54" fmla="*/ 0 w 526"/>
                <a:gd name="T55" fmla="*/ 0 h 552"/>
                <a:gd name="T56" fmla="*/ 0 w 526"/>
                <a:gd name="T57" fmla="*/ 0 h 552"/>
                <a:gd name="T58" fmla="*/ 0 w 526"/>
                <a:gd name="T59" fmla="*/ 0 h 552"/>
                <a:gd name="T60" fmla="*/ 0 w 526"/>
                <a:gd name="T61" fmla="*/ 0 h 552"/>
                <a:gd name="T62" fmla="*/ 0 w 526"/>
                <a:gd name="T63" fmla="*/ 0 h 552"/>
                <a:gd name="T64" fmla="*/ 0 w 526"/>
                <a:gd name="T65" fmla="*/ 0 h 552"/>
                <a:gd name="T66" fmla="*/ 0 w 526"/>
                <a:gd name="T67" fmla="*/ 0 h 552"/>
                <a:gd name="T68" fmla="*/ 0 w 526"/>
                <a:gd name="T69" fmla="*/ 0 h 552"/>
                <a:gd name="T70" fmla="*/ 0 w 526"/>
                <a:gd name="T71" fmla="*/ 0 h 552"/>
                <a:gd name="T72" fmla="*/ 0 w 526"/>
                <a:gd name="T73" fmla="*/ 0 h 552"/>
                <a:gd name="T74" fmla="*/ 0 w 526"/>
                <a:gd name="T75" fmla="*/ 0 h 552"/>
                <a:gd name="T76" fmla="*/ 0 w 526"/>
                <a:gd name="T77" fmla="*/ 0 h 552"/>
                <a:gd name="T78" fmla="*/ 0 w 526"/>
                <a:gd name="T79" fmla="*/ 0 h 552"/>
                <a:gd name="T80" fmla="*/ 0 w 526"/>
                <a:gd name="T81" fmla="*/ 0 h 552"/>
                <a:gd name="T82" fmla="*/ 0 w 526"/>
                <a:gd name="T83" fmla="*/ 0 h 552"/>
                <a:gd name="T84" fmla="*/ 0 w 526"/>
                <a:gd name="T85" fmla="*/ 0 h 552"/>
                <a:gd name="T86" fmla="*/ 0 w 526"/>
                <a:gd name="T87" fmla="*/ 0 h 5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6"/>
                <a:gd name="T133" fmla="*/ 0 h 552"/>
                <a:gd name="T134" fmla="*/ 526 w 526"/>
                <a:gd name="T135" fmla="*/ 552 h 5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6" h="552">
                  <a:moveTo>
                    <a:pt x="511" y="0"/>
                  </a:moveTo>
                  <a:lnTo>
                    <a:pt x="515" y="5"/>
                  </a:lnTo>
                  <a:lnTo>
                    <a:pt x="518" y="11"/>
                  </a:lnTo>
                  <a:lnTo>
                    <a:pt x="520" y="20"/>
                  </a:lnTo>
                  <a:lnTo>
                    <a:pt x="522" y="30"/>
                  </a:lnTo>
                  <a:lnTo>
                    <a:pt x="524" y="40"/>
                  </a:lnTo>
                  <a:lnTo>
                    <a:pt x="525" y="51"/>
                  </a:lnTo>
                  <a:lnTo>
                    <a:pt x="525" y="63"/>
                  </a:lnTo>
                  <a:lnTo>
                    <a:pt x="526" y="74"/>
                  </a:lnTo>
                  <a:lnTo>
                    <a:pt x="514" y="112"/>
                  </a:lnTo>
                  <a:lnTo>
                    <a:pt x="512" y="117"/>
                  </a:lnTo>
                  <a:lnTo>
                    <a:pt x="506" y="124"/>
                  </a:lnTo>
                  <a:lnTo>
                    <a:pt x="498" y="131"/>
                  </a:lnTo>
                  <a:lnTo>
                    <a:pt x="488" y="138"/>
                  </a:lnTo>
                  <a:lnTo>
                    <a:pt x="475" y="146"/>
                  </a:lnTo>
                  <a:lnTo>
                    <a:pt x="459" y="153"/>
                  </a:lnTo>
                  <a:lnTo>
                    <a:pt x="439" y="159"/>
                  </a:lnTo>
                  <a:lnTo>
                    <a:pt x="418" y="164"/>
                  </a:lnTo>
                  <a:lnTo>
                    <a:pt x="412" y="156"/>
                  </a:lnTo>
                  <a:lnTo>
                    <a:pt x="407" y="148"/>
                  </a:lnTo>
                  <a:lnTo>
                    <a:pt x="402" y="142"/>
                  </a:lnTo>
                  <a:lnTo>
                    <a:pt x="397" y="136"/>
                  </a:lnTo>
                  <a:lnTo>
                    <a:pt x="392" y="130"/>
                  </a:lnTo>
                  <a:lnTo>
                    <a:pt x="388" y="125"/>
                  </a:lnTo>
                  <a:lnTo>
                    <a:pt x="383" y="121"/>
                  </a:lnTo>
                  <a:lnTo>
                    <a:pt x="379" y="117"/>
                  </a:lnTo>
                  <a:lnTo>
                    <a:pt x="376" y="117"/>
                  </a:lnTo>
                  <a:lnTo>
                    <a:pt x="373" y="115"/>
                  </a:lnTo>
                  <a:lnTo>
                    <a:pt x="370" y="114"/>
                  </a:lnTo>
                  <a:lnTo>
                    <a:pt x="368" y="114"/>
                  </a:lnTo>
                  <a:lnTo>
                    <a:pt x="354" y="121"/>
                  </a:lnTo>
                  <a:lnTo>
                    <a:pt x="341" y="129"/>
                  </a:lnTo>
                  <a:lnTo>
                    <a:pt x="328" y="138"/>
                  </a:lnTo>
                  <a:lnTo>
                    <a:pt x="315" y="147"/>
                  </a:lnTo>
                  <a:lnTo>
                    <a:pt x="302" y="156"/>
                  </a:lnTo>
                  <a:lnTo>
                    <a:pt x="288" y="166"/>
                  </a:lnTo>
                  <a:lnTo>
                    <a:pt x="275" y="176"/>
                  </a:lnTo>
                  <a:lnTo>
                    <a:pt x="261" y="187"/>
                  </a:lnTo>
                  <a:lnTo>
                    <a:pt x="244" y="204"/>
                  </a:lnTo>
                  <a:lnTo>
                    <a:pt x="228" y="221"/>
                  </a:lnTo>
                  <a:lnTo>
                    <a:pt x="214" y="238"/>
                  </a:lnTo>
                  <a:lnTo>
                    <a:pt x="201" y="255"/>
                  </a:lnTo>
                  <a:lnTo>
                    <a:pt x="188" y="273"/>
                  </a:lnTo>
                  <a:lnTo>
                    <a:pt x="175" y="292"/>
                  </a:lnTo>
                  <a:lnTo>
                    <a:pt x="162" y="311"/>
                  </a:lnTo>
                  <a:lnTo>
                    <a:pt x="149" y="331"/>
                  </a:lnTo>
                  <a:lnTo>
                    <a:pt x="146" y="337"/>
                  </a:lnTo>
                  <a:lnTo>
                    <a:pt x="144" y="342"/>
                  </a:lnTo>
                  <a:lnTo>
                    <a:pt x="142" y="348"/>
                  </a:lnTo>
                  <a:lnTo>
                    <a:pt x="140" y="353"/>
                  </a:lnTo>
                  <a:lnTo>
                    <a:pt x="138" y="358"/>
                  </a:lnTo>
                  <a:lnTo>
                    <a:pt x="136" y="364"/>
                  </a:lnTo>
                  <a:lnTo>
                    <a:pt x="134" y="369"/>
                  </a:lnTo>
                  <a:lnTo>
                    <a:pt x="133" y="374"/>
                  </a:lnTo>
                  <a:lnTo>
                    <a:pt x="137" y="381"/>
                  </a:lnTo>
                  <a:lnTo>
                    <a:pt x="140" y="388"/>
                  </a:lnTo>
                  <a:lnTo>
                    <a:pt x="144" y="393"/>
                  </a:lnTo>
                  <a:lnTo>
                    <a:pt x="147" y="397"/>
                  </a:lnTo>
                  <a:lnTo>
                    <a:pt x="150" y="402"/>
                  </a:lnTo>
                  <a:lnTo>
                    <a:pt x="153" y="407"/>
                  </a:lnTo>
                  <a:lnTo>
                    <a:pt x="156" y="413"/>
                  </a:lnTo>
                  <a:lnTo>
                    <a:pt x="160" y="420"/>
                  </a:lnTo>
                  <a:lnTo>
                    <a:pt x="152" y="438"/>
                  </a:lnTo>
                  <a:lnTo>
                    <a:pt x="144" y="456"/>
                  </a:lnTo>
                  <a:lnTo>
                    <a:pt x="135" y="473"/>
                  </a:lnTo>
                  <a:lnTo>
                    <a:pt x="124" y="489"/>
                  </a:lnTo>
                  <a:lnTo>
                    <a:pt x="113" y="506"/>
                  </a:lnTo>
                  <a:lnTo>
                    <a:pt x="102" y="521"/>
                  </a:lnTo>
                  <a:lnTo>
                    <a:pt x="90" y="537"/>
                  </a:lnTo>
                  <a:lnTo>
                    <a:pt x="78" y="552"/>
                  </a:lnTo>
                  <a:lnTo>
                    <a:pt x="64" y="546"/>
                  </a:lnTo>
                  <a:lnTo>
                    <a:pt x="54" y="541"/>
                  </a:lnTo>
                  <a:lnTo>
                    <a:pt x="45" y="536"/>
                  </a:lnTo>
                  <a:lnTo>
                    <a:pt x="37" y="531"/>
                  </a:lnTo>
                  <a:lnTo>
                    <a:pt x="30" y="527"/>
                  </a:lnTo>
                  <a:lnTo>
                    <a:pt x="22" y="522"/>
                  </a:lnTo>
                  <a:lnTo>
                    <a:pt x="12" y="515"/>
                  </a:lnTo>
                  <a:lnTo>
                    <a:pt x="0" y="508"/>
                  </a:lnTo>
                  <a:lnTo>
                    <a:pt x="5" y="496"/>
                  </a:lnTo>
                  <a:lnTo>
                    <a:pt x="11" y="485"/>
                  </a:lnTo>
                  <a:lnTo>
                    <a:pt x="17" y="473"/>
                  </a:lnTo>
                  <a:lnTo>
                    <a:pt x="22" y="462"/>
                  </a:lnTo>
                  <a:lnTo>
                    <a:pt x="28" y="451"/>
                  </a:lnTo>
                  <a:lnTo>
                    <a:pt x="34" y="440"/>
                  </a:lnTo>
                  <a:lnTo>
                    <a:pt x="40" y="429"/>
                  </a:lnTo>
                  <a:lnTo>
                    <a:pt x="47" y="418"/>
                  </a:lnTo>
                  <a:lnTo>
                    <a:pt x="53" y="407"/>
                  </a:lnTo>
                  <a:lnTo>
                    <a:pt x="59" y="396"/>
                  </a:lnTo>
                  <a:lnTo>
                    <a:pt x="66" y="385"/>
                  </a:lnTo>
                  <a:lnTo>
                    <a:pt x="72" y="375"/>
                  </a:lnTo>
                  <a:lnTo>
                    <a:pt x="78" y="364"/>
                  </a:lnTo>
                  <a:lnTo>
                    <a:pt x="85" y="353"/>
                  </a:lnTo>
                  <a:lnTo>
                    <a:pt x="91" y="342"/>
                  </a:lnTo>
                  <a:lnTo>
                    <a:pt x="97" y="331"/>
                  </a:lnTo>
                  <a:lnTo>
                    <a:pt x="105" y="319"/>
                  </a:lnTo>
                  <a:lnTo>
                    <a:pt x="113" y="308"/>
                  </a:lnTo>
                  <a:lnTo>
                    <a:pt x="121" y="296"/>
                  </a:lnTo>
                  <a:lnTo>
                    <a:pt x="129" y="284"/>
                  </a:lnTo>
                  <a:lnTo>
                    <a:pt x="138" y="271"/>
                  </a:lnTo>
                  <a:lnTo>
                    <a:pt x="147" y="259"/>
                  </a:lnTo>
                  <a:lnTo>
                    <a:pt x="155" y="248"/>
                  </a:lnTo>
                  <a:lnTo>
                    <a:pt x="163" y="236"/>
                  </a:lnTo>
                  <a:lnTo>
                    <a:pt x="175" y="223"/>
                  </a:lnTo>
                  <a:lnTo>
                    <a:pt x="187" y="211"/>
                  </a:lnTo>
                  <a:lnTo>
                    <a:pt x="199" y="200"/>
                  </a:lnTo>
                  <a:lnTo>
                    <a:pt x="210" y="189"/>
                  </a:lnTo>
                  <a:lnTo>
                    <a:pt x="222" y="178"/>
                  </a:lnTo>
                  <a:lnTo>
                    <a:pt x="233" y="167"/>
                  </a:lnTo>
                  <a:lnTo>
                    <a:pt x="245" y="157"/>
                  </a:lnTo>
                  <a:lnTo>
                    <a:pt x="256" y="147"/>
                  </a:lnTo>
                  <a:lnTo>
                    <a:pt x="268" y="138"/>
                  </a:lnTo>
                  <a:lnTo>
                    <a:pt x="279" y="129"/>
                  </a:lnTo>
                  <a:lnTo>
                    <a:pt x="292" y="120"/>
                  </a:lnTo>
                  <a:lnTo>
                    <a:pt x="303" y="111"/>
                  </a:lnTo>
                  <a:lnTo>
                    <a:pt x="314" y="102"/>
                  </a:lnTo>
                  <a:lnTo>
                    <a:pt x="326" y="94"/>
                  </a:lnTo>
                  <a:lnTo>
                    <a:pt x="337" y="86"/>
                  </a:lnTo>
                  <a:lnTo>
                    <a:pt x="349" y="78"/>
                  </a:lnTo>
                  <a:lnTo>
                    <a:pt x="359" y="72"/>
                  </a:lnTo>
                  <a:lnTo>
                    <a:pt x="370" y="65"/>
                  </a:lnTo>
                  <a:lnTo>
                    <a:pt x="382" y="59"/>
                  </a:lnTo>
                  <a:lnTo>
                    <a:pt x="393" y="51"/>
                  </a:lnTo>
                  <a:lnTo>
                    <a:pt x="405" y="45"/>
                  </a:lnTo>
                  <a:lnTo>
                    <a:pt x="417" y="38"/>
                  </a:lnTo>
                  <a:lnTo>
                    <a:pt x="428" y="32"/>
                  </a:lnTo>
                  <a:lnTo>
                    <a:pt x="440" y="26"/>
                  </a:lnTo>
                  <a:lnTo>
                    <a:pt x="452" y="21"/>
                  </a:lnTo>
                  <a:lnTo>
                    <a:pt x="462" y="15"/>
                  </a:lnTo>
                  <a:lnTo>
                    <a:pt x="473" y="11"/>
                  </a:lnTo>
                  <a:lnTo>
                    <a:pt x="482" y="7"/>
                  </a:lnTo>
                  <a:lnTo>
                    <a:pt x="491" y="4"/>
                  </a:lnTo>
                  <a:lnTo>
                    <a:pt x="499" y="2"/>
                  </a:lnTo>
                  <a:lnTo>
                    <a:pt x="505" y="0"/>
                  </a:lnTo>
                  <a:lnTo>
                    <a:pt x="511" y="0"/>
                  </a:lnTo>
                  <a:close/>
                </a:path>
              </a:pathLst>
            </a:custGeom>
            <a:solidFill>
              <a:srgbClr val="E3E3BF"/>
            </a:solidFill>
            <a:ln w="9525">
              <a:noFill/>
              <a:round/>
              <a:headEnd/>
              <a:tailEnd/>
            </a:ln>
          </p:spPr>
          <p:txBody>
            <a:bodyPr/>
            <a:lstStyle/>
            <a:p>
              <a:endParaRPr lang="de-DE"/>
            </a:p>
          </p:txBody>
        </p:sp>
        <p:sp>
          <p:nvSpPr>
            <p:cNvPr id="74" name="Freeform 269"/>
            <p:cNvSpPr>
              <a:spLocks noEditPoints="1"/>
            </p:cNvSpPr>
            <p:nvPr/>
          </p:nvSpPr>
          <p:spPr bwMode="auto">
            <a:xfrm>
              <a:off x="1296" y="3694"/>
              <a:ext cx="79" cy="53"/>
            </a:xfrm>
            <a:custGeom>
              <a:avLst/>
              <a:gdLst>
                <a:gd name="T0" fmla="*/ 0 w 474"/>
                <a:gd name="T1" fmla="*/ 0 h 316"/>
                <a:gd name="T2" fmla="*/ 0 w 474"/>
                <a:gd name="T3" fmla="*/ 0 h 316"/>
                <a:gd name="T4" fmla="*/ 0 w 474"/>
                <a:gd name="T5" fmla="*/ 0 h 316"/>
                <a:gd name="T6" fmla="*/ 0 w 474"/>
                <a:gd name="T7" fmla="*/ 0 h 316"/>
                <a:gd name="T8" fmla="*/ 0 w 474"/>
                <a:gd name="T9" fmla="*/ 0 h 316"/>
                <a:gd name="T10" fmla="*/ 0 w 474"/>
                <a:gd name="T11" fmla="*/ 0 h 316"/>
                <a:gd name="T12" fmla="*/ 0 w 474"/>
                <a:gd name="T13" fmla="*/ 0 h 316"/>
                <a:gd name="T14" fmla="*/ 0 w 474"/>
                <a:gd name="T15" fmla="*/ 0 h 316"/>
                <a:gd name="T16" fmla="*/ 0 w 474"/>
                <a:gd name="T17" fmla="*/ 0 h 316"/>
                <a:gd name="T18" fmla="*/ 0 w 474"/>
                <a:gd name="T19" fmla="*/ 0 h 316"/>
                <a:gd name="T20" fmla="*/ 0 w 474"/>
                <a:gd name="T21" fmla="*/ 0 h 316"/>
                <a:gd name="T22" fmla="*/ 0 w 474"/>
                <a:gd name="T23" fmla="*/ 0 h 316"/>
                <a:gd name="T24" fmla="*/ 0 w 474"/>
                <a:gd name="T25" fmla="*/ 0 h 316"/>
                <a:gd name="T26" fmla="*/ 0 w 474"/>
                <a:gd name="T27" fmla="*/ 0 h 316"/>
                <a:gd name="T28" fmla="*/ 0 w 474"/>
                <a:gd name="T29" fmla="*/ 0 h 316"/>
                <a:gd name="T30" fmla="*/ 0 w 474"/>
                <a:gd name="T31" fmla="*/ 0 h 316"/>
                <a:gd name="T32" fmla="*/ 0 w 474"/>
                <a:gd name="T33" fmla="*/ 0 h 316"/>
                <a:gd name="T34" fmla="*/ 0 w 474"/>
                <a:gd name="T35" fmla="*/ 0 h 316"/>
                <a:gd name="T36" fmla="*/ 0 w 474"/>
                <a:gd name="T37" fmla="*/ 0 h 316"/>
                <a:gd name="T38" fmla="*/ 0 w 474"/>
                <a:gd name="T39" fmla="*/ 0 h 316"/>
                <a:gd name="T40" fmla="*/ 0 w 474"/>
                <a:gd name="T41" fmla="*/ 0 h 316"/>
                <a:gd name="T42" fmla="*/ 0 w 474"/>
                <a:gd name="T43" fmla="*/ 0 h 316"/>
                <a:gd name="T44" fmla="*/ 0 w 474"/>
                <a:gd name="T45" fmla="*/ 0 h 316"/>
                <a:gd name="T46" fmla="*/ 0 w 474"/>
                <a:gd name="T47" fmla="*/ 0 h 316"/>
                <a:gd name="T48" fmla="*/ 0 w 474"/>
                <a:gd name="T49" fmla="*/ 0 h 316"/>
                <a:gd name="T50" fmla="*/ 0 w 474"/>
                <a:gd name="T51" fmla="*/ 0 h 316"/>
                <a:gd name="T52" fmla="*/ 0 w 474"/>
                <a:gd name="T53" fmla="*/ 0 h 316"/>
                <a:gd name="T54" fmla="*/ 0 w 474"/>
                <a:gd name="T55" fmla="*/ 0 h 316"/>
                <a:gd name="T56" fmla="*/ 0 w 474"/>
                <a:gd name="T57" fmla="*/ 0 h 316"/>
                <a:gd name="T58" fmla="*/ 0 w 474"/>
                <a:gd name="T59" fmla="*/ 0 h 316"/>
                <a:gd name="T60" fmla="*/ 0 w 474"/>
                <a:gd name="T61" fmla="*/ 0 h 316"/>
                <a:gd name="T62" fmla="*/ 0 w 474"/>
                <a:gd name="T63" fmla="*/ 0 h 316"/>
                <a:gd name="T64" fmla="*/ 0 w 474"/>
                <a:gd name="T65" fmla="*/ 0 h 316"/>
                <a:gd name="T66" fmla="*/ 0 w 474"/>
                <a:gd name="T67" fmla="*/ 0 h 316"/>
                <a:gd name="T68" fmla="*/ 0 w 474"/>
                <a:gd name="T69" fmla="*/ 0 h 316"/>
                <a:gd name="T70" fmla="*/ 0 w 474"/>
                <a:gd name="T71" fmla="*/ 0 h 316"/>
                <a:gd name="T72" fmla="*/ 0 w 474"/>
                <a:gd name="T73" fmla="*/ 0 h 316"/>
                <a:gd name="T74" fmla="*/ 0 w 474"/>
                <a:gd name="T75" fmla="*/ 0 h 316"/>
                <a:gd name="T76" fmla="*/ 0 w 474"/>
                <a:gd name="T77" fmla="*/ 0 h 316"/>
                <a:gd name="T78" fmla="*/ 0 w 474"/>
                <a:gd name="T79" fmla="*/ 0 h 316"/>
                <a:gd name="T80" fmla="*/ 0 w 474"/>
                <a:gd name="T81" fmla="*/ 0 h 316"/>
                <a:gd name="T82" fmla="*/ 0 w 474"/>
                <a:gd name="T83" fmla="*/ 0 h 316"/>
                <a:gd name="T84" fmla="*/ 0 w 474"/>
                <a:gd name="T85" fmla="*/ 0 h 316"/>
                <a:gd name="T86" fmla="*/ 0 w 474"/>
                <a:gd name="T87" fmla="*/ 0 h 316"/>
                <a:gd name="T88" fmla="*/ 0 w 474"/>
                <a:gd name="T89" fmla="*/ 0 h 316"/>
                <a:gd name="T90" fmla="*/ 0 w 474"/>
                <a:gd name="T91" fmla="*/ 0 h 316"/>
                <a:gd name="T92" fmla="*/ 0 w 474"/>
                <a:gd name="T93" fmla="*/ 0 h 316"/>
                <a:gd name="T94" fmla="*/ 0 w 474"/>
                <a:gd name="T95" fmla="*/ 0 h 316"/>
                <a:gd name="T96" fmla="*/ 0 w 474"/>
                <a:gd name="T97" fmla="*/ 0 h 3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4"/>
                <a:gd name="T148" fmla="*/ 0 h 316"/>
                <a:gd name="T149" fmla="*/ 474 w 474"/>
                <a:gd name="T150" fmla="*/ 316 h 3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4" h="316">
                  <a:moveTo>
                    <a:pt x="175" y="95"/>
                  </a:moveTo>
                  <a:lnTo>
                    <a:pt x="153" y="94"/>
                  </a:lnTo>
                  <a:lnTo>
                    <a:pt x="153" y="91"/>
                  </a:lnTo>
                  <a:lnTo>
                    <a:pt x="153" y="88"/>
                  </a:lnTo>
                  <a:lnTo>
                    <a:pt x="153" y="85"/>
                  </a:lnTo>
                  <a:lnTo>
                    <a:pt x="153" y="82"/>
                  </a:lnTo>
                  <a:lnTo>
                    <a:pt x="156" y="72"/>
                  </a:lnTo>
                  <a:lnTo>
                    <a:pt x="163" y="60"/>
                  </a:lnTo>
                  <a:lnTo>
                    <a:pt x="174" y="48"/>
                  </a:lnTo>
                  <a:lnTo>
                    <a:pt x="188" y="36"/>
                  </a:lnTo>
                  <a:lnTo>
                    <a:pt x="202" y="25"/>
                  </a:lnTo>
                  <a:lnTo>
                    <a:pt x="218" y="15"/>
                  </a:lnTo>
                  <a:lnTo>
                    <a:pt x="233" y="7"/>
                  </a:lnTo>
                  <a:lnTo>
                    <a:pt x="247" y="1"/>
                  </a:lnTo>
                  <a:lnTo>
                    <a:pt x="252" y="0"/>
                  </a:lnTo>
                  <a:lnTo>
                    <a:pt x="254" y="0"/>
                  </a:lnTo>
                  <a:lnTo>
                    <a:pt x="252" y="3"/>
                  </a:lnTo>
                  <a:lnTo>
                    <a:pt x="249" y="6"/>
                  </a:lnTo>
                  <a:lnTo>
                    <a:pt x="245" y="11"/>
                  </a:lnTo>
                  <a:lnTo>
                    <a:pt x="240" y="15"/>
                  </a:lnTo>
                  <a:lnTo>
                    <a:pt x="236" y="18"/>
                  </a:lnTo>
                  <a:lnTo>
                    <a:pt x="234" y="21"/>
                  </a:lnTo>
                  <a:lnTo>
                    <a:pt x="229" y="25"/>
                  </a:lnTo>
                  <a:lnTo>
                    <a:pt x="222" y="30"/>
                  </a:lnTo>
                  <a:lnTo>
                    <a:pt x="212" y="36"/>
                  </a:lnTo>
                  <a:lnTo>
                    <a:pt x="202" y="44"/>
                  </a:lnTo>
                  <a:lnTo>
                    <a:pt x="192" y="53"/>
                  </a:lnTo>
                  <a:lnTo>
                    <a:pt x="183" y="64"/>
                  </a:lnTo>
                  <a:lnTo>
                    <a:pt x="177" y="77"/>
                  </a:lnTo>
                  <a:lnTo>
                    <a:pt x="175" y="92"/>
                  </a:lnTo>
                  <a:lnTo>
                    <a:pt x="175" y="93"/>
                  </a:lnTo>
                  <a:lnTo>
                    <a:pt x="175" y="94"/>
                  </a:lnTo>
                  <a:lnTo>
                    <a:pt x="175" y="95"/>
                  </a:lnTo>
                  <a:close/>
                  <a:moveTo>
                    <a:pt x="156" y="115"/>
                  </a:moveTo>
                  <a:lnTo>
                    <a:pt x="178" y="117"/>
                  </a:lnTo>
                  <a:lnTo>
                    <a:pt x="186" y="139"/>
                  </a:lnTo>
                  <a:lnTo>
                    <a:pt x="198" y="157"/>
                  </a:lnTo>
                  <a:lnTo>
                    <a:pt x="215" y="172"/>
                  </a:lnTo>
                  <a:lnTo>
                    <a:pt x="234" y="184"/>
                  </a:lnTo>
                  <a:lnTo>
                    <a:pt x="257" y="194"/>
                  </a:lnTo>
                  <a:lnTo>
                    <a:pt x="281" y="202"/>
                  </a:lnTo>
                  <a:lnTo>
                    <a:pt x="307" y="209"/>
                  </a:lnTo>
                  <a:lnTo>
                    <a:pt x="332" y="215"/>
                  </a:lnTo>
                  <a:lnTo>
                    <a:pt x="358" y="220"/>
                  </a:lnTo>
                  <a:lnTo>
                    <a:pt x="383" y="225"/>
                  </a:lnTo>
                  <a:lnTo>
                    <a:pt x="407" y="230"/>
                  </a:lnTo>
                  <a:lnTo>
                    <a:pt x="427" y="236"/>
                  </a:lnTo>
                  <a:lnTo>
                    <a:pt x="445" y="243"/>
                  </a:lnTo>
                  <a:lnTo>
                    <a:pt x="459" y="251"/>
                  </a:lnTo>
                  <a:lnTo>
                    <a:pt x="469" y="261"/>
                  </a:lnTo>
                  <a:lnTo>
                    <a:pt x="474" y="274"/>
                  </a:lnTo>
                  <a:lnTo>
                    <a:pt x="473" y="284"/>
                  </a:lnTo>
                  <a:lnTo>
                    <a:pt x="469" y="291"/>
                  </a:lnTo>
                  <a:lnTo>
                    <a:pt x="461" y="297"/>
                  </a:lnTo>
                  <a:lnTo>
                    <a:pt x="449" y="300"/>
                  </a:lnTo>
                  <a:lnTo>
                    <a:pt x="434" y="302"/>
                  </a:lnTo>
                  <a:lnTo>
                    <a:pt x="416" y="303"/>
                  </a:lnTo>
                  <a:lnTo>
                    <a:pt x="395" y="303"/>
                  </a:lnTo>
                  <a:lnTo>
                    <a:pt x="373" y="302"/>
                  </a:lnTo>
                  <a:lnTo>
                    <a:pt x="348" y="300"/>
                  </a:lnTo>
                  <a:lnTo>
                    <a:pt x="322" y="297"/>
                  </a:lnTo>
                  <a:lnTo>
                    <a:pt x="294" y="295"/>
                  </a:lnTo>
                  <a:lnTo>
                    <a:pt x="265" y="292"/>
                  </a:lnTo>
                  <a:lnTo>
                    <a:pt x="234" y="290"/>
                  </a:lnTo>
                  <a:lnTo>
                    <a:pt x="204" y="288"/>
                  </a:lnTo>
                  <a:lnTo>
                    <a:pt x="173" y="287"/>
                  </a:lnTo>
                  <a:lnTo>
                    <a:pt x="142" y="286"/>
                  </a:lnTo>
                  <a:lnTo>
                    <a:pt x="116" y="288"/>
                  </a:lnTo>
                  <a:lnTo>
                    <a:pt x="99" y="294"/>
                  </a:lnTo>
                  <a:lnTo>
                    <a:pt x="87" y="301"/>
                  </a:lnTo>
                  <a:lnTo>
                    <a:pt x="76" y="308"/>
                  </a:lnTo>
                  <a:lnTo>
                    <a:pt x="67" y="313"/>
                  </a:lnTo>
                  <a:lnTo>
                    <a:pt x="55" y="316"/>
                  </a:lnTo>
                  <a:lnTo>
                    <a:pt x="37" y="313"/>
                  </a:lnTo>
                  <a:lnTo>
                    <a:pt x="11" y="304"/>
                  </a:lnTo>
                  <a:lnTo>
                    <a:pt x="5" y="299"/>
                  </a:lnTo>
                  <a:lnTo>
                    <a:pt x="2" y="291"/>
                  </a:lnTo>
                  <a:lnTo>
                    <a:pt x="0" y="280"/>
                  </a:lnTo>
                  <a:lnTo>
                    <a:pt x="0" y="267"/>
                  </a:lnTo>
                  <a:lnTo>
                    <a:pt x="1" y="252"/>
                  </a:lnTo>
                  <a:lnTo>
                    <a:pt x="4" y="236"/>
                  </a:lnTo>
                  <a:lnTo>
                    <a:pt x="8" y="218"/>
                  </a:lnTo>
                  <a:lnTo>
                    <a:pt x="12" y="200"/>
                  </a:lnTo>
                  <a:lnTo>
                    <a:pt x="16" y="183"/>
                  </a:lnTo>
                  <a:lnTo>
                    <a:pt x="21" y="166"/>
                  </a:lnTo>
                  <a:lnTo>
                    <a:pt x="26" y="150"/>
                  </a:lnTo>
                  <a:lnTo>
                    <a:pt x="31" y="137"/>
                  </a:lnTo>
                  <a:lnTo>
                    <a:pt x="35" y="125"/>
                  </a:lnTo>
                  <a:lnTo>
                    <a:pt x="38" y="116"/>
                  </a:lnTo>
                  <a:lnTo>
                    <a:pt x="40" y="110"/>
                  </a:lnTo>
                  <a:lnTo>
                    <a:pt x="41" y="108"/>
                  </a:lnTo>
                  <a:lnTo>
                    <a:pt x="47" y="102"/>
                  </a:lnTo>
                  <a:lnTo>
                    <a:pt x="55" y="98"/>
                  </a:lnTo>
                  <a:lnTo>
                    <a:pt x="66" y="95"/>
                  </a:lnTo>
                  <a:lnTo>
                    <a:pt x="78" y="93"/>
                  </a:lnTo>
                  <a:lnTo>
                    <a:pt x="94" y="92"/>
                  </a:lnTo>
                  <a:lnTo>
                    <a:pt x="109" y="92"/>
                  </a:lnTo>
                  <a:lnTo>
                    <a:pt x="126" y="93"/>
                  </a:lnTo>
                  <a:lnTo>
                    <a:pt x="143" y="93"/>
                  </a:lnTo>
                  <a:lnTo>
                    <a:pt x="160" y="94"/>
                  </a:lnTo>
                  <a:lnTo>
                    <a:pt x="178" y="95"/>
                  </a:lnTo>
                  <a:lnTo>
                    <a:pt x="194" y="96"/>
                  </a:lnTo>
                  <a:lnTo>
                    <a:pt x="210" y="96"/>
                  </a:lnTo>
                  <a:lnTo>
                    <a:pt x="225" y="97"/>
                  </a:lnTo>
                  <a:lnTo>
                    <a:pt x="239" y="96"/>
                  </a:lnTo>
                  <a:lnTo>
                    <a:pt x="251" y="94"/>
                  </a:lnTo>
                  <a:lnTo>
                    <a:pt x="260" y="92"/>
                  </a:lnTo>
                  <a:lnTo>
                    <a:pt x="278" y="84"/>
                  </a:lnTo>
                  <a:lnTo>
                    <a:pt x="299" y="73"/>
                  </a:lnTo>
                  <a:lnTo>
                    <a:pt x="322" y="60"/>
                  </a:lnTo>
                  <a:lnTo>
                    <a:pt x="344" y="47"/>
                  </a:lnTo>
                  <a:lnTo>
                    <a:pt x="363" y="34"/>
                  </a:lnTo>
                  <a:lnTo>
                    <a:pt x="379" y="22"/>
                  </a:lnTo>
                  <a:lnTo>
                    <a:pt x="389" y="13"/>
                  </a:lnTo>
                  <a:lnTo>
                    <a:pt x="391" y="7"/>
                  </a:lnTo>
                  <a:lnTo>
                    <a:pt x="392" y="6"/>
                  </a:lnTo>
                  <a:lnTo>
                    <a:pt x="395" y="7"/>
                  </a:lnTo>
                  <a:lnTo>
                    <a:pt x="400" y="8"/>
                  </a:lnTo>
                  <a:lnTo>
                    <a:pt x="406" y="11"/>
                  </a:lnTo>
                  <a:lnTo>
                    <a:pt x="411" y="14"/>
                  </a:lnTo>
                  <a:lnTo>
                    <a:pt x="416" y="15"/>
                  </a:lnTo>
                  <a:lnTo>
                    <a:pt x="419" y="16"/>
                  </a:lnTo>
                  <a:lnTo>
                    <a:pt x="420" y="15"/>
                  </a:lnTo>
                  <a:lnTo>
                    <a:pt x="415" y="24"/>
                  </a:lnTo>
                  <a:lnTo>
                    <a:pt x="405" y="35"/>
                  </a:lnTo>
                  <a:lnTo>
                    <a:pt x="388" y="49"/>
                  </a:lnTo>
                  <a:lnTo>
                    <a:pt x="368" y="63"/>
                  </a:lnTo>
                  <a:lnTo>
                    <a:pt x="345" y="77"/>
                  </a:lnTo>
                  <a:lnTo>
                    <a:pt x="321" y="91"/>
                  </a:lnTo>
                  <a:lnTo>
                    <a:pt x="296" y="103"/>
                  </a:lnTo>
                  <a:lnTo>
                    <a:pt x="272" y="113"/>
                  </a:lnTo>
                  <a:lnTo>
                    <a:pt x="260" y="116"/>
                  </a:lnTo>
                  <a:lnTo>
                    <a:pt x="246" y="118"/>
                  </a:lnTo>
                  <a:lnTo>
                    <a:pt x="230" y="119"/>
                  </a:lnTo>
                  <a:lnTo>
                    <a:pt x="215" y="120"/>
                  </a:lnTo>
                  <a:lnTo>
                    <a:pt x="198" y="119"/>
                  </a:lnTo>
                  <a:lnTo>
                    <a:pt x="182" y="118"/>
                  </a:lnTo>
                  <a:lnTo>
                    <a:pt x="165" y="117"/>
                  </a:lnTo>
                  <a:lnTo>
                    <a:pt x="149" y="115"/>
                  </a:lnTo>
                  <a:lnTo>
                    <a:pt x="133" y="114"/>
                  </a:lnTo>
                  <a:lnTo>
                    <a:pt x="118" y="114"/>
                  </a:lnTo>
                  <a:lnTo>
                    <a:pt x="104" y="114"/>
                  </a:lnTo>
                  <a:lnTo>
                    <a:pt x="91" y="114"/>
                  </a:lnTo>
                  <a:lnTo>
                    <a:pt x="78" y="116"/>
                  </a:lnTo>
                  <a:lnTo>
                    <a:pt x="68" y="119"/>
                  </a:lnTo>
                  <a:lnTo>
                    <a:pt x="60" y="124"/>
                  </a:lnTo>
                  <a:lnTo>
                    <a:pt x="54" y="130"/>
                  </a:lnTo>
                  <a:lnTo>
                    <a:pt x="48" y="142"/>
                  </a:lnTo>
                  <a:lnTo>
                    <a:pt x="41" y="161"/>
                  </a:lnTo>
                  <a:lnTo>
                    <a:pt x="34" y="186"/>
                  </a:lnTo>
                  <a:lnTo>
                    <a:pt x="27" y="213"/>
                  </a:lnTo>
                  <a:lnTo>
                    <a:pt x="22" y="240"/>
                  </a:lnTo>
                  <a:lnTo>
                    <a:pt x="20" y="263"/>
                  </a:lnTo>
                  <a:lnTo>
                    <a:pt x="22" y="280"/>
                  </a:lnTo>
                  <a:lnTo>
                    <a:pt x="28" y="289"/>
                  </a:lnTo>
                  <a:lnTo>
                    <a:pt x="40" y="293"/>
                  </a:lnTo>
                  <a:lnTo>
                    <a:pt x="51" y="293"/>
                  </a:lnTo>
                  <a:lnTo>
                    <a:pt x="61" y="290"/>
                  </a:lnTo>
                  <a:lnTo>
                    <a:pt x="71" y="284"/>
                  </a:lnTo>
                  <a:lnTo>
                    <a:pt x="83" y="278"/>
                  </a:lnTo>
                  <a:lnTo>
                    <a:pt x="98" y="272"/>
                  </a:lnTo>
                  <a:lnTo>
                    <a:pt x="117" y="268"/>
                  </a:lnTo>
                  <a:lnTo>
                    <a:pt x="142" y="266"/>
                  </a:lnTo>
                  <a:lnTo>
                    <a:pt x="166" y="266"/>
                  </a:lnTo>
                  <a:lnTo>
                    <a:pt x="190" y="268"/>
                  </a:lnTo>
                  <a:lnTo>
                    <a:pt x="215" y="269"/>
                  </a:lnTo>
                  <a:lnTo>
                    <a:pt x="240" y="271"/>
                  </a:lnTo>
                  <a:lnTo>
                    <a:pt x="267" y="274"/>
                  </a:lnTo>
                  <a:lnTo>
                    <a:pt x="291" y="276"/>
                  </a:lnTo>
                  <a:lnTo>
                    <a:pt x="315" y="279"/>
                  </a:lnTo>
                  <a:lnTo>
                    <a:pt x="339" y="281"/>
                  </a:lnTo>
                  <a:lnTo>
                    <a:pt x="360" y="283"/>
                  </a:lnTo>
                  <a:lnTo>
                    <a:pt x="380" y="285"/>
                  </a:lnTo>
                  <a:lnTo>
                    <a:pt x="398" y="286"/>
                  </a:lnTo>
                  <a:lnTo>
                    <a:pt x="415" y="286"/>
                  </a:lnTo>
                  <a:lnTo>
                    <a:pt x="428" y="285"/>
                  </a:lnTo>
                  <a:lnTo>
                    <a:pt x="438" y="283"/>
                  </a:lnTo>
                  <a:lnTo>
                    <a:pt x="445" y="280"/>
                  </a:lnTo>
                  <a:lnTo>
                    <a:pt x="448" y="276"/>
                  </a:lnTo>
                  <a:lnTo>
                    <a:pt x="447" y="266"/>
                  </a:lnTo>
                  <a:lnTo>
                    <a:pt x="440" y="259"/>
                  </a:lnTo>
                  <a:lnTo>
                    <a:pt x="428" y="252"/>
                  </a:lnTo>
                  <a:lnTo>
                    <a:pt x="411" y="247"/>
                  </a:lnTo>
                  <a:lnTo>
                    <a:pt x="390" y="243"/>
                  </a:lnTo>
                  <a:lnTo>
                    <a:pt x="368" y="238"/>
                  </a:lnTo>
                  <a:lnTo>
                    <a:pt x="343" y="234"/>
                  </a:lnTo>
                  <a:lnTo>
                    <a:pt x="317" y="229"/>
                  </a:lnTo>
                  <a:lnTo>
                    <a:pt x="291" y="222"/>
                  </a:lnTo>
                  <a:lnTo>
                    <a:pt x="264" y="215"/>
                  </a:lnTo>
                  <a:lnTo>
                    <a:pt x="238" y="204"/>
                  </a:lnTo>
                  <a:lnTo>
                    <a:pt x="215" y="193"/>
                  </a:lnTo>
                  <a:lnTo>
                    <a:pt x="194" y="178"/>
                  </a:lnTo>
                  <a:lnTo>
                    <a:pt x="177" y="161"/>
                  </a:lnTo>
                  <a:lnTo>
                    <a:pt x="164" y="140"/>
                  </a:lnTo>
                  <a:lnTo>
                    <a:pt x="156" y="115"/>
                  </a:lnTo>
                  <a:close/>
                </a:path>
              </a:pathLst>
            </a:custGeom>
            <a:solidFill>
              <a:srgbClr val="4C4C4C"/>
            </a:solidFill>
            <a:ln w="9525">
              <a:noFill/>
              <a:round/>
              <a:headEnd/>
              <a:tailEnd/>
            </a:ln>
          </p:spPr>
          <p:txBody>
            <a:bodyPr/>
            <a:lstStyle/>
            <a:p>
              <a:endParaRPr lang="de-DE"/>
            </a:p>
          </p:txBody>
        </p:sp>
        <p:sp>
          <p:nvSpPr>
            <p:cNvPr id="75" name="Freeform 270"/>
            <p:cNvSpPr>
              <a:spLocks/>
            </p:cNvSpPr>
            <p:nvPr/>
          </p:nvSpPr>
          <p:spPr bwMode="auto">
            <a:xfrm>
              <a:off x="1369" y="3600"/>
              <a:ext cx="85" cy="46"/>
            </a:xfrm>
            <a:custGeom>
              <a:avLst/>
              <a:gdLst>
                <a:gd name="T0" fmla="*/ 0 w 512"/>
                <a:gd name="T1" fmla="*/ 0 h 275"/>
                <a:gd name="T2" fmla="*/ 0 w 512"/>
                <a:gd name="T3" fmla="*/ 0 h 275"/>
                <a:gd name="T4" fmla="*/ 0 w 512"/>
                <a:gd name="T5" fmla="*/ 0 h 275"/>
                <a:gd name="T6" fmla="*/ 0 w 512"/>
                <a:gd name="T7" fmla="*/ 0 h 275"/>
                <a:gd name="T8" fmla="*/ 0 w 512"/>
                <a:gd name="T9" fmla="*/ 0 h 275"/>
                <a:gd name="T10" fmla="*/ 0 w 512"/>
                <a:gd name="T11" fmla="*/ 0 h 275"/>
                <a:gd name="T12" fmla="*/ 0 w 512"/>
                <a:gd name="T13" fmla="*/ 0 h 275"/>
                <a:gd name="T14" fmla="*/ 0 w 512"/>
                <a:gd name="T15" fmla="*/ 0 h 275"/>
                <a:gd name="T16" fmla="*/ 0 w 512"/>
                <a:gd name="T17" fmla="*/ 0 h 275"/>
                <a:gd name="T18" fmla="*/ 0 w 512"/>
                <a:gd name="T19" fmla="*/ 0 h 275"/>
                <a:gd name="T20" fmla="*/ 0 w 512"/>
                <a:gd name="T21" fmla="*/ 0 h 275"/>
                <a:gd name="T22" fmla="*/ 0 w 512"/>
                <a:gd name="T23" fmla="*/ 0 h 275"/>
                <a:gd name="T24" fmla="*/ 0 w 512"/>
                <a:gd name="T25" fmla="*/ 0 h 275"/>
                <a:gd name="T26" fmla="*/ 0 w 512"/>
                <a:gd name="T27" fmla="*/ 0 h 275"/>
                <a:gd name="T28" fmla="*/ 0 w 512"/>
                <a:gd name="T29" fmla="*/ 0 h 275"/>
                <a:gd name="T30" fmla="*/ 0 w 512"/>
                <a:gd name="T31" fmla="*/ 0 h 275"/>
                <a:gd name="T32" fmla="*/ 0 w 512"/>
                <a:gd name="T33" fmla="*/ 0 h 275"/>
                <a:gd name="T34" fmla="*/ 0 w 512"/>
                <a:gd name="T35" fmla="*/ 0 h 275"/>
                <a:gd name="T36" fmla="*/ 0 w 512"/>
                <a:gd name="T37" fmla="*/ 0 h 275"/>
                <a:gd name="T38" fmla="*/ 0 w 512"/>
                <a:gd name="T39" fmla="*/ 0 h 275"/>
                <a:gd name="T40" fmla="*/ 0 w 512"/>
                <a:gd name="T41" fmla="*/ 0 h 275"/>
                <a:gd name="T42" fmla="*/ 0 w 512"/>
                <a:gd name="T43" fmla="*/ 0 h 275"/>
                <a:gd name="T44" fmla="*/ 0 w 512"/>
                <a:gd name="T45" fmla="*/ 0 h 275"/>
                <a:gd name="T46" fmla="*/ 0 w 512"/>
                <a:gd name="T47" fmla="*/ 0 h 275"/>
                <a:gd name="T48" fmla="*/ 0 w 512"/>
                <a:gd name="T49" fmla="*/ 0 h 275"/>
                <a:gd name="T50" fmla="*/ 0 w 512"/>
                <a:gd name="T51" fmla="*/ 0 h 275"/>
                <a:gd name="T52" fmla="*/ 0 w 512"/>
                <a:gd name="T53" fmla="*/ 0 h 275"/>
                <a:gd name="T54" fmla="*/ 0 w 512"/>
                <a:gd name="T55" fmla="*/ 0 h 275"/>
                <a:gd name="T56" fmla="*/ 0 w 512"/>
                <a:gd name="T57" fmla="*/ 0 h 275"/>
                <a:gd name="T58" fmla="*/ 0 w 512"/>
                <a:gd name="T59" fmla="*/ 0 h 275"/>
                <a:gd name="T60" fmla="*/ 0 w 512"/>
                <a:gd name="T61" fmla="*/ 0 h 275"/>
                <a:gd name="T62" fmla="*/ 0 w 512"/>
                <a:gd name="T63" fmla="*/ 0 h 275"/>
                <a:gd name="T64" fmla="*/ 0 w 512"/>
                <a:gd name="T65" fmla="*/ 0 h 275"/>
                <a:gd name="T66" fmla="*/ 0 w 512"/>
                <a:gd name="T67" fmla="*/ 0 h 275"/>
                <a:gd name="T68" fmla="*/ 0 w 512"/>
                <a:gd name="T69" fmla="*/ 0 h 275"/>
                <a:gd name="T70" fmla="*/ 0 w 512"/>
                <a:gd name="T71" fmla="*/ 0 h 275"/>
                <a:gd name="T72" fmla="*/ 0 w 512"/>
                <a:gd name="T73" fmla="*/ 0 h 275"/>
                <a:gd name="T74" fmla="*/ 0 w 512"/>
                <a:gd name="T75" fmla="*/ 0 h 275"/>
                <a:gd name="T76" fmla="*/ 0 w 512"/>
                <a:gd name="T77" fmla="*/ 0 h 275"/>
                <a:gd name="T78" fmla="*/ 0 w 512"/>
                <a:gd name="T79" fmla="*/ 0 h 275"/>
                <a:gd name="T80" fmla="*/ 0 w 512"/>
                <a:gd name="T81" fmla="*/ 0 h 275"/>
                <a:gd name="T82" fmla="*/ 0 w 512"/>
                <a:gd name="T83" fmla="*/ 0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2"/>
                <a:gd name="T127" fmla="*/ 0 h 275"/>
                <a:gd name="T128" fmla="*/ 512 w 512"/>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2" h="275">
                  <a:moveTo>
                    <a:pt x="0" y="275"/>
                  </a:moveTo>
                  <a:lnTo>
                    <a:pt x="7" y="268"/>
                  </a:lnTo>
                  <a:lnTo>
                    <a:pt x="15" y="260"/>
                  </a:lnTo>
                  <a:lnTo>
                    <a:pt x="24" y="249"/>
                  </a:lnTo>
                  <a:lnTo>
                    <a:pt x="34" y="238"/>
                  </a:lnTo>
                  <a:lnTo>
                    <a:pt x="46" y="226"/>
                  </a:lnTo>
                  <a:lnTo>
                    <a:pt x="58" y="213"/>
                  </a:lnTo>
                  <a:lnTo>
                    <a:pt x="72" y="199"/>
                  </a:lnTo>
                  <a:lnTo>
                    <a:pt x="87" y="186"/>
                  </a:lnTo>
                  <a:lnTo>
                    <a:pt x="102" y="173"/>
                  </a:lnTo>
                  <a:lnTo>
                    <a:pt x="118" y="161"/>
                  </a:lnTo>
                  <a:lnTo>
                    <a:pt x="137" y="151"/>
                  </a:lnTo>
                  <a:lnTo>
                    <a:pt x="155" y="141"/>
                  </a:lnTo>
                  <a:lnTo>
                    <a:pt x="173" y="134"/>
                  </a:lnTo>
                  <a:lnTo>
                    <a:pt x="193" y="128"/>
                  </a:lnTo>
                  <a:lnTo>
                    <a:pt x="213" y="125"/>
                  </a:lnTo>
                  <a:lnTo>
                    <a:pt x="234" y="125"/>
                  </a:lnTo>
                  <a:lnTo>
                    <a:pt x="245" y="116"/>
                  </a:lnTo>
                  <a:lnTo>
                    <a:pt x="257" y="106"/>
                  </a:lnTo>
                  <a:lnTo>
                    <a:pt x="269" y="97"/>
                  </a:lnTo>
                  <a:lnTo>
                    <a:pt x="282" y="88"/>
                  </a:lnTo>
                  <a:lnTo>
                    <a:pt x="296" y="80"/>
                  </a:lnTo>
                  <a:lnTo>
                    <a:pt x="310" y="72"/>
                  </a:lnTo>
                  <a:lnTo>
                    <a:pt x="324" y="65"/>
                  </a:lnTo>
                  <a:lnTo>
                    <a:pt x="339" y="59"/>
                  </a:lnTo>
                  <a:lnTo>
                    <a:pt x="354" y="53"/>
                  </a:lnTo>
                  <a:lnTo>
                    <a:pt x="369" y="48"/>
                  </a:lnTo>
                  <a:lnTo>
                    <a:pt x="384" y="44"/>
                  </a:lnTo>
                  <a:lnTo>
                    <a:pt x="399" y="41"/>
                  </a:lnTo>
                  <a:lnTo>
                    <a:pt x="415" y="39"/>
                  </a:lnTo>
                  <a:lnTo>
                    <a:pt x="431" y="39"/>
                  </a:lnTo>
                  <a:lnTo>
                    <a:pt x="446" y="40"/>
                  </a:lnTo>
                  <a:lnTo>
                    <a:pt x="463" y="42"/>
                  </a:lnTo>
                  <a:lnTo>
                    <a:pt x="472" y="44"/>
                  </a:lnTo>
                  <a:lnTo>
                    <a:pt x="479" y="45"/>
                  </a:lnTo>
                  <a:lnTo>
                    <a:pt x="485" y="46"/>
                  </a:lnTo>
                  <a:lnTo>
                    <a:pt x="491" y="47"/>
                  </a:lnTo>
                  <a:lnTo>
                    <a:pt x="496" y="47"/>
                  </a:lnTo>
                  <a:lnTo>
                    <a:pt x="501" y="47"/>
                  </a:lnTo>
                  <a:lnTo>
                    <a:pt x="506" y="47"/>
                  </a:lnTo>
                  <a:lnTo>
                    <a:pt x="512" y="46"/>
                  </a:lnTo>
                  <a:lnTo>
                    <a:pt x="510" y="39"/>
                  </a:lnTo>
                  <a:lnTo>
                    <a:pt x="507" y="32"/>
                  </a:lnTo>
                  <a:lnTo>
                    <a:pt x="504" y="27"/>
                  </a:lnTo>
                  <a:lnTo>
                    <a:pt x="502" y="23"/>
                  </a:lnTo>
                  <a:lnTo>
                    <a:pt x="485" y="16"/>
                  </a:lnTo>
                  <a:lnTo>
                    <a:pt x="472" y="12"/>
                  </a:lnTo>
                  <a:lnTo>
                    <a:pt x="460" y="8"/>
                  </a:lnTo>
                  <a:lnTo>
                    <a:pt x="449" y="6"/>
                  </a:lnTo>
                  <a:lnTo>
                    <a:pt x="438" y="4"/>
                  </a:lnTo>
                  <a:lnTo>
                    <a:pt x="427" y="3"/>
                  </a:lnTo>
                  <a:lnTo>
                    <a:pt x="415" y="2"/>
                  </a:lnTo>
                  <a:lnTo>
                    <a:pt x="401" y="0"/>
                  </a:lnTo>
                  <a:lnTo>
                    <a:pt x="382" y="5"/>
                  </a:lnTo>
                  <a:lnTo>
                    <a:pt x="364" y="9"/>
                  </a:lnTo>
                  <a:lnTo>
                    <a:pt x="345" y="14"/>
                  </a:lnTo>
                  <a:lnTo>
                    <a:pt x="327" y="19"/>
                  </a:lnTo>
                  <a:lnTo>
                    <a:pt x="310" y="24"/>
                  </a:lnTo>
                  <a:lnTo>
                    <a:pt x="292" y="30"/>
                  </a:lnTo>
                  <a:lnTo>
                    <a:pt x="274" y="36"/>
                  </a:lnTo>
                  <a:lnTo>
                    <a:pt x="258" y="44"/>
                  </a:lnTo>
                  <a:lnTo>
                    <a:pt x="246" y="51"/>
                  </a:lnTo>
                  <a:lnTo>
                    <a:pt x="233" y="58"/>
                  </a:lnTo>
                  <a:lnTo>
                    <a:pt x="221" y="65"/>
                  </a:lnTo>
                  <a:lnTo>
                    <a:pt x="209" y="73"/>
                  </a:lnTo>
                  <a:lnTo>
                    <a:pt x="197" y="81"/>
                  </a:lnTo>
                  <a:lnTo>
                    <a:pt x="185" y="88"/>
                  </a:lnTo>
                  <a:lnTo>
                    <a:pt x="173" y="96"/>
                  </a:lnTo>
                  <a:lnTo>
                    <a:pt x="162" y="104"/>
                  </a:lnTo>
                  <a:lnTo>
                    <a:pt x="151" y="114"/>
                  </a:lnTo>
                  <a:lnTo>
                    <a:pt x="140" y="122"/>
                  </a:lnTo>
                  <a:lnTo>
                    <a:pt x="129" y="131"/>
                  </a:lnTo>
                  <a:lnTo>
                    <a:pt x="118" y="140"/>
                  </a:lnTo>
                  <a:lnTo>
                    <a:pt x="108" y="149"/>
                  </a:lnTo>
                  <a:lnTo>
                    <a:pt x="98" y="158"/>
                  </a:lnTo>
                  <a:lnTo>
                    <a:pt x="89" y="167"/>
                  </a:lnTo>
                  <a:lnTo>
                    <a:pt x="80" y="177"/>
                  </a:lnTo>
                  <a:lnTo>
                    <a:pt x="71" y="187"/>
                  </a:lnTo>
                  <a:lnTo>
                    <a:pt x="61" y="198"/>
                  </a:lnTo>
                  <a:lnTo>
                    <a:pt x="50" y="211"/>
                  </a:lnTo>
                  <a:lnTo>
                    <a:pt x="38" y="225"/>
                  </a:lnTo>
                  <a:lnTo>
                    <a:pt x="27" y="239"/>
                  </a:lnTo>
                  <a:lnTo>
                    <a:pt x="16" y="252"/>
                  </a:lnTo>
                  <a:lnTo>
                    <a:pt x="7" y="264"/>
                  </a:lnTo>
                  <a:lnTo>
                    <a:pt x="0" y="275"/>
                  </a:lnTo>
                  <a:close/>
                </a:path>
              </a:pathLst>
            </a:custGeom>
            <a:solidFill>
              <a:srgbClr val="C7C7A8"/>
            </a:solidFill>
            <a:ln w="9525">
              <a:noFill/>
              <a:round/>
              <a:headEnd/>
              <a:tailEnd/>
            </a:ln>
          </p:spPr>
          <p:txBody>
            <a:bodyPr/>
            <a:lstStyle/>
            <a:p>
              <a:endParaRPr lang="de-DE"/>
            </a:p>
          </p:txBody>
        </p:sp>
        <p:sp>
          <p:nvSpPr>
            <p:cNvPr id="76" name="Freeform 271"/>
            <p:cNvSpPr>
              <a:spLocks/>
            </p:cNvSpPr>
            <p:nvPr/>
          </p:nvSpPr>
          <p:spPr bwMode="auto">
            <a:xfrm>
              <a:off x="1387" y="3600"/>
              <a:ext cx="64" cy="25"/>
            </a:xfrm>
            <a:custGeom>
              <a:avLst/>
              <a:gdLst>
                <a:gd name="T0" fmla="*/ 0 w 385"/>
                <a:gd name="T1" fmla="*/ 0 h 153"/>
                <a:gd name="T2" fmla="*/ 0 w 385"/>
                <a:gd name="T3" fmla="*/ 0 h 153"/>
                <a:gd name="T4" fmla="*/ 0 w 385"/>
                <a:gd name="T5" fmla="*/ 0 h 153"/>
                <a:gd name="T6" fmla="*/ 0 w 385"/>
                <a:gd name="T7" fmla="*/ 0 h 153"/>
                <a:gd name="T8" fmla="*/ 0 w 385"/>
                <a:gd name="T9" fmla="*/ 0 h 153"/>
                <a:gd name="T10" fmla="*/ 0 w 385"/>
                <a:gd name="T11" fmla="*/ 0 h 153"/>
                <a:gd name="T12" fmla="*/ 0 w 385"/>
                <a:gd name="T13" fmla="*/ 0 h 153"/>
                <a:gd name="T14" fmla="*/ 0 w 385"/>
                <a:gd name="T15" fmla="*/ 0 h 153"/>
                <a:gd name="T16" fmla="*/ 0 w 385"/>
                <a:gd name="T17" fmla="*/ 0 h 153"/>
                <a:gd name="T18" fmla="*/ 0 w 385"/>
                <a:gd name="T19" fmla="*/ 0 h 153"/>
                <a:gd name="T20" fmla="*/ 0 w 385"/>
                <a:gd name="T21" fmla="*/ 0 h 153"/>
                <a:gd name="T22" fmla="*/ 0 w 385"/>
                <a:gd name="T23" fmla="*/ 0 h 153"/>
                <a:gd name="T24" fmla="*/ 0 w 385"/>
                <a:gd name="T25" fmla="*/ 0 h 153"/>
                <a:gd name="T26" fmla="*/ 0 w 385"/>
                <a:gd name="T27" fmla="*/ 0 h 153"/>
                <a:gd name="T28" fmla="*/ 0 w 385"/>
                <a:gd name="T29" fmla="*/ 0 h 153"/>
                <a:gd name="T30" fmla="*/ 0 w 385"/>
                <a:gd name="T31" fmla="*/ 0 h 153"/>
                <a:gd name="T32" fmla="*/ 0 w 385"/>
                <a:gd name="T33" fmla="*/ 0 h 153"/>
                <a:gd name="T34" fmla="*/ 0 w 385"/>
                <a:gd name="T35" fmla="*/ 0 h 153"/>
                <a:gd name="T36" fmla="*/ 0 w 385"/>
                <a:gd name="T37" fmla="*/ 0 h 153"/>
                <a:gd name="T38" fmla="*/ 0 w 385"/>
                <a:gd name="T39" fmla="*/ 0 h 153"/>
                <a:gd name="T40" fmla="*/ 0 w 385"/>
                <a:gd name="T41" fmla="*/ 0 h 153"/>
                <a:gd name="T42" fmla="*/ 0 w 385"/>
                <a:gd name="T43" fmla="*/ 0 h 153"/>
                <a:gd name="T44" fmla="*/ 0 w 385"/>
                <a:gd name="T45" fmla="*/ 0 h 153"/>
                <a:gd name="T46" fmla="*/ 0 w 385"/>
                <a:gd name="T47" fmla="*/ 0 h 153"/>
                <a:gd name="T48" fmla="*/ 0 w 385"/>
                <a:gd name="T49" fmla="*/ 0 h 153"/>
                <a:gd name="T50" fmla="*/ 0 w 385"/>
                <a:gd name="T51" fmla="*/ 0 h 153"/>
                <a:gd name="T52" fmla="*/ 0 w 385"/>
                <a:gd name="T53" fmla="*/ 0 h 153"/>
                <a:gd name="T54" fmla="*/ 0 w 385"/>
                <a:gd name="T55" fmla="*/ 0 h 153"/>
                <a:gd name="T56" fmla="*/ 0 w 385"/>
                <a:gd name="T57" fmla="*/ 0 h 153"/>
                <a:gd name="T58" fmla="*/ 0 w 385"/>
                <a:gd name="T59" fmla="*/ 0 h 153"/>
                <a:gd name="T60" fmla="*/ 0 w 385"/>
                <a:gd name="T61" fmla="*/ 0 h 153"/>
                <a:gd name="T62" fmla="*/ 0 w 385"/>
                <a:gd name="T63" fmla="*/ 0 h 153"/>
                <a:gd name="T64" fmla="*/ 0 w 385"/>
                <a:gd name="T65" fmla="*/ 0 h 153"/>
                <a:gd name="T66" fmla="*/ 0 w 385"/>
                <a:gd name="T67" fmla="*/ 0 h 153"/>
                <a:gd name="T68" fmla="*/ 0 w 385"/>
                <a:gd name="T69" fmla="*/ 0 h 153"/>
                <a:gd name="T70" fmla="*/ 0 w 385"/>
                <a:gd name="T71" fmla="*/ 0 h 153"/>
                <a:gd name="T72" fmla="*/ 0 w 385"/>
                <a:gd name="T73" fmla="*/ 0 h 153"/>
                <a:gd name="T74" fmla="*/ 0 w 385"/>
                <a:gd name="T75" fmla="*/ 0 h 153"/>
                <a:gd name="T76" fmla="*/ 0 w 385"/>
                <a:gd name="T77" fmla="*/ 0 h 153"/>
                <a:gd name="T78" fmla="*/ 0 w 385"/>
                <a:gd name="T79" fmla="*/ 0 h 153"/>
                <a:gd name="T80" fmla="*/ 0 w 385"/>
                <a:gd name="T81" fmla="*/ 0 h 153"/>
                <a:gd name="T82" fmla="*/ 0 w 385"/>
                <a:gd name="T83" fmla="*/ 0 h 153"/>
                <a:gd name="T84" fmla="*/ 0 w 385"/>
                <a:gd name="T85" fmla="*/ 0 h 153"/>
                <a:gd name="T86" fmla="*/ 0 w 385"/>
                <a:gd name="T87" fmla="*/ 0 h 153"/>
                <a:gd name="T88" fmla="*/ 0 w 385"/>
                <a:gd name="T89" fmla="*/ 0 h 153"/>
                <a:gd name="T90" fmla="*/ 0 w 385"/>
                <a:gd name="T91" fmla="*/ 0 h 153"/>
                <a:gd name="T92" fmla="*/ 0 w 385"/>
                <a:gd name="T93" fmla="*/ 0 h 153"/>
                <a:gd name="T94" fmla="*/ 0 w 385"/>
                <a:gd name="T95" fmla="*/ 0 h 153"/>
                <a:gd name="T96" fmla="*/ 0 w 385"/>
                <a:gd name="T97" fmla="*/ 0 h 153"/>
                <a:gd name="T98" fmla="*/ 0 w 385"/>
                <a:gd name="T99" fmla="*/ 0 h 153"/>
                <a:gd name="T100" fmla="*/ 0 w 385"/>
                <a:gd name="T101" fmla="*/ 0 h 153"/>
                <a:gd name="T102" fmla="*/ 0 w 385"/>
                <a:gd name="T103" fmla="*/ 0 h 153"/>
                <a:gd name="T104" fmla="*/ 0 w 385"/>
                <a:gd name="T105" fmla="*/ 0 h 153"/>
                <a:gd name="T106" fmla="*/ 0 w 385"/>
                <a:gd name="T107" fmla="*/ 0 h 153"/>
                <a:gd name="T108" fmla="*/ 0 w 385"/>
                <a:gd name="T109" fmla="*/ 0 h 153"/>
                <a:gd name="T110" fmla="*/ 0 w 385"/>
                <a:gd name="T111" fmla="*/ 0 h 153"/>
                <a:gd name="T112" fmla="*/ 0 w 385"/>
                <a:gd name="T113" fmla="*/ 0 h 1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85"/>
                <a:gd name="T172" fmla="*/ 0 h 153"/>
                <a:gd name="T173" fmla="*/ 385 w 385"/>
                <a:gd name="T174" fmla="*/ 153 h 1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85" h="153">
                  <a:moveTo>
                    <a:pt x="0" y="153"/>
                  </a:moveTo>
                  <a:lnTo>
                    <a:pt x="27" y="138"/>
                  </a:lnTo>
                  <a:lnTo>
                    <a:pt x="45" y="127"/>
                  </a:lnTo>
                  <a:lnTo>
                    <a:pt x="58" y="118"/>
                  </a:lnTo>
                  <a:lnTo>
                    <a:pt x="68" y="112"/>
                  </a:lnTo>
                  <a:lnTo>
                    <a:pt x="78" y="105"/>
                  </a:lnTo>
                  <a:lnTo>
                    <a:pt x="91" y="101"/>
                  </a:lnTo>
                  <a:lnTo>
                    <a:pt x="108" y="96"/>
                  </a:lnTo>
                  <a:lnTo>
                    <a:pt x="134" y="91"/>
                  </a:lnTo>
                  <a:lnTo>
                    <a:pt x="152" y="75"/>
                  </a:lnTo>
                  <a:lnTo>
                    <a:pt x="171" y="61"/>
                  </a:lnTo>
                  <a:lnTo>
                    <a:pt x="193" y="50"/>
                  </a:lnTo>
                  <a:lnTo>
                    <a:pt x="213" y="42"/>
                  </a:lnTo>
                  <a:lnTo>
                    <a:pt x="234" y="35"/>
                  </a:lnTo>
                  <a:lnTo>
                    <a:pt x="255" y="30"/>
                  </a:lnTo>
                  <a:lnTo>
                    <a:pt x="275" y="27"/>
                  </a:lnTo>
                  <a:lnTo>
                    <a:pt x="295" y="24"/>
                  </a:lnTo>
                  <a:lnTo>
                    <a:pt x="313" y="23"/>
                  </a:lnTo>
                  <a:lnTo>
                    <a:pt x="330" y="23"/>
                  </a:lnTo>
                  <a:lnTo>
                    <a:pt x="346" y="23"/>
                  </a:lnTo>
                  <a:lnTo>
                    <a:pt x="360" y="23"/>
                  </a:lnTo>
                  <a:lnTo>
                    <a:pt x="370" y="23"/>
                  </a:lnTo>
                  <a:lnTo>
                    <a:pt x="378" y="23"/>
                  </a:lnTo>
                  <a:lnTo>
                    <a:pt x="383" y="22"/>
                  </a:lnTo>
                  <a:lnTo>
                    <a:pt x="385" y="21"/>
                  </a:lnTo>
                  <a:lnTo>
                    <a:pt x="371" y="15"/>
                  </a:lnTo>
                  <a:lnTo>
                    <a:pt x="358" y="10"/>
                  </a:lnTo>
                  <a:lnTo>
                    <a:pt x="346" y="6"/>
                  </a:lnTo>
                  <a:lnTo>
                    <a:pt x="334" y="3"/>
                  </a:lnTo>
                  <a:lnTo>
                    <a:pt x="323" y="1"/>
                  </a:lnTo>
                  <a:lnTo>
                    <a:pt x="313" y="0"/>
                  </a:lnTo>
                  <a:lnTo>
                    <a:pt x="302" y="1"/>
                  </a:lnTo>
                  <a:lnTo>
                    <a:pt x="292" y="3"/>
                  </a:lnTo>
                  <a:lnTo>
                    <a:pt x="280" y="6"/>
                  </a:lnTo>
                  <a:lnTo>
                    <a:pt x="268" y="8"/>
                  </a:lnTo>
                  <a:lnTo>
                    <a:pt x="256" y="11"/>
                  </a:lnTo>
                  <a:lnTo>
                    <a:pt x="245" y="13"/>
                  </a:lnTo>
                  <a:lnTo>
                    <a:pt x="234" y="16"/>
                  </a:lnTo>
                  <a:lnTo>
                    <a:pt x="223" y="19"/>
                  </a:lnTo>
                  <a:lnTo>
                    <a:pt x="211" y="23"/>
                  </a:lnTo>
                  <a:lnTo>
                    <a:pt x="200" y="27"/>
                  </a:lnTo>
                  <a:lnTo>
                    <a:pt x="184" y="33"/>
                  </a:lnTo>
                  <a:lnTo>
                    <a:pt x="168" y="39"/>
                  </a:lnTo>
                  <a:lnTo>
                    <a:pt x="154" y="46"/>
                  </a:lnTo>
                  <a:lnTo>
                    <a:pt x="140" y="53"/>
                  </a:lnTo>
                  <a:lnTo>
                    <a:pt x="126" y="61"/>
                  </a:lnTo>
                  <a:lnTo>
                    <a:pt x="111" y="69"/>
                  </a:lnTo>
                  <a:lnTo>
                    <a:pt x="96" y="78"/>
                  </a:lnTo>
                  <a:lnTo>
                    <a:pt x="80" y="87"/>
                  </a:lnTo>
                  <a:lnTo>
                    <a:pt x="73" y="93"/>
                  </a:lnTo>
                  <a:lnTo>
                    <a:pt x="63" y="101"/>
                  </a:lnTo>
                  <a:lnTo>
                    <a:pt x="51" y="109"/>
                  </a:lnTo>
                  <a:lnTo>
                    <a:pt x="39" y="119"/>
                  </a:lnTo>
                  <a:lnTo>
                    <a:pt x="27" y="128"/>
                  </a:lnTo>
                  <a:lnTo>
                    <a:pt x="16" y="137"/>
                  </a:lnTo>
                  <a:lnTo>
                    <a:pt x="6" y="146"/>
                  </a:lnTo>
                  <a:lnTo>
                    <a:pt x="0" y="153"/>
                  </a:lnTo>
                  <a:close/>
                </a:path>
              </a:pathLst>
            </a:custGeom>
            <a:solidFill>
              <a:srgbClr val="C2C2A6"/>
            </a:solidFill>
            <a:ln w="9525">
              <a:noFill/>
              <a:round/>
              <a:headEnd/>
              <a:tailEnd/>
            </a:ln>
          </p:spPr>
          <p:txBody>
            <a:bodyPr/>
            <a:lstStyle/>
            <a:p>
              <a:endParaRPr lang="de-DE"/>
            </a:p>
          </p:txBody>
        </p:sp>
        <p:sp>
          <p:nvSpPr>
            <p:cNvPr id="77" name="Freeform 272"/>
            <p:cNvSpPr>
              <a:spLocks/>
            </p:cNvSpPr>
            <p:nvPr/>
          </p:nvSpPr>
          <p:spPr bwMode="auto">
            <a:xfrm>
              <a:off x="1431" y="3717"/>
              <a:ext cx="29" cy="14"/>
            </a:xfrm>
            <a:custGeom>
              <a:avLst/>
              <a:gdLst>
                <a:gd name="T0" fmla="*/ 0 w 173"/>
                <a:gd name="T1" fmla="*/ 0 h 85"/>
                <a:gd name="T2" fmla="*/ 0 w 173"/>
                <a:gd name="T3" fmla="*/ 0 h 85"/>
                <a:gd name="T4" fmla="*/ 0 w 173"/>
                <a:gd name="T5" fmla="*/ 0 h 85"/>
                <a:gd name="T6" fmla="*/ 0 w 173"/>
                <a:gd name="T7" fmla="*/ 0 h 85"/>
                <a:gd name="T8" fmla="*/ 0 w 173"/>
                <a:gd name="T9" fmla="*/ 0 h 85"/>
                <a:gd name="T10" fmla="*/ 0 w 173"/>
                <a:gd name="T11" fmla="*/ 0 h 85"/>
                <a:gd name="T12" fmla="*/ 0 w 173"/>
                <a:gd name="T13" fmla="*/ 0 h 85"/>
                <a:gd name="T14" fmla="*/ 0 w 173"/>
                <a:gd name="T15" fmla="*/ 0 h 85"/>
                <a:gd name="T16" fmla="*/ 0 w 173"/>
                <a:gd name="T17" fmla="*/ 0 h 85"/>
                <a:gd name="T18" fmla="*/ 0 w 173"/>
                <a:gd name="T19" fmla="*/ 0 h 85"/>
                <a:gd name="T20" fmla="*/ 0 w 173"/>
                <a:gd name="T21" fmla="*/ 0 h 85"/>
                <a:gd name="T22" fmla="*/ 0 w 173"/>
                <a:gd name="T23" fmla="*/ 0 h 85"/>
                <a:gd name="T24" fmla="*/ 0 w 173"/>
                <a:gd name="T25" fmla="*/ 0 h 85"/>
                <a:gd name="T26" fmla="*/ 0 w 173"/>
                <a:gd name="T27" fmla="*/ 0 h 85"/>
                <a:gd name="T28" fmla="*/ 0 w 173"/>
                <a:gd name="T29" fmla="*/ 0 h 85"/>
                <a:gd name="T30" fmla="*/ 0 w 173"/>
                <a:gd name="T31" fmla="*/ 0 h 85"/>
                <a:gd name="T32" fmla="*/ 0 w 173"/>
                <a:gd name="T33" fmla="*/ 0 h 85"/>
                <a:gd name="T34" fmla="*/ 0 w 173"/>
                <a:gd name="T35" fmla="*/ 0 h 85"/>
                <a:gd name="T36" fmla="*/ 0 w 173"/>
                <a:gd name="T37" fmla="*/ 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3"/>
                <a:gd name="T58" fmla="*/ 0 h 85"/>
                <a:gd name="T59" fmla="*/ 173 w 173"/>
                <a:gd name="T60" fmla="*/ 85 h 8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3" h="85">
                  <a:moveTo>
                    <a:pt x="173" y="40"/>
                  </a:moveTo>
                  <a:lnTo>
                    <a:pt x="166" y="45"/>
                  </a:lnTo>
                  <a:lnTo>
                    <a:pt x="159" y="50"/>
                  </a:lnTo>
                  <a:lnTo>
                    <a:pt x="154" y="53"/>
                  </a:lnTo>
                  <a:lnTo>
                    <a:pt x="150" y="57"/>
                  </a:lnTo>
                  <a:lnTo>
                    <a:pt x="147" y="61"/>
                  </a:lnTo>
                  <a:lnTo>
                    <a:pt x="145" y="66"/>
                  </a:lnTo>
                  <a:lnTo>
                    <a:pt x="143" y="75"/>
                  </a:lnTo>
                  <a:lnTo>
                    <a:pt x="143" y="85"/>
                  </a:lnTo>
                  <a:lnTo>
                    <a:pt x="0" y="42"/>
                  </a:lnTo>
                  <a:lnTo>
                    <a:pt x="3" y="30"/>
                  </a:lnTo>
                  <a:lnTo>
                    <a:pt x="4" y="23"/>
                  </a:lnTo>
                  <a:lnTo>
                    <a:pt x="4" y="18"/>
                  </a:lnTo>
                  <a:lnTo>
                    <a:pt x="4" y="16"/>
                  </a:lnTo>
                  <a:lnTo>
                    <a:pt x="5" y="14"/>
                  </a:lnTo>
                  <a:lnTo>
                    <a:pt x="7" y="11"/>
                  </a:lnTo>
                  <a:lnTo>
                    <a:pt x="12" y="7"/>
                  </a:lnTo>
                  <a:lnTo>
                    <a:pt x="20" y="0"/>
                  </a:lnTo>
                  <a:lnTo>
                    <a:pt x="173" y="40"/>
                  </a:lnTo>
                  <a:close/>
                </a:path>
              </a:pathLst>
            </a:custGeom>
            <a:solidFill>
              <a:srgbClr val="B8B89C"/>
            </a:solidFill>
            <a:ln w="9525">
              <a:noFill/>
              <a:round/>
              <a:headEnd/>
              <a:tailEnd/>
            </a:ln>
          </p:spPr>
          <p:txBody>
            <a:bodyPr/>
            <a:lstStyle/>
            <a:p>
              <a:endParaRPr lang="de-DE"/>
            </a:p>
          </p:txBody>
        </p:sp>
        <p:sp>
          <p:nvSpPr>
            <p:cNvPr id="78" name="Freeform 273"/>
            <p:cNvSpPr>
              <a:spLocks/>
            </p:cNvSpPr>
            <p:nvPr/>
          </p:nvSpPr>
          <p:spPr bwMode="auto">
            <a:xfrm>
              <a:off x="1383" y="3705"/>
              <a:ext cx="30" cy="13"/>
            </a:xfrm>
            <a:custGeom>
              <a:avLst/>
              <a:gdLst>
                <a:gd name="T0" fmla="*/ 0 w 177"/>
                <a:gd name="T1" fmla="*/ 0 h 78"/>
                <a:gd name="T2" fmla="*/ 0 w 177"/>
                <a:gd name="T3" fmla="*/ 0 h 78"/>
                <a:gd name="T4" fmla="*/ 0 w 177"/>
                <a:gd name="T5" fmla="*/ 0 h 78"/>
                <a:gd name="T6" fmla="*/ 0 w 177"/>
                <a:gd name="T7" fmla="*/ 0 h 78"/>
                <a:gd name="T8" fmla="*/ 0 w 177"/>
                <a:gd name="T9" fmla="*/ 0 h 78"/>
                <a:gd name="T10" fmla="*/ 0 w 177"/>
                <a:gd name="T11" fmla="*/ 0 h 78"/>
                <a:gd name="T12" fmla="*/ 0 w 177"/>
                <a:gd name="T13" fmla="*/ 0 h 78"/>
                <a:gd name="T14" fmla="*/ 0 w 177"/>
                <a:gd name="T15" fmla="*/ 0 h 78"/>
                <a:gd name="T16" fmla="*/ 0 w 177"/>
                <a:gd name="T17" fmla="*/ 0 h 78"/>
                <a:gd name="T18" fmla="*/ 0 w 177"/>
                <a:gd name="T19" fmla="*/ 0 h 78"/>
                <a:gd name="T20" fmla="*/ 0 w 177"/>
                <a:gd name="T21" fmla="*/ 0 h 78"/>
                <a:gd name="T22" fmla="*/ 0 w 177"/>
                <a:gd name="T23" fmla="*/ 0 h 78"/>
                <a:gd name="T24" fmla="*/ 0 w 177"/>
                <a:gd name="T25" fmla="*/ 0 h 78"/>
                <a:gd name="T26" fmla="*/ 0 w 177"/>
                <a:gd name="T27" fmla="*/ 0 h 78"/>
                <a:gd name="T28" fmla="*/ 0 w 177"/>
                <a:gd name="T29" fmla="*/ 0 h 78"/>
                <a:gd name="T30" fmla="*/ 0 w 177"/>
                <a:gd name="T31" fmla="*/ 0 h 78"/>
                <a:gd name="T32" fmla="*/ 0 w 177"/>
                <a:gd name="T33" fmla="*/ 0 h 78"/>
                <a:gd name="T34" fmla="*/ 0 w 177"/>
                <a:gd name="T35" fmla="*/ 0 h 78"/>
                <a:gd name="T36" fmla="*/ 0 w 177"/>
                <a:gd name="T37" fmla="*/ 0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7"/>
                <a:gd name="T58" fmla="*/ 0 h 78"/>
                <a:gd name="T59" fmla="*/ 177 w 177"/>
                <a:gd name="T60" fmla="*/ 78 h 7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7" h="78">
                  <a:moveTo>
                    <a:pt x="177" y="39"/>
                  </a:moveTo>
                  <a:lnTo>
                    <a:pt x="170" y="44"/>
                  </a:lnTo>
                  <a:lnTo>
                    <a:pt x="164" y="48"/>
                  </a:lnTo>
                  <a:lnTo>
                    <a:pt x="160" y="51"/>
                  </a:lnTo>
                  <a:lnTo>
                    <a:pt x="157" y="54"/>
                  </a:lnTo>
                  <a:lnTo>
                    <a:pt x="154" y="58"/>
                  </a:lnTo>
                  <a:lnTo>
                    <a:pt x="153" y="63"/>
                  </a:lnTo>
                  <a:lnTo>
                    <a:pt x="152" y="69"/>
                  </a:lnTo>
                  <a:lnTo>
                    <a:pt x="152" y="78"/>
                  </a:lnTo>
                  <a:lnTo>
                    <a:pt x="0" y="39"/>
                  </a:lnTo>
                  <a:lnTo>
                    <a:pt x="3" y="28"/>
                  </a:lnTo>
                  <a:lnTo>
                    <a:pt x="5" y="21"/>
                  </a:lnTo>
                  <a:lnTo>
                    <a:pt x="5" y="17"/>
                  </a:lnTo>
                  <a:lnTo>
                    <a:pt x="6" y="15"/>
                  </a:lnTo>
                  <a:lnTo>
                    <a:pt x="6" y="13"/>
                  </a:lnTo>
                  <a:lnTo>
                    <a:pt x="8" y="11"/>
                  </a:lnTo>
                  <a:lnTo>
                    <a:pt x="13" y="7"/>
                  </a:lnTo>
                  <a:lnTo>
                    <a:pt x="20" y="0"/>
                  </a:lnTo>
                  <a:lnTo>
                    <a:pt x="177" y="39"/>
                  </a:lnTo>
                  <a:close/>
                </a:path>
              </a:pathLst>
            </a:custGeom>
            <a:solidFill>
              <a:srgbClr val="B8B89C"/>
            </a:solidFill>
            <a:ln w="9525">
              <a:noFill/>
              <a:round/>
              <a:headEnd/>
              <a:tailEnd/>
            </a:ln>
          </p:spPr>
          <p:txBody>
            <a:bodyPr/>
            <a:lstStyle/>
            <a:p>
              <a:endParaRPr lang="de-DE"/>
            </a:p>
          </p:txBody>
        </p:sp>
        <p:sp>
          <p:nvSpPr>
            <p:cNvPr id="79" name="Freeform 274"/>
            <p:cNvSpPr>
              <a:spLocks/>
            </p:cNvSpPr>
            <p:nvPr/>
          </p:nvSpPr>
          <p:spPr bwMode="auto">
            <a:xfrm>
              <a:off x="1410" y="3712"/>
              <a:ext cx="23" cy="12"/>
            </a:xfrm>
            <a:custGeom>
              <a:avLst/>
              <a:gdLst>
                <a:gd name="T0" fmla="*/ 0 w 139"/>
                <a:gd name="T1" fmla="*/ 0 h 72"/>
                <a:gd name="T2" fmla="*/ 0 w 139"/>
                <a:gd name="T3" fmla="*/ 0 h 72"/>
                <a:gd name="T4" fmla="*/ 0 w 139"/>
                <a:gd name="T5" fmla="*/ 0 h 72"/>
                <a:gd name="T6" fmla="*/ 0 w 139"/>
                <a:gd name="T7" fmla="*/ 0 h 72"/>
                <a:gd name="T8" fmla="*/ 0 w 139"/>
                <a:gd name="T9" fmla="*/ 0 h 72"/>
                <a:gd name="T10" fmla="*/ 0 w 139"/>
                <a:gd name="T11" fmla="*/ 0 h 72"/>
                <a:gd name="T12" fmla="*/ 0 w 139"/>
                <a:gd name="T13" fmla="*/ 0 h 72"/>
                <a:gd name="T14" fmla="*/ 0 w 139"/>
                <a:gd name="T15" fmla="*/ 0 h 72"/>
                <a:gd name="T16" fmla="*/ 0 w 139"/>
                <a:gd name="T17" fmla="*/ 0 h 72"/>
                <a:gd name="T18" fmla="*/ 0 w 139"/>
                <a:gd name="T19" fmla="*/ 0 h 72"/>
                <a:gd name="T20" fmla="*/ 0 w 139"/>
                <a:gd name="T21" fmla="*/ 0 h 72"/>
                <a:gd name="T22" fmla="*/ 0 w 139"/>
                <a:gd name="T23" fmla="*/ 0 h 72"/>
                <a:gd name="T24" fmla="*/ 0 w 139"/>
                <a:gd name="T25" fmla="*/ 0 h 72"/>
                <a:gd name="T26" fmla="*/ 0 w 139"/>
                <a:gd name="T27" fmla="*/ 0 h 72"/>
                <a:gd name="T28" fmla="*/ 0 w 139"/>
                <a:gd name="T29" fmla="*/ 0 h 72"/>
                <a:gd name="T30" fmla="*/ 0 w 139"/>
                <a:gd name="T31" fmla="*/ 0 h 72"/>
                <a:gd name="T32" fmla="*/ 0 w 139"/>
                <a:gd name="T33" fmla="*/ 0 h 72"/>
                <a:gd name="T34" fmla="*/ 0 w 139"/>
                <a:gd name="T35" fmla="*/ 0 h 72"/>
                <a:gd name="T36" fmla="*/ 0 w 139"/>
                <a:gd name="T37" fmla="*/ 0 h 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9"/>
                <a:gd name="T58" fmla="*/ 0 h 72"/>
                <a:gd name="T59" fmla="*/ 139 w 139"/>
                <a:gd name="T60" fmla="*/ 72 h 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9" h="72">
                  <a:moveTo>
                    <a:pt x="139" y="29"/>
                  </a:moveTo>
                  <a:lnTo>
                    <a:pt x="133" y="34"/>
                  </a:lnTo>
                  <a:lnTo>
                    <a:pt x="129" y="38"/>
                  </a:lnTo>
                  <a:lnTo>
                    <a:pt x="127" y="42"/>
                  </a:lnTo>
                  <a:lnTo>
                    <a:pt x="125" y="46"/>
                  </a:lnTo>
                  <a:lnTo>
                    <a:pt x="124" y="50"/>
                  </a:lnTo>
                  <a:lnTo>
                    <a:pt x="124" y="56"/>
                  </a:lnTo>
                  <a:lnTo>
                    <a:pt x="124" y="63"/>
                  </a:lnTo>
                  <a:lnTo>
                    <a:pt x="124" y="72"/>
                  </a:lnTo>
                  <a:lnTo>
                    <a:pt x="0" y="39"/>
                  </a:lnTo>
                  <a:lnTo>
                    <a:pt x="3" y="28"/>
                  </a:lnTo>
                  <a:lnTo>
                    <a:pt x="4" y="21"/>
                  </a:lnTo>
                  <a:lnTo>
                    <a:pt x="5" y="17"/>
                  </a:lnTo>
                  <a:lnTo>
                    <a:pt x="6" y="15"/>
                  </a:lnTo>
                  <a:lnTo>
                    <a:pt x="8" y="13"/>
                  </a:lnTo>
                  <a:lnTo>
                    <a:pt x="10" y="11"/>
                  </a:lnTo>
                  <a:lnTo>
                    <a:pt x="14" y="7"/>
                  </a:lnTo>
                  <a:lnTo>
                    <a:pt x="21" y="0"/>
                  </a:lnTo>
                  <a:lnTo>
                    <a:pt x="139" y="29"/>
                  </a:lnTo>
                  <a:close/>
                </a:path>
              </a:pathLst>
            </a:custGeom>
            <a:solidFill>
              <a:srgbClr val="B8B89C"/>
            </a:solidFill>
            <a:ln w="9525">
              <a:noFill/>
              <a:round/>
              <a:headEnd/>
              <a:tailEnd/>
            </a:ln>
          </p:spPr>
          <p:txBody>
            <a:bodyPr/>
            <a:lstStyle/>
            <a:p>
              <a:endParaRPr lang="de-DE"/>
            </a:p>
          </p:txBody>
        </p:sp>
      </p:grpSp>
      <p:pic>
        <p:nvPicPr>
          <p:cNvPr id="80" name="Picture 275" descr="B02-225"/>
          <p:cNvPicPr>
            <a:picLocks noChangeAspect="1" noChangeArrowheads="1"/>
          </p:cNvPicPr>
          <p:nvPr/>
        </p:nvPicPr>
        <p:blipFill>
          <a:blip r:embed="rId6" cstate="print"/>
          <a:srcRect/>
          <a:stretch>
            <a:fillRect/>
          </a:stretch>
        </p:blipFill>
        <p:spPr bwMode="auto">
          <a:xfrm>
            <a:off x="4938713" y="3931691"/>
            <a:ext cx="1054100" cy="1314450"/>
          </a:xfrm>
          <a:prstGeom prst="rect">
            <a:avLst/>
          </a:prstGeom>
          <a:noFill/>
          <a:ln w="9525">
            <a:noFill/>
            <a:miter lim="800000"/>
            <a:headEnd/>
            <a:tailEnd/>
          </a:ln>
        </p:spPr>
      </p:pic>
      <p:grpSp>
        <p:nvGrpSpPr>
          <p:cNvPr id="81" name="Group 276"/>
          <p:cNvGrpSpPr>
            <a:grpSpLocks/>
          </p:cNvGrpSpPr>
          <p:nvPr/>
        </p:nvGrpSpPr>
        <p:grpSpPr bwMode="auto">
          <a:xfrm>
            <a:off x="7064375" y="2233066"/>
            <a:ext cx="736600" cy="1130300"/>
            <a:chOff x="2420" y="2647"/>
            <a:chExt cx="450" cy="802"/>
          </a:xfrm>
        </p:grpSpPr>
        <p:grpSp>
          <p:nvGrpSpPr>
            <p:cNvPr id="82" name="Group 277"/>
            <p:cNvGrpSpPr>
              <a:grpSpLocks noChangeAspect="1"/>
            </p:cNvGrpSpPr>
            <p:nvPr/>
          </p:nvGrpSpPr>
          <p:grpSpPr bwMode="auto">
            <a:xfrm>
              <a:off x="2622" y="2647"/>
              <a:ext cx="248" cy="659"/>
              <a:chOff x="2622" y="2647"/>
              <a:chExt cx="248" cy="659"/>
            </a:xfrm>
          </p:grpSpPr>
          <p:grpSp>
            <p:nvGrpSpPr>
              <p:cNvPr id="91" name="Group 278"/>
              <p:cNvGrpSpPr>
                <a:grpSpLocks noChangeAspect="1"/>
              </p:cNvGrpSpPr>
              <p:nvPr/>
            </p:nvGrpSpPr>
            <p:grpSpPr bwMode="auto">
              <a:xfrm>
                <a:off x="2622" y="2909"/>
                <a:ext cx="248" cy="397"/>
                <a:chOff x="2415" y="1620"/>
                <a:chExt cx="799" cy="1281"/>
              </a:xfrm>
            </p:grpSpPr>
            <p:sp>
              <p:nvSpPr>
                <p:cNvPr id="97" name="Freeform 279"/>
                <p:cNvSpPr>
                  <a:spLocks noChangeAspect="1"/>
                </p:cNvSpPr>
                <p:nvPr/>
              </p:nvSpPr>
              <p:spPr bwMode="auto">
                <a:xfrm>
                  <a:off x="2415" y="1620"/>
                  <a:ext cx="799" cy="1281"/>
                </a:xfrm>
                <a:custGeom>
                  <a:avLst/>
                  <a:gdLst>
                    <a:gd name="T0" fmla="*/ 502 w 799"/>
                    <a:gd name="T1" fmla="*/ 0 h 1281"/>
                    <a:gd name="T2" fmla="*/ 300 w 799"/>
                    <a:gd name="T3" fmla="*/ 0 h 1281"/>
                    <a:gd name="T4" fmla="*/ 0 w 799"/>
                    <a:gd name="T5" fmla="*/ 1281 h 1281"/>
                    <a:gd name="T6" fmla="*/ 799 w 799"/>
                    <a:gd name="T7" fmla="*/ 1281 h 1281"/>
                    <a:gd name="T8" fmla="*/ 502 w 799"/>
                    <a:gd name="T9" fmla="*/ 0 h 1281"/>
                    <a:gd name="T10" fmla="*/ 0 60000 65536"/>
                    <a:gd name="T11" fmla="*/ 0 60000 65536"/>
                    <a:gd name="T12" fmla="*/ 0 60000 65536"/>
                    <a:gd name="T13" fmla="*/ 0 60000 65536"/>
                    <a:gd name="T14" fmla="*/ 0 60000 65536"/>
                    <a:gd name="T15" fmla="*/ 0 w 799"/>
                    <a:gd name="T16" fmla="*/ 0 h 1281"/>
                    <a:gd name="T17" fmla="*/ 799 w 799"/>
                    <a:gd name="T18" fmla="*/ 1281 h 1281"/>
                  </a:gdLst>
                  <a:ahLst/>
                  <a:cxnLst>
                    <a:cxn ang="T10">
                      <a:pos x="T0" y="T1"/>
                    </a:cxn>
                    <a:cxn ang="T11">
                      <a:pos x="T2" y="T3"/>
                    </a:cxn>
                    <a:cxn ang="T12">
                      <a:pos x="T4" y="T5"/>
                    </a:cxn>
                    <a:cxn ang="T13">
                      <a:pos x="T6" y="T7"/>
                    </a:cxn>
                    <a:cxn ang="T14">
                      <a:pos x="T8" y="T9"/>
                    </a:cxn>
                  </a:cxnLst>
                  <a:rect l="T15" t="T16" r="T17" b="T18"/>
                  <a:pathLst>
                    <a:path w="799" h="1281">
                      <a:moveTo>
                        <a:pt x="502" y="0"/>
                      </a:moveTo>
                      <a:lnTo>
                        <a:pt x="300" y="0"/>
                      </a:lnTo>
                      <a:lnTo>
                        <a:pt x="0" y="1281"/>
                      </a:lnTo>
                      <a:lnTo>
                        <a:pt x="799" y="1281"/>
                      </a:lnTo>
                      <a:lnTo>
                        <a:pt x="502" y="0"/>
                      </a:lnTo>
                      <a:close/>
                    </a:path>
                  </a:pathLst>
                </a:custGeom>
                <a:solidFill>
                  <a:srgbClr val="000000"/>
                </a:solidFill>
                <a:ln w="9525">
                  <a:noFill/>
                  <a:round/>
                  <a:headEnd/>
                  <a:tailEnd/>
                </a:ln>
              </p:spPr>
              <p:txBody>
                <a:bodyPr/>
                <a:lstStyle/>
                <a:p>
                  <a:endParaRPr lang="de-DE"/>
                </a:p>
              </p:txBody>
            </p:sp>
            <p:sp>
              <p:nvSpPr>
                <p:cNvPr id="98" name="Freeform 280"/>
                <p:cNvSpPr>
                  <a:spLocks noChangeAspect="1"/>
                </p:cNvSpPr>
                <p:nvPr/>
              </p:nvSpPr>
              <p:spPr bwMode="auto">
                <a:xfrm>
                  <a:off x="2471" y="1665"/>
                  <a:ext cx="687" cy="1191"/>
                </a:xfrm>
                <a:custGeom>
                  <a:avLst/>
                  <a:gdLst>
                    <a:gd name="T0" fmla="*/ 279 w 687"/>
                    <a:gd name="T1" fmla="*/ 0 h 1191"/>
                    <a:gd name="T2" fmla="*/ 410 w 687"/>
                    <a:gd name="T3" fmla="*/ 0 h 1191"/>
                    <a:gd name="T4" fmla="*/ 687 w 687"/>
                    <a:gd name="T5" fmla="*/ 1191 h 1191"/>
                    <a:gd name="T6" fmla="*/ 0 w 687"/>
                    <a:gd name="T7" fmla="*/ 1191 h 1191"/>
                    <a:gd name="T8" fmla="*/ 279 w 687"/>
                    <a:gd name="T9" fmla="*/ 0 h 1191"/>
                    <a:gd name="T10" fmla="*/ 0 60000 65536"/>
                    <a:gd name="T11" fmla="*/ 0 60000 65536"/>
                    <a:gd name="T12" fmla="*/ 0 60000 65536"/>
                    <a:gd name="T13" fmla="*/ 0 60000 65536"/>
                    <a:gd name="T14" fmla="*/ 0 60000 65536"/>
                    <a:gd name="T15" fmla="*/ 0 w 687"/>
                    <a:gd name="T16" fmla="*/ 0 h 1191"/>
                    <a:gd name="T17" fmla="*/ 687 w 687"/>
                    <a:gd name="T18" fmla="*/ 1191 h 1191"/>
                  </a:gdLst>
                  <a:ahLst/>
                  <a:cxnLst>
                    <a:cxn ang="T10">
                      <a:pos x="T0" y="T1"/>
                    </a:cxn>
                    <a:cxn ang="T11">
                      <a:pos x="T2" y="T3"/>
                    </a:cxn>
                    <a:cxn ang="T12">
                      <a:pos x="T4" y="T5"/>
                    </a:cxn>
                    <a:cxn ang="T13">
                      <a:pos x="T6" y="T7"/>
                    </a:cxn>
                    <a:cxn ang="T14">
                      <a:pos x="T8" y="T9"/>
                    </a:cxn>
                  </a:cxnLst>
                  <a:rect l="T15" t="T16" r="T17" b="T18"/>
                  <a:pathLst>
                    <a:path w="687" h="1191">
                      <a:moveTo>
                        <a:pt x="279" y="0"/>
                      </a:moveTo>
                      <a:lnTo>
                        <a:pt x="410" y="0"/>
                      </a:lnTo>
                      <a:lnTo>
                        <a:pt x="687" y="1191"/>
                      </a:lnTo>
                      <a:lnTo>
                        <a:pt x="0" y="1191"/>
                      </a:lnTo>
                      <a:lnTo>
                        <a:pt x="279" y="0"/>
                      </a:lnTo>
                      <a:close/>
                    </a:path>
                  </a:pathLst>
                </a:custGeom>
                <a:solidFill>
                  <a:srgbClr val="FFFFFF"/>
                </a:solidFill>
                <a:ln w="9525">
                  <a:noFill/>
                  <a:round/>
                  <a:headEnd/>
                  <a:tailEnd/>
                </a:ln>
              </p:spPr>
              <p:txBody>
                <a:bodyPr/>
                <a:lstStyle/>
                <a:p>
                  <a:endParaRPr lang="de-DE"/>
                </a:p>
              </p:txBody>
            </p:sp>
            <p:sp>
              <p:nvSpPr>
                <p:cNvPr id="99" name="Freeform 281"/>
                <p:cNvSpPr>
                  <a:spLocks noChangeAspect="1"/>
                </p:cNvSpPr>
                <p:nvPr/>
              </p:nvSpPr>
              <p:spPr bwMode="auto">
                <a:xfrm>
                  <a:off x="2438" y="1796"/>
                  <a:ext cx="690" cy="1083"/>
                </a:xfrm>
                <a:custGeom>
                  <a:avLst/>
                  <a:gdLst>
                    <a:gd name="T0" fmla="*/ 203 w 690"/>
                    <a:gd name="T1" fmla="*/ 463 h 1083"/>
                    <a:gd name="T2" fmla="*/ 557 w 690"/>
                    <a:gd name="T3" fmla="*/ 226 h 1083"/>
                    <a:gd name="T4" fmla="*/ 265 w 690"/>
                    <a:gd name="T5" fmla="*/ 0 h 1083"/>
                    <a:gd name="T6" fmla="*/ 241 w 690"/>
                    <a:gd name="T7" fmla="*/ 30 h 1083"/>
                    <a:gd name="T8" fmla="*/ 493 w 690"/>
                    <a:gd name="T9" fmla="*/ 222 h 1083"/>
                    <a:gd name="T10" fmla="*/ 131 w 690"/>
                    <a:gd name="T11" fmla="*/ 466 h 1083"/>
                    <a:gd name="T12" fmla="*/ 610 w 690"/>
                    <a:gd name="T13" fmla="*/ 741 h 1083"/>
                    <a:gd name="T14" fmla="*/ 0 w 690"/>
                    <a:gd name="T15" fmla="*/ 1049 h 1083"/>
                    <a:gd name="T16" fmla="*/ 17 w 690"/>
                    <a:gd name="T17" fmla="*/ 1083 h 1083"/>
                    <a:gd name="T18" fmla="*/ 690 w 690"/>
                    <a:gd name="T19" fmla="*/ 743 h 1083"/>
                    <a:gd name="T20" fmla="*/ 203 w 690"/>
                    <a:gd name="T21" fmla="*/ 463 h 1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0"/>
                    <a:gd name="T34" fmla="*/ 0 h 1083"/>
                    <a:gd name="T35" fmla="*/ 690 w 690"/>
                    <a:gd name="T36" fmla="*/ 1083 h 10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0" h="1083">
                      <a:moveTo>
                        <a:pt x="203" y="463"/>
                      </a:moveTo>
                      <a:lnTo>
                        <a:pt x="557" y="226"/>
                      </a:lnTo>
                      <a:lnTo>
                        <a:pt x="265" y="0"/>
                      </a:lnTo>
                      <a:lnTo>
                        <a:pt x="241" y="30"/>
                      </a:lnTo>
                      <a:lnTo>
                        <a:pt x="493" y="222"/>
                      </a:lnTo>
                      <a:lnTo>
                        <a:pt x="131" y="466"/>
                      </a:lnTo>
                      <a:lnTo>
                        <a:pt x="610" y="741"/>
                      </a:lnTo>
                      <a:lnTo>
                        <a:pt x="0" y="1049"/>
                      </a:lnTo>
                      <a:lnTo>
                        <a:pt x="17" y="1083"/>
                      </a:lnTo>
                      <a:lnTo>
                        <a:pt x="690" y="743"/>
                      </a:lnTo>
                      <a:lnTo>
                        <a:pt x="203" y="463"/>
                      </a:lnTo>
                      <a:close/>
                    </a:path>
                  </a:pathLst>
                </a:custGeom>
                <a:solidFill>
                  <a:srgbClr val="000000"/>
                </a:solidFill>
                <a:ln w="9525">
                  <a:noFill/>
                  <a:round/>
                  <a:headEnd/>
                  <a:tailEnd/>
                </a:ln>
              </p:spPr>
              <p:txBody>
                <a:bodyPr/>
                <a:lstStyle/>
                <a:p>
                  <a:endParaRPr lang="de-DE"/>
                </a:p>
              </p:txBody>
            </p:sp>
            <p:sp>
              <p:nvSpPr>
                <p:cNvPr id="100" name="Freeform 282"/>
                <p:cNvSpPr>
                  <a:spLocks noChangeAspect="1"/>
                </p:cNvSpPr>
                <p:nvPr/>
              </p:nvSpPr>
              <p:spPr bwMode="auto">
                <a:xfrm>
                  <a:off x="2502" y="1796"/>
                  <a:ext cx="688" cy="1083"/>
                </a:xfrm>
                <a:custGeom>
                  <a:avLst/>
                  <a:gdLst>
                    <a:gd name="T0" fmla="*/ 78 w 688"/>
                    <a:gd name="T1" fmla="*/ 740 h 1083"/>
                    <a:gd name="T2" fmla="*/ 541 w 688"/>
                    <a:gd name="T3" fmla="*/ 466 h 1083"/>
                    <a:gd name="T4" fmla="*/ 195 w 688"/>
                    <a:gd name="T5" fmla="*/ 224 h 1083"/>
                    <a:gd name="T6" fmla="*/ 447 w 688"/>
                    <a:gd name="T7" fmla="*/ 30 h 1083"/>
                    <a:gd name="T8" fmla="*/ 424 w 688"/>
                    <a:gd name="T9" fmla="*/ 0 h 1083"/>
                    <a:gd name="T10" fmla="*/ 131 w 688"/>
                    <a:gd name="T11" fmla="*/ 224 h 1083"/>
                    <a:gd name="T12" fmla="*/ 471 w 688"/>
                    <a:gd name="T13" fmla="*/ 463 h 1083"/>
                    <a:gd name="T14" fmla="*/ 0 w 688"/>
                    <a:gd name="T15" fmla="*/ 743 h 1083"/>
                    <a:gd name="T16" fmla="*/ 671 w 688"/>
                    <a:gd name="T17" fmla="*/ 1083 h 1083"/>
                    <a:gd name="T18" fmla="*/ 688 w 688"/>
                    <a:gd name="T19" fmla="*/ 1049 h 1083"/>
                    <a:gd name="T20" fmla="*/ 78 w 688"/>
                    <a:gd name="T21" fmla="*/ 740 h 1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8"/>
                    <a:gd name="T34" fmla="*/ 0 h 1083"/>
                    <a:gd name="T35" fmla="*/ 688 w 688"/>
                    <a:gd name="T36" fmla="*/ 1083 h 10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8" h="1083">
                      <a:moveTo>
                        <a:pt x="78" y="740"/>
                      </a:moveTo>
                      <a:lnTo>
                        <a:pt x="541" y="466"/>
                      </a:lnTo>
                      <a:lnTo>
                        <a:pt x="195" y="224"/>
                      </a:lnTo>
                      <a:lnTo>
                        <a:pt x="447" y="30"/>
                      </a:lnTo>
                      <a:lnTo>
                        <a:pt x="424" y="0"/>
                      </a:lnTo>
                      <a:lnTo>
                        <a:pt x="131" y="224"/>
                      </a:lnTo>
                      <a:lnTo>
                        <a:pt x="471" y="463"/>
                      </a:lnTo>
                      <a:lnTo>
                        <a:pt x="0" y="743"/>
                      </a:lnTo>
                      <a:lnTo>
                        <a:pt x="671" y="1083"/>
                      </a:lnTo>
                      <a:lnTo>
                        <a:pt x="688" y="1049"/>
                      </a:lnTo>
                      <a:lnTo>
                        <a:pt x="78" y="740"/>
                      </a:lnTo>
                      <a:close/>
                    </a:path>
                  </a:pathLst>
                </a:custGeom>
                <a:solidFill>
                  <a:srgbClr val="000000"/>
                </a:solidFill>
                <a:ln w="9525">
                  <a:noFill/>
                  <a:round/>
                  <a:headEnd/>
                  <a:tailEnd/>
                </a:ln>
              </p:spPr>
              <p:txBody>
                <a:bodyPr/>
                <a:lstStyle/>
                <a:p>
                  <a:endParaRPr lang="de-DE"/>
                </a:p>
              </p:txBody>
            </p:sp>
          </p:grpSp>
          <p:sp>
            <p:nvSpPr>
              <p:cNvPr id="92" name="Oval 283"/>
              <p:cNvSpPr>
                <a:spLocks noChangeAspect="1" noChangeArrowheads="1"/>
              </p:cNvSpPr>
              <p:nvPr/>
            </p:nvSpPr>
            <p:spPr bwMode="auto">
              <a:xfrm>
                <a:off x="2688" y="2712"/>
                <a:ext cx="114" cy="113"/>
              </a:xfrm>
              <a:prstGeom prst="ellipse">
                <a:avLst/>
              </a:prstGeom>
              <a:noFill/>
              <a:ln w="25400">
                <a:solidFill>
                  <a:srgbClr val="FF0000"/>
                </a:solidFill>
                <a:round/>
                <a:headEnd/>
                <a:tailEnd/>
              </a:ln>
            </p:spPr>
            <p:txBody>
              <a:bodyPr wrap="none" anchor="ctr"/>
              <a:lstStyle/>
              <a:p>
                <a:endParaRPr lang="de-DE" sz="1400">
                  <a:latin typeface="Calibri" pitchFamily="34" charset="0"/>
                </a:endParaRPr>
              </a:p>
            </p:txBody>
          </p:sp>
          <p:sp>
            <p:nvSpPr>
              <p:cNvPr id="93" name="Line 284"/>
              <p:cNvSpPr>
                <a:spLocks noChangeAspect="1" noChangeShapeType="1"/>
              </p:cNvSpPr>
              <p:nvPr/>
            </p:nvSpPr>
            <p:spPr bwMode="auto">
              <a:xfrm flipV="1">
                <a:off x="2746" y="2727"/>
                <a:ext cx="0" cy="186"/>
              </a:xfrm>
              <a:prstGeom prst="line">
                <a:avLst/>
              </a:prstGeom>
              <a:noFill/>
              <a:ln w="25400">
                <a:solidFill>
                  <a:schemeClr val="tx1"/>
                </a:solidFill>
                <a:round/>
                <a:headEnd/>
                <a:tailEnd/>
              </a:ln>
            </p:spPr>
            <p:txBody>
              <a:bodyPr/>
              <a:lstStyle/>
              <a:p>
                <a:endParaRPr lang="de-DE"/>
              </a:p>
            </p:txBody>
          </p:sp>
          <p:sp>
            <p:nvSpPr>
              <p:cNvPr id="94" name="Line 285"/>
              <p:cNvSpPr>
                <a:spLocks noChangeAspect="1" noChangeShapeType="1"/>
              </p:cNvSpPr>
              <p:nvPr/>
            </p:nvSpPr>
            <p:spPr bwMode="auto">
              <a:xfrm>
                <a:off x="2746" y="2740"/>
                <a:ext cx="0" cy="61"/>
              </a:xfrm>
              <a:prstGeom prst="line">
                <a:avLst/>
              </a:prstGeom>
              <a:noFill/>
              <a:ln w="63500">
                <a:solidFill>
                  <a:srgbClr val="808080"/>
                </a:solidFill>
                <a:round/>
                <a:headEnd/>
                <a:tailEnd/>
              </a:ln>
            </p:spPr>
            <p:txBody>
              <a:bodyPr/>
              <a:lstStyle/>
              <a:p>
                <a:endParaRPr lang="de-DE"/>
              </a:p>
            </p:txBody>
          </p:sp>
          <p:sp>
            <p:nvSpPr>
              <p:cNvPr id="95" name="Oval 286"/>
              <p:cNvSpPr>
                <a:spLocks noChangeAspect="1" noChangeArrowheads="1"/>
              </p:cNvSpPr>
              <p:nvPr/>
            </p:nvSpPr>
            <p:spPr bwMode="auto">
              <a:xfrm>
                <a:off x="2660" y="2685"/>
                <a:ext cx="169" cy="167"/>
              </a:xfrm>
              <a:prstGeom prst="ellipse">
                <a:avLst/>
              </a:prstGeom>
              <a:noFill/>
              <a:ln w="19050">
                <a:solidFill>
                  <a:srgbClr val="FF0000"/>
                </a:solidFill>
                <a:round/>
                <a:headEnd/>
                <a:tailEnd/>
              </a:ln>
            </p:spPr>
            <p:txBody>
              <a:bodyPr wrap="none" anchor="ctr"/>
              <a:lstStyle/>
              <a:p>
                <a:endParaRPr lang="de-DE" sz="1400">
                  <a:latin typeface="Calibri" pitchFamily="34" charset="0"/>
                </a:endParaRPr>
              </a:p>
            </p:txBody>
          </p:sp>
          <p:sp>
            <p:nvSpPr>
              <p:cNvPr id="96" name="Oval 287"/>
              <p:cNvSpPr>
                <a:spLocks noChangeAspect="1" noChangeArrowheads="1"/>
              </p:cNvSpPr>
              <p:nvPr/>
            </p:nvSpPr>
            <p:spPr bwMode="auto">
              <a:xfrm>
                <a:off x="2624" y="2647"/>
                <a:ext cx="244" cy="242"/>
              </a:xfrm>
              <a:prstGeom prst="ellipse">
                <a:avLst/>
              </a:prstGeom>
              <a:noFill/>
              <a:ln w="12700">
                <a:solidFill>
                  <a:srgbClr val="FF0000"/>
                </a:solidFill>
                <a:round/>
                <a:headEnd/>
                <a:tailEnd/>
              </a:ln>
            </p:spPr>
            <p:txBody>
              <a:bodyPr wrap="none" anchor="ctr"/>
              <a:lstStyle/>
              <a:p>
                <a:endParaRPr lang="de-DE" sz="1400">
                  <a:latin typeface="Calibri" pitchFamily="34" charset="0"/>
                </a:endParaRPr>
              </a:p>
            </p:txBody>
          </p:sp>
        </p:grpSp>
        <p:grpSp>
          <p:nvGrpSpPr>
            <p:cNvPr id="83" name="Group 288"/>
            <p:cNvGrpSpPr>
              <a:grpSpLocks noChangeAspect="1"/>
            </p:cNvGrpSpPr>
            <p:nvPr/>
          </p:nvGrpSpPr>
          <p:grpSpPr bwMode="auto">
            <a:xfrm>
              <a:off x="2420" y="3164"/>
              <a:ext cx="416" cy="285"/>
              <a:chOff x="858" y="2491"/>
              <a:chExt cx="672" cy="461"/>
            </a:xfrm>
          </p:grpSpPr>
          <p:sp>
            <p:nvSpPr>
              <p:cNvPr id="84" name="Oval 289"/>
              <p:cNvSpPr>
                <a:spLocks noChangeAspect="1" noChangeArrowheads="1"/>
              </p:cNvSpPr>
              <p:nvPr/>
            </p:nvSpPr>
            <p:spPr bwMode="auto">
              <a:xfrm>
                <a:off x="858" y="2787"/>
                <a:ext cx="672" cy="165"/>
              </a:xfrm>
              <a:prstGeom prst="ellipse">
                <a:avLst/>
              </a:prstGeom>
              <a:gradFill rotWithShape="1">
                <a:gsLst>
                  <a:gs pos="0">
                    <a:srgbClr val="99CCFF"/>
                  </a:gs>
                  <a:gs pos="50000">
                    <a:srgbClr val="475E76"/>
                  </a:gs>
                  <a:gs pos="100000">
                    <a:srgbClr val="99CCFF"/>
                  </a:gs>
                </a:gsLst>
                <a:lin ang="5400000" scaled="1"/>
              </a:gradFill>
              <a:ln w="9525">
                <a:noFill/>
                <a:round/>
                <a:headEnd/>
                <a:tailEnd/>
              </a:ln>
            </p:spPr>
            <p:txBody>
              <a:bodyPr wrap="none" anchor="ctr"/>
              <a:lstStyle/>
              <a:p>
                <a:endParaRPr lang="de-DE" sz="1400">
                  <a:latin typeface="Calibri" pitchFamily="34" charset="0"/>
                </a:endParaRPr>
              </a:p>
            </p:txBody>
          </p:sp>
          <p:grpSp>
            <p:nvGrpSpPr>
              <p:cNvPr id="85" name="Group 290"/>
              <p:cNvGrpSpPr>
                <a:grpSpLocks noChangeAspect="1"/>
              </p:cNvGrpSpPr>
              <p:nvPr/>
            </p:nvGrpSpPr>
            <p:grpSpPr bwMode="auto">
              <a:xfrm>
                <a:off x="1032" y="2491"/>
                <a:ext cx="303" cy="388"/>
                <a:chOff x="596" y="2222"/>
                <a:chExt cx="290" cy="371"/>
              </a:xfrm>
            </p:grpSpPr>
            <p:grpSp>
              <p:nvGrpSpPr>
                <p:cNvPr id="86" name="Group 291"/>
                <p:cNvGrpSpPr>
                  <a:grpSpLocks noChangeAspect="1"/>
                </p:cNvGrpSpPr>
                <p:nvPr/>
              </p:nvGrpSpPr>
              <p:grpSpPr bwMode="auto">
                <a:xfrm>
                  <a:off x="596" y="2222"/>
                  <a:ext cx="290" cy="371"/>
                  <a:chOff x="5268" y="1608"/>
                  <a:chExt cx="702" cy="900"/>
                </a:xfrm>
              </p:grpSpPr>
              <p:sp>
                <p:nvSpPr>
                  <p:cNvPr id="88" name="Freeform 292"/>
                  <p:cNvSpPr>
                    <a:spLocks noChangeAspect="1"/>
                  </p:cNvSpPr>
                  <p:nvPr/>
                </p:nvSpPr>
                <p:spPr bwMode="auto">
                  <a:xfrm>
                    <a:off x="5359" y="1660"/>
                    <a:ext cx="605" cy="812"/>
                  </a:xfrm>
                  <a:custGeom>
                    <a:avLst/>
                    <a:gdLst>
                      <a:gd name="T0" fmla="*/ 9 w 598"/>
                      <a:gd name="T1" fmla="*/ 1 h 879"/>
                      <a:gd name="T2" fmla="*/ 623 w 598"/>
                      <a:gd name="T3" fmla="*/ 0 h 879"/>
                      <a:gd name="T4" fmla="*/ 626 w 598"/>
                      <a:gd name="T5" fmla="*/ 820 h 879"/>
                      <a:gd name="T6" fmla="*/ 305 w 598"/>
                      <a:gd name="T7" fmla="*/ 842 h 879"/>
                      <a:gd name="T8" fmla="*/ 0 w 598"/>
                      <a:gd name="T9" fmla="*/ 836 h 879"/>
                      <a:gd name="T10" fmla="*/ 9 w 598"/>
                      <a:gd name="T11" fmla="*/ 1 h 879"/>
                      <a:gd name="T12" fmla="*/ 0 60000 65536"/>
                      <a:gd name="T13" fmla="*/ 0 60000 65536"/>
                      <a:gd name="T14" fmla="*/ 0 60000 65536"/>
                      <a:gd name="T15" fmla="*/ 0 60000 65536"/>
                      <a:gd name="T16" fmla="*/ 0 60000 65536"/>
                      <a:gd name="T17" fmla="*/ 0 60000 65536"/>
                      <a:gd name="T18" fmla="*/ 0 w 598"/>
                      <a:gd name="T19" fmla="*/ 0 h 879"/>
                      <a:gd name="T20" fmla="*/ 598 w 598"/>
                      <a:gd name="T21" fmla="*/ 879 h 879"/>
                    </a:gdLst>
                    <a:ahLst/>
                    <a:cxnLst>
                      <a:cxn ang="T12">
                        <a:pos x="T0" y="T1"/>
                      </a:cxn>
                      <a:cxn ang="T13">
                        <a:pos x="T2" y="T3"/>
                      </a:cxn>
                      <a:cxn ang="T14">
                        <a:pos x="T4" y="T5"/>
                      </a:cxn>
                      <a:cxn ang="T15">
                        <a:pos x="T6" y="T7"/>
                      </a:cxn>
                      <a:cxn ang="T16">
                        <a:pos x="T8" y="T9"/>
                      </a:cxn>
                      <a:cxn ang="T17">
                        <a:pos x="T10" y="T11"/>
                      </a:cxn>
                    </a:cxnLst>
                    <a:rect l="T18" t="T19" r="T20" b="T21"/>
                    <a:pathLst>
                      <a:path w="598" h="879">
                        <a:moveTo>
                          <a:pt x="9" y="1"/>
                        </a:moveTo>
                        <a:lnTo>
                          <a:pt x="595" y="0"/>
                        </a:lnTo>
                        <a:lnTo>
                          <a:pt x="598" y="855"/>
                        </a:lnTo>
                        <a:lnTo>
                          <a:pt x="292" y="879"/>
                        </a:lnTo>
                        <a:lnTo>
                          <a:pt x="0" y="872"/>
                        </a:lnTo>
                        <a:lnTo>
                          <a:pt x="9" y="1"/>
                        </a:lnTo>
                        <a:close/>
                      </a:path>
                    </a:pathLst>
                  </a:custGeom>
                  <a:gradFill rotWithShape="1">
                    <a:gsLst>
                      <a:gs pos="0">
                        <a:srgbClr val="5F5F5F"/>
                      </a:gs>
                      <a:gs pos="100000">
                        <a:srgbClr val="2C2C2C"/>
                      </a:gs>
                    </a:gsLst>
                    <a:lin ang="2700000" scaled="1"/>
                  </a:gradFill>
                  <a:ln w="9525" cap="flat" cmpd="sng">
                    <a:noFill/>
                    <a:prstDash val="solid"/>
                    <a:round/>
                    <a:headEnd/>
                    <a:tailEnd/>
                  </a:ln>
                </p:spPr>
                <p:txBody>
                  <a:bodyPr lIns="90488" tIns="44450" rIns="90488" bIns="44450" anchor="ctr">
                    <a:spAutoFit/>
                  </a:bodyPr>
                  <a:lstStyle/>
                  <a:p>
                    <a:endParaRPr lang="de-DE"/>
                  </a:p>
                </p:txBody>
              </p:sp>
              <p:sp>
                <p:nvSpPr>
                  <p:cNvPr id="89" name="Freeform 293"/>
                  <p:cNvSpPr>
                    <a:spLocks noChangeAspect="1"/>
                  </p:cNvSpPr>
                  <p:nvPr/>
                </p:nvSpPr>
                <p:spPr bwMode="auto">
                  <a:xfrm>
                    <a:off x="5281" y="1660"/>
                    <a:ext cx="83" cy="812"/>
                  </a:xfrm>
                  <a:custGeom>
                    <a:avLst/>
                    <a:gdLst>
                      <a:gd name="T0" fmla="*/ 83 w 83"/>
                      <a:gd name="T1" fmla="*/ 0 h 874"/>
                      <a:gd name="T2" fmla="*/ 3 w 83"/>
                      <a:gd name="T3" fmla="*/ 0 h 874"/>
                      <a:gd name="T4" fmla="*/ 0 w 83"/>
                      <a:gd name="T5" fmla="*/ 758 h 874"/>
                      <a:gd name="T6" fmla="*/ 83 w 83"/>
                      <a:gd name="T7" fmla="*/ 843 h 874"/>
                      <a:gd name="T8" fmla="*/ 83 w 83"/>
                      <a:gd name="T9" fmla="*/ 0 h 874"/>
                      <a:gd name="T10" fmla="*/ 0 60000 65536"/>
                      <a:gd name="T11" fmla="*/ 0 60000 65536"/>
                      <a:gd name="T12" fmla="*/ 0 60000 65536"/>
                      <a:gd name="T13" fmla="*/ 0 60000 65536"/>
                      <a:gd name="T14" fmla="*/ 0 60000 65536"/>
                      <a:gd name="T15" fmla="*/ 0 w 83"/>
                      <a:gd name="T16" fmla="*/ 0 h 874"/>
                      <a:gd name="T17" fmla="*/ 83 w 83"/>
                      <a:gd name="T18" fmla="*/ 874 h 874"/>
                    </a:gdLst>
                    <a:ahLst/>
                    <a:cxnLst>
                      <a:cxn ang="T10">
                        <a:pos x="T0" y="T1"/>
                      </a:cxn>
                      <a:cxn ang="T11">
                        <a:pos x="T2" y="T3"/>
                      </a:cxn>
                      <a:cxn ang="T12">
                        <a:pos x="T4" y="T5"/>
                      </a:cxn>
                      <a:cxn ang="T13">
                        <a:pos x="T6" y="T7"/>
                      </a:cxn>
                      <a:cxn ang="T14">
                        <a:pos x="T8" y="T9"/>
                      </a:cxn>
                    </a:cxnLst>
                    <a:rect l="T15" t="T16" r="T17" b="T18"/>
                    <a:pathLst>
                      <a:path w="83" h="874">
                        <a:moveTo>
                          <a:pt x="83" y="0"/>
                        </a:moveTo>
                        <a:lnTo>
                          <a:pt x="3" y="0"/>
                        </a:lnTo>
                        <a:lnTo>
                          <a:pt x="0" y="786"/>
                        </a:lnTo>
                        <a:lnTo>
                          <a:pt x="83" y="874"/>
                        </a:lnTo>
                        <a:lnTo>
                          <a:pt x="83" y="0"/>
                        </a:lnTo>
                        <a:close/>
                      </a:path>
                    </a:pathLst>
                  </a:custGeom>
                  <a:solidFill>
                    <a:srgbClr val="5F5F5F"/>
                  </a:solidFill>
                  <a:ln w="9525" cap="flat" cmpd="sng">
                    <a:noFill/>
                    <a:prstDash val="solid"/>
                    <a:round/>
                    <a:headEnd/>
                    <a:tailEnd/>
                  </a:ln>
                </p:spPr>
                <p:txBody>
                  <a:bodyPr lIns="90488" tIns="44450" rIns="90488" bIns="44450" anchor="ctr">
                    <a:spAutoFit/>
                  </a:bodyPr>
                  <a:lstStyle/>
                  <a:p>
                    <a:endParaRPr lang="de-DE"/>
                  </a:p>
                </p:txBody>
              </p:sp>
              <p:pic>
                <p:nvPicPr>
                  <p:cNvPr id="90" name="Picture 294"/>
                  <p:cNvPicPr>
                    <a:picLocks noChangeAspect="1" noChangeArrowheads="1"/>
                  </p:cNvPicPr>
                  <p:nvPr/>
                </p:nvPicPr>
                <p:blipFill>
                  <a:blip r:embed="rId7" cstate="print"/>
                  <a:srcRect/>
                  <a:stretch>
                    <a:fillRect/>
                  </a:stretch>
                </p:blipFill>
                <p:spPr bwMode="auto">
                  <a:xfrm flipH="1">
                    <a:off x="5268" y="1608"/>
                    <a:ext cx="702" cy="900"/>
                  </a:xfrm>
                  <a:prstGeom prst="rect">
                    <a:avLst/>
                  </a:prstGeom>
                  <a:noFill/>
                  <a:ln w="9525" algn="ctr">
                    <a:noFill/>
                    <a:miter lim="800000"/>
                    <a:headEnd/>
                    <a:tailEnd/>
                  </a:ln>
                </p:spPr>
              </p:pic>
            </p:grpSp>
            <p:pic>
              <p:nvPicPr>
                <p:cNvPr id="87" name="Picture 295"/>
                <p:cNvPicPr>
                  <a:picLocks noChangeAspect="1" noChangeArrowheads="1"/>
                </p:cNvPicPr>
                <p:nvPr/>
              </p:nvPicPr>
              <p:blipFill>
                <a:blip r:embed="rId8" cstate="print"/>
                <a:srcRect/>
                <a:stretch>
                  <a:fillRect/>
                </a:stretch>
              </p:blipFill>
              <p:spPr bwMode="auto">
                <a:xfrm>
                  <a:off x="721" y="2242"/>
                  <a:ext cx="84" cy="61"/>
                </a:xfrm>
                <a:prstGeom prst="rect">
                  <a:avLst/>
                </a:prstGeom>
                <a:noFill/>
                <a:ln w="9525" algn="ctr">
                  <a:noFill/>
                  <a:miter lim="800000"/>
                  <a:headEnd/>
                  <a:tailEnd/>
                </a:ln>
              </p:spPr>
            </p:pic>
          </p:grpSp>
        </p:grpSp>
      </p:grpSp>
      <p:grpSp>
        <p:nvGrpSpPr>
          <p:cNvPr id="101" name="Group 296"/>
          <p:cNvGrpSpPr>
            <a:grpSpLocks/>
          </p:cNvGrpSpPr>
          <p:nvPr/>
        </p:nvGrpSpPr>
        <p:grpSpPr bwMode="auto">
          <a:xfrm>
            <a:off x="7075488" y="4546054"/>
            <a:ext cx="736600" cy="1130300"/>
            <a:chOff x="2420" y="2647"/>
            <a:chExt cx="450" cy="802"/>
          </a:xfrm>
        </p:grpSpPr>
        <p:grpSp>
          <p:nvGrpSpPr>
            <p:cNvPr id="102" name="Group 297"/>
            <p:cNvGrpSpPr>
              <a:grpSpLocks noChangeAspect="1"/>
            </p:cNvGrpSpPr>
            <p:nvPr/>
          </p:nvGrpSpPr>
          <p:grpSpPr bwMode="auto">
            <a:xfrm>
              <a:off x="2622" y="2647"/>
              <a:ext cx="248" cy="659"/>
              <a:chOff x="2622" y="2647"/>
              <a:chExt cx="248" cy="659"/>
            </a:xfrm>
          </p:grpSpPr>
          <p:grpSp>
            <p:nvGrpSpPr>
              <p:cNvPr id="111" name="Group 298"/>
              <p:cNvGrpSpPr>
                <a:grpSpLocks noChangeAspect="1"/>
              </p:cNvGrpSpPr>
              <p:nvPr/>
            </p:nvGrpSpPr>
            <p:grpSpPr bwMode="auto">
              <a:xfrm>
                <a:off x="2622" y="2909"/>
                <a:ext cx="248" cy="397"/>
                <a:chOff x="2415" y="1620"/>
                <a:chExt cx="799" cy="1281"/>
              </a:xfrm>
            </p:grpSpPr>
            <p:sp>
              <p:nvSpPr>
                <p:cNvPr id="117" name="Freeform 299"/>
                <p:cNvSpPr>
                  <a:spLocks noChangeAspect="1"/>
                </p:cNvSpPr>
                <p:nvPr/>
              </p:nvSpPr>
              <p:spPr bwMode="auto">
                <a:xfrm>
                  <a:off x="2415" y="1620"/>
                  <a:ext cx="799" cy="1281"/>
                </a:xfrm>
                <a:custGeom>
                  <a:avLst/>
                  <a:gdLst>
                    <a:gd name="T0" fmla="*/ 502 w 799"/>
                    <a:gd name="T1" fmla="*/ 0 h 1281"/>
                    <a:gd name="T2" fmla="*/ 300 w 799"/>
                    <a:gd name="T3" fmla="*/ 0 h 1281"/>
                    <a:gd name="T4" fmla="*/ 0 w 799"/>
                    <a:gd name="T5" fmla="*/ 1281 h 1281"/>
                    <a:gd name="T6" fmla="*/ 799 w 799"/>
                    <a:gd name="T7" fmla="*/ 1281 h 1281"/>
                    <a:gd name="T8" fmla="*/ 502 w 799"/>
                    <a:gd name="T9" fmla="*/ 0 h 1281"/>
                    <a:gd name="T10" fmla="*/ 0 60000 65536"/>
                    <a:gd name="T11" fmla="*/ 0 60000 65536"/>
                    <a:gd name="T12" fmla="*/ 0 60000 65536"/>
                    <a:gd name="T13" fmla="*/ 0 60000 65536"/>
                    <a:gd name="T14" fmla="*/ 0 60000 65536"/>
                    <a:gd name="T15" fmla="*/ 0 w 799"/>
                    <a:gd name="T16" fmla="*/ 0 h 1281"/>
                    <a:gd name="T17" fmla="*/ 799 w 799"/>
                    <a:gd name="T18" fmla="*/ 1281 h 1281"/>
                  </a:gdLst>
                  <a:ahLst/>
                  <a:cxnLst>
                    <a:cxn ang="T10">
                      <a:pos x="T0" y="T1"/>
                    </a:cxn>
                    <a:cxn ang="T11">
                      <a:pos x="T2" y="T3"/>
                    </a:cxn>
                    <a:cxn ang="T12">
                      <a:pos x="T4" y="T5"/>
                    </a:cxn>
                    <a:cxn ang="T13">
                      <a:pos x="T6" y="T7"/>
                    </a:cxn>
                    <a:cxn ang="T14">
                      <a:pos x="T8" y="T9"/>
                    </a:cxn>
                  </a:cxnLst>
                  <a:rect l="T15" t="T16" r="T17" b="T18"/>
                  <a:pathLst>
                    <a:path w="799" h="1281">
                      <a:moveTo>
                        <a:pt x="502" y="0"/>
                      </a:moveTo>
                      <a:lnTo>
                        <a:pt x="300" y="0"/>
                      </a:lnTo>
                      <a:lnTo>
                        <a:pt x="0" y="1281"/>
                      </a:lnTo>
                      <a:lnTo>
                        <a:pt x="799" y="1281"/>
                      </a:lnTo>
                      <a:lnTo>
                        <a:pt x="502" y="0"/>
                      </a:lnTo>
                      <a:close/>
                    </a:path>
                  </a:pathLst>
                </a:custGeom>
                <a:solidFill>
                  <a:srgbClr val="000000"/>
                </a:solidFill>
                <a:ln w="9525">
                  <a:noFill/>
                  <a:round/>
                  <a:headEnd/>
                  <a:tailEnd/>
                </a:ln>
              </p:spPr>
              <p:txBody>
                <a:bodyPr/>
                <a:lstStyle/>
                <a:p>
                  <a:endParaRPr lang="de-DE"/>
                </a:p>
              </p:txBody>
            </p:sp>
            <p:sp>
              <p:nvSpPr>
                <p:cNvPr id="118" name="Freeform 300"/>
                <p:cNvSpPr>
                  <a:spLocks noChangeAspect="1"/>
                </p:cNvSpPr>
                <p:nvPr/>
              </p:nvSpPr>
              <p:spPr bwMode="auto">
                <a:xfrm>
                  <a:off x="2471" y="1665"/>
                  <a:ext cx="687" cy="1191"/>
                </a:xfrm>
                <a:custGeom>
                  <a:avLst/>
                  <a:gdLst>
                    <a:gd name="T0" fmla="*/ 279 w 687"/>
                    <a:gd name="T1" fmla="*/ 0 h 1191"/>
                    <a:gd name="T2" fmla="*/ 410 w 687"/>
                    <a:gd name="T3" fmla="*/ 0 h 1191"/>
                    <a:gd name="T4" fmla="*/ 687 w 687"/>
                    <a:gd name="T5" fmla="*/ 1191 h 1191"/>
                    <a:gd name="T6" fmla="*/ 0 w 687"/>
                    <a:gd name="T7" fmla="*/ 1191 h 1191"/>
                    <a:gd name="T8" fmla="*/ 279 w 687"/>
                    <a:gd name="T9" fmla="*/ 0 h 1191"/>
                    <a:gd name="T10" fmla="*/ 0 60000 65536"/>
                    <a:gd name="T11" fmla="*/ 0 60000 65536"/>
                    <a:gd name="T12" fmla="*/ 0 60000 65536"/>
                    <a:gd name="T13" fmla="*/ 0 60000 65536"/>
                    <a:gd name="T14" fmla="*/ 0 60000 65536"/>
                    <a:gd name="T15" fmla="*/ 0 w 687"/>
                    <a:gd name="T16" fmla="*/ 0 h 1191"/>
                    <a:gd name="T17" fmla="*/ 687 w 687"/>
                    <a:gd name="T18" fmla="*/ 1191 h 1191"/>
                  </a:gdLst>
                  <a:ahLst/>
                  <a:cxnLst>
                    <a:cxn ang="T10">
                      <a:pos x="T0" y="T1"/>
                    </a:cxn>
                    <a:cxn ang="T11">
                      <a:pos x="T2" y="T3"/>
                    </a:cxn>
                    <a:cxn ang="T12">
                      <a:pos x="T4" y="T5"/>
                    </a:cxn>
                    <a:cxn ang="T13">
                      <a:pos x="T6" y="T7"/>
                    </a:cxn>
                    <a:cxn ang="T14">
                      <a:pos x="T8" y="T9"/>
                    </a:cxn>
                  </a:cxnLst>
                  <a:rect l="T15" t="T16" r="T17" b="T18"/>
                  <a:pathLst>
                    <a:path w="687" h="1191">
                      <a:moveTo>
                        <a:pt x="279" y="0"/>
                      </a:moveTo>
                      <a:lnTo>
                        <a:pt x="410" y="0"/>
                      </a:lnTo>
                      <a:lnTo>
                        <a:pt x="687" y="1191"/>
                      </a:lnTo>
                      <a:lnTo>
                        <a:pt x="0" y="1191"/>
                      </a:lnTo>
                      <a:lnTo>
                        <a:pt x="279" y="0"/>
                      </a:lnTo>
                      <a:close/>
                    </a:path>
                  </a:pathLst>
                </a:custGeom>
                <a:solidFill>
                  <a:srgbClr val="FFFFFF"/>
                </a:solidFill>
                <a:ln w="9525">
                  <a:noFill/>
                  <a:round/>
                  <a:headEnd/>
                  <a:tailEnd/>
                </a:ln>
              </p:spPr>
              <p:txBody>
                <a:bodyPr/>
                <a:lstStyle/>
                <a:p>
                  <a:endParaRPr lang="de-DE"/>
                </a:p>
              </p:txBody>
            </p:sp>
            <p:sp>
              <p:nvSpPr>
                <p:cNvPr id="119" name="Freeform 301"/>
                <p:cNvSpPr>
                  <a:spLocks noChangeAspect="1"/>
                </p:cNvSpPr>
                <p:nvPr/>
              </p:nvSpPr>
              <p:spPr bwMode="auto">
                <a:xfrm>
                  <a:off x="2438" y="1796"/>
                  <a:ext cx="690" cy="1083"/>
                </a:xfrm>
                <a:custGeom>
                  <a:avLst/>
                  <a:gdLst>
                    <a:gd name="T0" fmla="*/ 203 w 690"/>
                    <a:gd name="T1" fmla="*/ 463 h 1083"/>
                    <a:gd name="T2" fmla="*/ 557 w 690"/>
                    <a:gd name="T3" fmla="*/ 226 h 1083"/>
                    <a:gd name="T4" fmla="*/ 265 w 690"/>
                    <a:gd name="T5" fmla="*/ 0 h 1083"/>
                    <a:gd name="T6" fmla="*/ 241 w 690"/>
                    <a:gd name="T7" fmla="*/ 30 h 1083"/>
                    <a:gd name="T8" fmla="*/ 493 w 690"/>
                    <a:gd name="T9" fmla="*/ 222 h 1083"/>
                    <a:gd name="T10" fmla="*/ 131 w 690"/>
                    <a:gd name="T11" fmla="*/ 466 h 1083"/>
                    <a:gd name="T12" fmla="*/ 610 w 690"/>
                    <a:gd name="T13" fmla="*/ 741 h 1083"/>
                    <a:gd name="T14" fmla="*/ 0 w 690"/>
                    <a:gd name="T15" fmla="*/ 1049 h 1083"/>
                    <a:gd name="T16" fmla="*/ 17 w 690"/>
                    <a:gd name="T17" fmla="*/ 1083 h 1083"/>
                    <a:gd name="T18" fmla="*/ 690 w 690"/>
                    <a:gd name="T19" fmla="*/ 743 h 1083"/>
                    <a:gd name="T20" fmla="*/ 203 w 690"/>
                    <a:gd name="T21" fmla="*/ 463 h 1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0"/>
                    <a:gd name="T34" fmla="*/ 0 h 1083"/>
                    <a:gd name="T35" fmla="*/ 690 w 690"/>
                    <a:gd name="T36" fmla="*/ 1083 h 10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0" h="1083">
                      <a:moveTo>
                        <a:pt x="203" y="463"/>
                      </a:moveTo>
                      <a:lnTo>
                        <a:pt x="557" y="226"/>
                      </a:lnTo>
                      <a:lnTo>
                        <a:pt x="265" y="0"/>
                      </a:lnTo>
                      <a:lnTo>
                        <a:pt x="241" y="30"/>
                      </a:lnTo>
                      <a:lnTo>
                        <a:pt x="493" y="222"/>
                      </a:lnTo>
                      <a:lnTo>
                        <a:pt x="131" y="466"/>
                      </a:lnTo>
                      <a:lnTo>
                        <a:pt x="610" y="741"/>
                      </a:lnTo>
                      <a:lnTo>
                        <a:pt x="0" y="1049"/>
                      </a:lnTo>
                      <a:lnTo>
                        <a:pt x="17" y="1083"/>
                      </a:lnTo>
                      <a:lnTo>
                        <a:pt x="690" y="743"/>
                      </a:lnTo>
                      <a:lnTo>
                        <a:pt x="203" y="463"/>
                      </a:lnTo>
                      <a:close/>
                    </a:path>
                  </a:pathLst>
                </a:custGeom>
                <a:solidFill>
                  <a:srgbClr val="000000"/>
                </a:solidFill>
                <a:ln w="9525">
                  <a:noFill/>
                  <a:round/>
                  <a:headEnd/>
                  <a:tailEnd/>
                </a:ln>
              </p:spPr>
              <p:txBody>
                <a:bodyPr/>
                <a:lstStyle/>
                <a:p>
                  <a:endParaRPr lang="de-DE"/>
                </a:p>
              </p:txBody>
            </p:sp>
            <p:sp>
              <p:nvSpPr>
                <p:cNvPr id="120" name="Freeform 302"/>
                <p:cNvSpPr>
                  <a:spLocks noChangeAspect="1"/>
                </p:cNvSpPr>
                <p:nvPr/>
              </p:nvSpPr>
              <p:spPr bwMode="auto">
                <a:xfrm>
                  <a:off x="2502" y="1796"/>
                  <a:ext cx="688" cy="1083"/>
                </a:xfrm>
                <a:custGeom>
                  <a:avLst/>
                  <a:gdLst>
                    <a:gd name="T0" fmla="*/ 78 w 688"/>
                    <a:gd name="T1" fmla="*/ 740 h 1083"/>
                    <a:gd name="T2" fmla="*/ 541 w 688"/>
                    <a:gd name="T3" fmla="*/ 466 h 1083"/>
                    <a:gd name="T4" fmla="*/ 195 w 688"/>
                    <a:gd name="T5" fmla="*/ 224 h 1083"/>
                    <a:gd name="T6" fmla="*/ 447 w 688"/>
                    <a:gd name="T7" fmla="*/ 30 h 1083"/>
                    <a:gd name="T8" fmla="*/ 424 w 688"/>
                    <a:gd name="T9" fmla="*/ 0 h 1083"/>
                    <a:gd name="T10" fmla="*/ 131 w 688"/>
                    <a:gd name="T11" fmla="*/ 224 h 1083"/>
                    <a:gd name="T12" fmla="*/ 471 w 688"/>
                    <a:gd name="T13" fmla="*/ 463 h 1083"/>
                    <a:gd name="T14" fmla="*/ 0 w 688"/>
                    <a:gd name="T15" fmla="*/ 743 h 1083"/>
                    <a:gd name="T16" fmla="*/ 671 w 688"/>
                    <a:gd name="T17" fmla="*/ 1083 h 1083"/>
                    <a:gd name="T18" fmla="*/ 688 w 688"/>
                    <a:gd name="T19" fmla="*/ 1049 h 1083"/>
                    <a:gd name="T20" fmla="*/ 78 w 688"/>
                    <a:gd name="T21" fmla="*/ 740 h 1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8"/>
                    <a:gd name="T34" fmla="*/ 0 h 1083"/>
                    <a:gd name="T35" fmla="*/ 688 w 688"/>
                    <a:gd name="T36" fmla="*/ 1083 h 10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8" h="1083">
                      <a:moveTo>
                        <a:pt x="78" y="740"/>
                      </a:moveTo>
                      <a:lnTo>
                        <a:pt x="541" y="466"/>
                      </a:lnTo>
                      <a:lnTo>
                        <a:pt x="195" y="224"/>
                      </a:lnTo>
                      <a:lnTo>
                        <a:pt x="447" y="30"/>
                      </a:lnTo>
                      <a:lnTo>
                        <a:pt x="424" y="0"/>
                      </a:lnTo>
                      <a:lnTo>
                        <a:pt x="131" y="224"/>
                      </a:lnTo>
                      <a:lnTo>
                        <a:pt x="471" y="463"/>
                      </a:lnTo>
                      <a:lnTo>
                        <a:pt x="0" y="743"/>
                      </a:lnTo>
                      <a:lnTo>
                        <a:pt x="671" y="1083"/>
                      </a:lnTo>
                      <a:lnTo>
                        <a:pt x="688" y="1049"/>
                      </a:lnTo>
                      <a:lnTo>
                        <a:pt x="78" y="740"/>
                      </a:lnTo>
                      <a:close/>
                    </a:path>
                  </a:pathLst>
                </a:custGeom>
                <a:solidFill>
                  <a:srgbClr val="000000"/>
                </a:solidFill>
                <a:ln w="9525">
                  <a:noFill/>
                  <a:round/>
                  <a:headEnd/>
                  <a:tailEnd/>
                </a:ln>
              </p:spPr>
              <p:txBody>
                <a:bodyPr/>
                <a:lstStyle/>
                <a:p>
                  <a:endParaRPr lang="de-DE"/>
                </a:p>
              </p:txBody>
            </p:sp>
          </p:grpSp>
          <p:sp>
            <p:nvSpPr>
              <p:cNvPr id="112" name="Oval 303"/>
              <p:cNvSpPr>
                <a:spLocks noChangeAspect="1" noChangeArrowheads="1"/>
              </p:cNvSpPr>
              <p:nvPr/>
            </p:nvSpPr>
            <p:spPr bwMode="auto">
              <a:xfrm>
                <a:off x="2688" y="2712"/>
                <a:ext cx="114" cy="113"/>
              </a:xfrm>
              <a:prstGeom prst="ellipse">
                <a:avLst/>
              </a:prstGeom>
              <a:noFill/>
              <a:ln w="25400">
                <a:solidFill>
                  <a:srgbClr val="FF0000"/>
                </a:solidFill>
                <a:round/>
                <a:headEnd/>
                <a:tailEnd/>
              </a:ln>
            </p:spPr>
            <p:txBody>
              <a:bodyPr wrap="none" anchor="ctr"/>
              <a:lstStyle/>
              <a:p>
                <a:endParaRPr lang="de-DE" sz="1400">
                  <a:latin typeface="Calibri" pitchFamily="34" charset="0"/>
                </a:endParaRPr>
              </a:p>
            </p:txBody>
          </p:sp>
          <p:sp>
            <p:nvSpPr>
              <p:cNvPr id="113" name="Line 304"/>
              <p:cNvSpPr>
                <a:spLocks noChangeAspect="1" noChangeShapeType="1"/>
              </p:cNvSpPr>
              <p:nvPr/>
            </p:nvSpPr>
            <p:spPr bwMode="auto">
              <a:xfrm flipV="1">
                <a:off x="2746" y="2727"/>
                <a:ext cx="0" cy="186"/>
              </a:xfrm>
              <a:prstGeom prst="line">
                <a:avLst/>
              </a:prstGeom>
              <a:noFill/>
              <a:ln w="25400">
                <a:solidFill>
                  <a:schemeClr val="tx1"/>
                </a:solidFill>
                <a:round/>
                <a:headEnd/>
                <a:tailEnd/>
              </a:ln>
            </p:spPr>
            <p:txBody>
              <a:bodyPr/>
              <a:lstStyle/>
              <a:p>
                <a:endParaRPr lang="de-DE"/>
              </a:p>
            </p:txBody>
          </p:sp>
          <p:sp>
            <p:nvSpPr>
              <p:cNvPr id="114" name="Line 305"/>
              <p:cNvSpPr>
                <a:spLocks noChangeAspect="1" noChangeShapeType="1"/>
              </p:cNvSpPr>
              <p:nvPr/>
            </p:nvSpPr>
            <p:spPr bwMode="auto">
              <a:xfrm>
                <a:off x="2746" y="2740"/>
                <a:ext cx="0" cy="61"/>
              </a:xfrm>
              <a:prstGeom prst="line">
                <a:avLst/>
              </a:prstGeom>
              <a:noFill/>
              <a:ln w="63500">
                <a:solidFill>
                  <a:srgbClr val="808080"/>
                </a:solidFill>
                <a:round/>
                <a:headEnd/>
                <a:tailEnd/>
              </a:ln>
            </p:spPr>
            <p:txBody>
              <a:bodyPr/>
              <a:lstStyle/>
              <a:p>
                <a:endParaRPr lang="de-DE"/>
              </a:p>
            </p:txBody>
          </p:sp>
          <p:sp>
            <p:nvSpPr>
              <p:cNvPr id="115" name="Oval 306"/>
              <p:cNvSpPr>
                <a:spLocks noChangeAspect="1" noChangeArrowheads="1"/>
              </p:cNvSpPr>
              <p:nvPr/>
            </p:nvSpPr>
            <p:spPr bwMode="auto">
              <a:xfrm>
                <a:off x="2660" y="2685"/>
                <a:ext cx="169" cy="167"/>
              </a:xfrm>
              <a:prstGeom prst="ellipse">
                <a:avLst/>
              </a:prstGeom>
              <a:noFill/>
              <a:ln w="19050">
                <a:solidFill>
                  <a:srgbClr val="FF0000"/>
                </a:solidFill>
                <a:round/>
                <a:headEnd/>
                <a:tailEnd/>
              </a:ln>
            </p:spPr>
            <p:txBody>
              <a:bodyPr wrap="none" anchor="ctr"/>
              <a:lstStyle/>
              <a:p>
                <a:endParaRPr lang="de-DE" sz="1400">
                  <a:latin typeface="Calibri" pitchFamily="34" charset="0"/>
                </a:endParaRPr>
              </a:p>
            </p:txBody>
          </p:sp>
          <p:sp>
            <p:nvSpPr>
              <p:cNvPr id="116" name="Oval 307"/>
              <p:cNvSpPr>
                <a:spLocks noChangeAspect="1" noChangeArrowheads="1"/>
              </p:cNvSpPr>
              <p:nvPr/>
            </p:nvSpPr>
            <p:spPr bwMode="auto">
              <a:xfrm>
                <a:off x="2624" y="2647"/>
                <a:ext cx="244" cy="242"/>
              </a:xfrm>
              <a:prstGeom prst="ellipse">
                <a:avLst/>
              </a:prstGeom>
              <a:noFill/>
              <a:ln w="12700">
                <a:solidFill>
                  <a:srgbClr val="FF0000"/>
                </a:solidFill>
                <a:round/>
                <a:headEnd/>
                <a:tailEnd/>
              </a:ln>
            </p:spPr>
            <p:txBody>
              <a:bodyPr wrap="none" anchor="ctr"/>
              <a:lstStyle/>
              <a:p>
                <a:endParaRPr lang="de-DE" sz="1400">
                  <a:latin typeface="Calibri" pitchFamily="34" charset="0"/>
                </a:endParaRPr>
              </a:p>
            </p:txBody>
          </p:sp>
        </p:grpSp>
        <p:grpSp>
          <p:nvGrpSpPr>
            <p:cNvPr id="103" name="Group 308"/>
            <p:cNvGrpSpPr>
              <a:grpSpLocks noChangeAspect="1"/>
            </p:cNvGrpSpPr>
            <p:nvPr/>
          </p:nvGrpSpPr>
          <p:grpSpPr bwMode="auto">
            <a:xfrm>
              <a:off x="2420" y="3164"/>
              <a:ext cx="416" cy="285"/>
              <a:chOff x="858" y="2491"/>
              <a:chExt cx="672" cy="461"/>
            </a:xfrm>
          </p:grpSpPr>
          <p:sp>
            <p:nvSpPr>
              <p:cNvPr id="104" name="Oval 309"/>
              <p:cNvSpPr>
                <a:spLocks noChangeAspect="1" noChangeArrowheads="1"/>
              </p:cNvSpPr>
              <p:nvPr/>
            </p:nvSpPr>
            <p:spPr bwMode="auto">
              <a:xfrm>
                <a:off x="858" y="2787"/>
                <a:ext cx="672" cy="165"/>
              </a:xfrm>
              <a:prstGeom prst="ellipse">
                <a:avLst/>
              </a:prstGeom>
              <a:gradFill rotWithShape="1">
                <a:gsLst>
                  <a:gs pos="0">
                    <a:srgbClr val="99CCFF"/>
                  </a:gs>
                  <a:gs pos="50000">
                    <a:srgbClr val="475E76"/>
                  </a:gs>
                  <a:gs pos="100000">
                    <a:srgbClr val="99CCFF"/>
                  </a:gs>
                </a:gsLst>
                <a:lin ang="5400000" scaled="1"/>
              </a:gradFill>
              <a:ln w="9525">
                <a:noFill/>
                <a:round/>
                <a:headEnd/>
                <a:tailEnd/>
              </a:ln>
            </p:spPr>
            <p:txBody>
              <a:bodyPr wrap="none" anchor="ctr"/>
              <a:lstStyle/>
              <a:p>
                <a:endParaRPr lang="de-DE" sz="1400">
                  <a:latin typeface="Calibri" pitchFamily="34" charset="0"/>
                </a:endParaRPr>
              </a:p>
            </p:txBody>
          </p:sp>
          <p:grpSp>
            <p:nvGrpSpPr>
              <p:cNvPr id="105" name="Group 310"/>
              <p:cNvGrpSpPr>
                <a:grpSpLocks noChangeAspect="1"/>
              </p:cNvGrpSpPr>
              <p:nvPr/>
            </p:nvGrpSpPr>
            <p:grpSpPr bwMode="auto">
              <a:xfrm>
                <a:off x="1032" y="2491"/>
                <a:ext cx="303" cy="388"/>
                <a:chOff x="596" y="2222"/>
                <a:chExt cx="290" cy="371"/>
              </a:xfrm>
            </p:grpSpPr>
            <p:grpSp>
              <p:nvGrpSpPr>
                <p:cNvPr id="106" name="Group 311"/>
                <p:cNvGrpSpPr>
                  <a:grpSpLocks noChangeAspect="1"/>
                </p:cNvGrpSpPr>
                <p:nvPr/>
              </p:nvGrpSpPr>
              <p:grpSpPr bwMode="auto">
                <a:xfrm>
                  <a:off x="596" y="2222"/>
                  <a:ext cx="290" cy="371"/>
                  <a:chOff x="5268" y="1608"/>
                  <a:chExt cx="702" cy="900"/>
                </a:xfrm>
              </p:grpSpPr>
              <p:sp>
                <p:nvSpPr>
                  <p:cNvPr id="108" name="Freeform 312"/>
                  <p:cNvSpPr>
                    <a:spLocks noChangeAspect="1"/>
                  </p:cNvSpPr>
                  <p:nvPr/>
                </p:nvSpPr>
                <p:spPr bwMode="auto">
                  <a:xfrm>
                    <a:off x="5359" y="1660"/>
                    <a:ext cx="605" cy="812"/>
                  </a:xfrm>
                  <a:custGeom>
                    <a:avLst/>
                    <a:gdLst>
                      <a:gd name="T0" fmla="*/ 9 w 598"/>
                      <a:gd name="T1" fmla="*/ 1 h 879"/>
                      <a:gd name="T2" fmla="*/ 623 w 598"/>
                      <a:gd name="T3" fmla="*/ 0 h 879"/>
                      <a:gd name="T4" fmla="*/ 626 w 598"/>
                      <a:gd name="T5" fmla="*/ 820 h 879"/>
                      <a:gd name="T6" fmla="*/ 305 w 598"/>
                      <a:gd name="T7" fmla="*/ 842 h 879"/>
                      <a:gd name="T8" fmla="*/ 0 w 598"/>
                      <a:gd name="T9" fmla="*/ 836 h 879"/>
                      <a:gd name="T10" fmla="*/ 9 w 598"/>
                      <a:gd name="T11" fmla="*/ 1 h 879"/>
                      <a:gd name="T12" fmla="*/ 0 60000 65536"/>
                      <a:gd name="T13" fmla="*/ 0 60000 65536"/>
                      <a:gd name="T14" fmla="*/ 0 60000 65536"/>
                      <a:gd name="T15" fmla="*/ 0 60000 65536"/>
                      <a:gd name="T16" fmla="*/ 0 60000 65536"/>
                      <a:gd name="T17" fmla="*/ 0 60000 65536"/>
                      <a:gd name="T18" fmla="*/ 0 w 598"/>
                      <a:gd name="T19" fmla="*/ 0 h 879"/>
                      <a:gd name="T20" fmla="*/ 598 w 598"/>
                      <a:gd name="T21" fmla="*/ 879 h 879"/>
                    </a:gdLst>
                    <a:ahLst/>
                    <a:cxnLst>
                      <a:cxn ang="T12">
                        <a:pos x="T0" y="T1"/>
                      </a:cxn>
                      <a:cxn ang="T13">
                        <a:pos x="T2" y="T3"/>
                      </a:cxn>
                      <a:cxn ang="T14">
                        <a:pos x="T4" y="T5"/>
                      </a:cxn>
                      <a:cxn ang="T15">
                        <a:pos x="T6" y="T7"/>
                      </a:cxn>
                      <a:cxn ang="T16">
                        <a:pos x="T8" y="T9"/>
                      </a:cxn>
                      <a:cxn ang="T17">
                        <a:pos x="T10" y="T11"/>
                      </a:cxn>
                    </a:cxnLst>
                    <a:rect l="T18" t="T19" r="T20" b="T21"/>
                    <a:pathLst>
                      <a:path w="598" h="879">
                        <a:moveTo>
                          <a:pt x="9" y="1"/>
                        </a:moveTo>
                        <a:lnTo>
                          <a:pt x="595" y="0"/>
                        </a:lnTo>
                        <a:lnTo>
                          <a:pt x="598" y="855"/>
                        </a:lnTo>
                        <a:lnTo>
                          <a:pt x="292" y="879"/>
                        </a:lnTo>
                        <a:lnTo>
                          <a:pt x="0" y="872"/>
                        </a:lnTo>
                        <a:lnTo>
                          <a:pt x="9" y="1"/>
                        </a:lnTo>
                        <a:close/>
                      </a:path>
                    </a:pathLst>
                  </a:custGeom>
                  <a:gradFill rotWithShape="1">
                    <a:gsLst>
                      <a:gs pos="0">
                        <a:srgbClr val="5F5F5F"/>
                      </a:gs>
                      <a:gs pos="100000">
                        <a:srgbClr val="2C2C2C"/>
                      </a:gs>
                    </a:gsLst>
                    <a:lin ang="2700000" scaled="1"/>
                  </a:gradFill>
                  <a:ln w="9525" cap="flat" cmpd="sng">
                    <a:noFill/>
                    <a:prstDash val="solid"/>
                    <a:round/>
                    <a:headEnd/>
                    <a:tailEnd/>
                  </a:ln>
                </p:spPr>
                <p:txBody>
                  <a:bodyPr lIns="90488" tIns="44450" rIns="90488" bIns="44450" anchor="ctr">
                    <a:spAutoFit/>
                  </a:bodyPr>
                  <a:lstStyle/>
                  <a:p>
                    <a:endParaRPr lang="de-DE"/>
                  </a:p>
                </p:txBody>
              </p:sp>
              <p:sp>
                <p:nvSpPr>
                  <p:cNvPr id="109" name="Freeform 313"/>
                  <p:cNvSpPr>
                    <a:spLocks noChangeAspect="1"/>
                  </p:cNvSpPr>
                  <p:nvPr/>
                </p:nvSpPr>
                <p:spPr bwMode="auto">
                  <a:xfrm>
                    <a:off x="5281" y="1660"/>
                    <a:ext cx="83" cy="812"/>
                  </a:xfrm>
                  <a:custGeom>
                    <a:avLst/>
                    <a:gdLst>
                      <a:gd name="T0" fmla="*/ 83 w 83"/>
                      <a:gd name="T1" fmla="*/ 0 h 874"/>
                      <a:gd name="T2" fmla="*/ 3 w 83"/>
                      <a:gd name="T3" fmla="*/ 0 h 874"/>
                      <a:gd name="T4" fmla="*/ 0 w 83"/>
                      <a:gd name="T5" fmla="*/ 758 h 874"/>
                      <a:gd name="T6" fmla="*/ 83 w 83"/>
                      <a:gd name="T7" fmla="*/ 843 h 874"/>
                      <a:gd name="T8" fmla="*/ 83 w 83"/>
                      <a:gd name="T9" fmla="*/ 0 h 874"/>
                      <a:gd name="T10" fmla="*/ 0 60000 65536"/>
                      <a:gd name="T11" fmla="*/ 0 60000 65536"/>
                      <a:gd name="T12" fmla="*/ 0 60000 65536"/>
                      <a:gd name="T13" fmla="*/ 0 60000 65536"/>
                      <a:gd name="T14" fmla="*/ 0 60000 65536"/>
                      <a:gd name="T15" fmla="*/ 0 w 83"/>
                      <a:gd name="T16" fmla="*/ 0 h 874"/>
                      <a:gd name="T17" fmla="*/ 83 w 83"/>
                      <a:gd name="T18" fmla="*/ 874 h 874"/>
                    </a:gdLst>
                    <a:ahLst/>
                    <a:cxnLst>
                      <a:cxn ang="T10">
                        <a:pos x="T0" y="T1"/>
                      </a:cxn>
                      <a:cxn ang="T11">
                        <a:pos x="T2" y="T3"/>
                      </a:cxn>
                      <a:cxn ang="T12">
                        <a:pos x="T4" y="T5"/>
                      </a:cxn>
                      <a:cxn ang="T13">
                        <a:pos x="T6" y="T7"/>
                      </a:cxn>
                      <a:cxn ang="T14">
                        <a:pos x="T8" y="T9"/>
                      </a:cxn>
                    </a:cxnLst>
                    <a:rect l="T15" t="T16" r="T17" b="T18"/>
                    <a:pathLst>
                      <a:path w="83" h="874">
                        <a:moveTo>
                          <a:pt x="83" y="0"/>
                        </a:moveTo>
                        <a:lnTo>
                          <a:pt x="3" y="0"/>
                        </a:lnTo>
                        <a:lnTo>
                          <a:pt x="0" y="786"/>
                        </a:lnTo>
                        <a:lnTo>
                          <a:pt x="83" y="874"/>
                        </a:lnTo>
                        <a:lnTo>
                          <a:pt x="83" y="0"/>
                        </a:lnTo>
                        <a:close/>
                      </a:path>
                    </a:pathLst>
                  </a:custGeom>
                  <a:solidFill>
                    <a:srgbClr val="5F5F5F"/>
                  </a:solidFill>
                  <a:ln w="9525" cap="flat" cmpd="sng">
                    <a:noFill/>
                    <a:prstDash val="solid"/>
                    <a:round/>
                    <a:headEnd/>
                    <a:tailEnd/>
                  </a:ln>
                </p:spPr>
                <p:txBody>
                  <a:bodyPr lIns="90488" tIns="44450" rIns="90488" bIns="44450" anchor="ctr">
                    <a:spAutoFit/>
                  </a:bodyPr>
                  <a:lstStyle/>
                  <a:p>
                    <a:endParaRPr lang="de-DE"/>
                  </a:p>
                </p:txBody>
              </p:sp>
              <p:pic>
                <p:nvPicPr>
                  <p:cNvPr id="110" name="Picture 314"/>
                  <p:cNvPicPr>
                    <a:picLocks noChangeAspect="1" noChangeArrowheads="1"/>
                  </p:cNvPicPr>
                  <p:nvPr/>
                </p:nvPicPr>
                <p:blipFill>
                  <a:blip r:embed="rId7" cstate="print"/>
                  <a:srcRect/>
                  <a:stretch>
                    <a:fillRect/>
                  </a:stretch>
                </p:blipFill>
                <p:spPr bwMode="auto">
                  <a:xfrm flipH="1">
                    <a:off x="5268" y="1608"/>
                    <a:ext cx="702" cy="900"/>
                  </a:xfrm>
                  <a:prstGeom prst="rect">
                    <a:avLst/>
                  </a:prstGeom>
                  <a:noFill/>
                  <a:ln w="9525" algn="ctr">
                    <a:noFill/>
                    <a:miter lim="800000"/>
                    <a:headEnd/>
                    <a:tailEnd/>
                  </a:ln>
                </p:spPr>
              </p:pic>
            </p:grpSp>
            <p:pic>
              <p:nvPicPr>
                <p:cNvPr id="107" name="Picture 315"/>
                <p:cNvPicPr>
                  <a:picLocks noChangeAspect="1" noChangeArrowheads="1"/>
                </p:cNvPicPr>
                <p:nvPr/>
              </p:nvPicPr>
              <p:blipFill>
                <a:blip r:embed="rId8" cstate="print"/>
                <a:srcRect/>
                <a:stretch>
                  <a:fillRect/>
                </a:stretch>
              </p:blipFill>
              <p:spPr bwMode="auto">
                <a:xfrm>
                  <a:off x="721" y="2242"/>
                  <a:ext cx="84" cy="61"/>
                </a:xfrm>
                <a:prstGeom prst="rect">
                  <a:avLst/>
                </a:prstGeom>
                <a:noFill/>
                <a:ln w="9525" algn="ctr">
                  <a:noFill/>
                  <a:miter lim="800000"/>
                  <a:headEnd/>
                  <a:tailEnd/>
                </a:ln>
              </p:spPr>
            </p:pic>
          </p:grpSp>
        </p:grpSp>
      </p:grpSp>
      <p:sp>
        <p:nvSpPr>
          <p:cNvPr id="121" name="Textfeld 120"/>
          <p:cNvSpPr txBox="1"/>
          <p:nvPr/>
        </p:nvSpPr>
        <p:spPr>
          <a:xfrm>
            <a:off x="1116013" y="4207916"/>
            <a:ext cx="3702050" cy="1046163"/>
          </a:xfrm>
          <a:prstGeom prst="rect">
            <a:avLst/>
          </a:prstGeom>
          <a:noFill/>
        </p:spPr>
        <p:txBody>
          <a:bodyPr>
            <a:spAutoFit/>
          </a:bodyPr>
          <a:lstStyle/>
          <a:p>
            <a:pPr marL="342900" indent="-342900" fontAlgn="auto">
              <a:lnSpc>
                <a:spcPct val="90000"/>
              </a:lnSpc>
              <a:spcBef>
                <a:spcPct val="20000"/>
              </a:spcBef>
              <a:spcAft>
                <a:spcPts val="0"/>
              </a:spcAft>
              <a:buFont typeface="Wingdings" pitchFamily="2" charset="2"/>
              <a:buChar char="§"/>
              <a:defRPr/>
            </a:pPr>
            <a:r>
              <a:rPr lang="de-DE" sz="2000" dirty="0">
                <a:effectLst>
                  <a:outerShdw blurRad="38100" dist="38100" dir="2700000" algn="tl">
                    <a:srgbClr val="C0C0C0"/>
                  </a:outerShdw>
                </a:effectLst>
                <a:latin typeface="+mn-lt"/>
                <a:cs typeface="+mn-cs"/>
              </a:rPr>
              <a:t>Einzelkommunikation</a:t>
            </a:r>
          </a:p>
          <a:p>
            <a:pPr marL="742950" lvl="1" indent="-285750" fontAlgn="auto">
              <a:lnSpc>
                <a:spcPct val="90000"/>
              </a:lnSpc>
              <a:spcBef>
                <a:spcPct val="20000"/>
              </a:spcBef>
              <a:spcAft>
                <a:spcPts val="0"/>
              </a:spcAft>
              <a:buClr>
                <a:srgbClr val="FF0000"/>
              </a:buClr>
              <a:buFont typeface="Wingdings" pitchFamily="2" charset="2"/>
              <a:buChar char="§"/>
              <a:defRPr/>
            </a:pPr>
            <a:r>
              <a:rPr lang="de-DE" sz="2000" dirty="0">
                <a:effectLst>
                  <a:outerShdw blurRad="38100" dist="38100" dir="2700000" algn="tl">
                    <a:srgbClr val="C0C0C0"/>
                  </a:outerShdw>
                </a:effectLst>
                <a:latin typeface="+mn-lt"/>
                <a:cs typeface="+mn-cs"/>
              </a:rPr>
              <a:t>Einzelruf</a:t>
            </a:r>
          </a:p>
          <a:p>
            <a:pPr marL="742950" lvl="1" indent="-285750" fontAlgn="auto">
              <a:lnSpc>
                <a:spcPct val="90000"/>
              </a:lnSpc>
              <a:spcBef>
                <a:spcPct val="20000"/>
              </a:spcBef>
              <a:spcAft>
                <a:spcPts val="0"/>
              </a:spcAft>
              <a:buClr>
                <a:srgbClr val="FF0000"/>
              </a:buClr>
              <a:buFont typeface="Wingdings" pitchFamily="2" charset="2"/>
              <a:buChar char="§"/>
              <a:defRPr/>
            </a:pPr>
            <a:r>
              <a:rPr lang="de-DE" sz="2000" dirty="0">
                <a:effectLst>
                  <a:outerShdw blurRad="38100" dist="38100" dir="2700000" algn="tl">
                    <a:srgbClr val="C0C0C0"/>
                  </a:outerShdw>
                </a:effectLst>
                <a:latin typeface="+mn-lt"/>
                <a:cs typeface="+mn-cs"/>
              </a:rPr>
              <a:t>Telefonruf</a:t>
            </a:r>
          </a:p>
        </p:txBody>
      </p:sp>
      <p:sp>
        <p:nvSpPr>
          <p:cNvPr id="122" name="Textfeld 121"/>
          <p:cNvSpPr txBox="1"/>
          <p:nvPr/>
        </p:nvSpPr>
        <p:spPr>
          <a:xfrm>
            <a:off x="1123950" y="2356891"/>
            <a:ext cx="3408363" cy="708025"/>
          </a:xfrm>
          <a:prstGeom prst="rect">
            <a:avLst/>
          </a:prstGeom>
          <a:noFill/>
        </p:spPr>
        <p:txBody>
          <a:bodyPr>
            <a:spAutoFit/>
          </a:bodyPr>
          <a:lstStyle/>
          <a:p>
            <a:pPr marL="342900" indent="-342900" fontAlgn="auto">
              <a:lnSpc>
                <a:spcPct val="90000"/>
              </a:lnSpc>
              <a:spcBef>
                <a:spcPct val="20000"/>
              </a:spcBef>
              <a:spcAft>
                <a:spcPts val="0"/>
              </a:spcAft>
              <a:buFont typeface="Wingdings" pitchFamily="2" charset="2"/>
              <a:buChar char="§"/>
              <a:defRPr/>
            </a:pPr>
            <a:r>
              <a:rPr lang="de-DE" sz="2000" dirty="0">
                <a:effectLst>
                  <a:outerShdw blurRad="38100" dist="38100" dir="2700000" algn="tl">
                    <a:srgbClr val="C0C0C0"/>
                  </a:outerShdw>
                </a:effectLst>
                <a:latin typeface="+mn-lt"/>
                <a:cs typeface="+mn-cs"/>
              </a:rPr>
              <a:t>Gruppenkommunikation</a:t>
            </a:r>
          </a:p>
          <a:p>
            <a:pPr marL="742950" lvl="1" indent="-285750" fontAlgn="auto">
              <a:lnSpc>
                <a:spcPct val="90000"/>
              </a:lnSpc>
              <a:spcBef>
                <a:spcPct val="20000"/>
              </a:spcBef>
              <a:spcAft>
                <a:spcPts val="0"/>
              </a:spcAft>
              <a:buClr>
                <a:srgbClr val="FF0000"/>
              </a:buClr>
              <a:buFont typeface="Wingdings" pitchFamily="2" charset="2"/>
              <a:buChar char="§"/>
              <a:defRPr/>
            </a:pPr>
            <a:r>
              <a:rPr lang="de-DE" sz="2000" dirty="0">
                <a:effectLst>
                  <a:outerShdw blurRad="38100" dist="38100" dir="2700000" algn="tl">
                    <a:srgbClr val="C0C0C0"/>
                  </a:outerShdw>
                </a:effectLst>
                <a:latin typeface="+mn-lt"/>
                <a:cs typeface="+mn-cs"/>
              </a:rPr>
              <a:t>Gruppenruf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blinds(horizontal)">
                                      <p:cBhvr>
                                        <p:cTn id="19" dur="500"/>
                                        <p:tgtEl>
                                          <p:spTgt spid="8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blinds(horizontal)">
                                      <p:cBhvr>
                                        <p:cTn id="22" dur="500"/>
                                        <p:tgtEl>
                                          <p:spTgt spid="122"/>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1"/>
                                        </p:tgtEl>
                                        <p:attrNameLst>
                                          <p:attrName>style.visibility</p:attrName>
                                        </p:attrNameLst>
                                      </p:cBhvr>
                                      <p:to>
                                        <p:strVal val="visible"/>
                                      </p:to>
                                    </p:set>
                                    <p:anim calcmode="lin" valueType="num">
                                      <p:cBhvr additive="base">
                                        <p:cTn id="49" dur="500" fill="hold"/>
                                        <p:tgtEl>
                                          <p:spTgt spid="101"/>
                                        </p:tgtEl>
                                        <p:attrNameLst>
                                          <p:attrName>ppt_x</p:attrName>
                                        </p:attrNameLst>
                                      </p:cBhvr>
                                      <p:tavLst>
                                        <p:tav tm="0">
                                          <p:val>
                                            <p:strVal val="#ppt_x"/>
                                          </p:val>
                                        </p:tav>
                                        <p:tav tm="100000">
                                          <p:val>
                                            <p:strVal val="#ppt_x"/>
                                          </p:val>
                                        </p:tav>
                                      </p:tavLst>
                                    </p:anim>
                                    <p:anim calcmode="lin" valueType="num">
                                      <p:cBhvr additive="base">
                                        <p:cTn id="50" dur="500" fill="hold"/>
                                        <p:tgtEl>
                                          <p:spTgt spid="10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1"/>
                                        </p:tgtEl>
                                        <p:attrNameLst>
                                          <p:attrName>style.visibility</p:attrName>
                                        </p:attrNameLst>
                                      </p:cBhvr>
                                      <p:to>
                                        <p:strVal val="visible"/>
                                      </p:to>
                                    </p:set>
                                    <p:anim calcmode="lin" valueType="num">
                                      <p:cBhvr additive="base">
                                        <p:cTn id="53" dur="500" fill="hold"/>
                                        <p:tgtEl>
                                          <p:spTgt spid="121"/>
                                        </p:tgtEl>
                                        <p:attrNameLst>
                                          <p:attrName>ppt_x</p:attrName>
                                        </p:attrNameLst>
                                      </p:cBhvr>
                                      <p:tavLst>
                                        <p:tav tm="0">
                                          <p:val>
                                            <p:strVal val="#ppt_x"/>
                                          </p:val>
                                        </p:tav>
                                        <p:tav tm="100000">
                                          <p:val>
                                            <p:strVal val="#ppt_x"/>
                                          </p:val>
                                        </p:tav>
                                      </p:tavLst>
                                    </p:anim>
                                    <p:anim calcmode="lin" valueType="num">
                                      <p:cBhvr additive="base">
                                        <p:cTn id="54"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80"/>
                                        </p:tgtEl>
                                        <p:attrNameLst>
                                          <p:attrName>style.visibility</p:attrName>
                                        </p:attrNameLst>
                                      </p:cBhvr>
                                      <p:to>
                                        <p:strVal val="visible"/>
                                      </p:to>
                                    </p:set>
                                    <p:anim calcmode="lin" valueType="num">
                                      <p:cBhvr additive="base">
                                        <p:cTn id="63" dur="500" fill="hold"/>
                                        <p:tgtEl>
                                          <p:spTgt spid="80"/>
                                        </p:tgtEl>
                                        <p:attrNameLst>
                                          <p:attrName>ppt_x</p:attrName>
                                        </p:attrNameLst>
                                      </p:cBhvr>
                                      <p:tavLst>
                                        <p:tav tm="0">
                                          <p:val>
                                            <p:strVal val="#ppt_x"/>
                                          </p:val>
                                        </p:tav>
                                        <p:tav tm="100000">
                                          <p:val>
                                            <p:strVal val="#ppt_x"/>
                                          </p:val>
                                        </p:tav>
                                      </p:tavLst>
                                    </p:anim>
                                    <p:anim calcmode="lin" valueType="num">
                                      <p:cBhvr additive="base">
                                        <p:cTn id="64" dur="500" fill="hold"/>
                                        <p:tgtEl>
                                          <p:spTgt spid="8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6" grpId="0" animBg="1"/>
      <p:bldP spid="19" grpId="0" animBg="1"/>
      <p:bldP spid="20" grpId="0" animBg="1"/>
      <p:bldP spid="21" grpId="0" animBg="1"/>
      <p:bldP spid="121" grpId="0"/>
      <p:bldP spid="1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Funksprachregelungen - Grundsätze</a:t>
            </a:r>
          </a:p>
        </p:txBody>
      </p:sp>
      <p:sp>
        <p:nvSpPr>
          <p:cNvPr id="123" name="Rechteck 3"/>
          <p:cNvSpPr>
            <a:spLocks noChangeArrowheads="1"/>
          </p:cNvSpPr>
          <p:nvPr/>
        </p:nvSpPr>
        <p:spPr bwMode="auto">
          <a:xfrm>
            <a:off x="179388" y="2060575"/>
            <a:ext cx="8474075" cy="3863975"/>
          </a:xfrm>
          <a:prstGeom prst="rect">
            <a:avLst/>
          </a:prstGeom>
          <a:noFill/>
          <a:ln w="9525">
            <a:noFill/>
            <a:miter lim="800000"/>
            <a:headEnd/>
            <a:tailEnd/>
          </a:ln>
        </p:spPr>
        <p:txBody>
          <a:bodyPr>
            <a:spAutoFit/>
          </a:bodyPr>
          <a:lstStyle/>
          <a:p>
            <a:pPr marL="285750" indent="-285750">
              <a:lnSpc>
                <a:spcPts val="2700"/>
              </a:lnSpc>
              <a:buFont typeface="Arial" charset="0"/>
              <a:buChar char="•"/>
            </a:pPr>
            <a:r>
              <a:rPr lang="de-DE" dirty="0">
                <a:latin typeface="Calibri" pitchFamily="34" charset="0"/>
              </a:rPr>
              <a:t>Sprechfunkverkehr so kurz wie möglich, jedoch so umfassend wie nötig abwickeln</a:t>
            </a:r>
          </a:p>
          <a:p>
            <a:pPr marL="285750" indent="-285750">
              <a:lnSpc>
                <a:spcPts val="2700"/>
              </a:lnSpc>
              <a:buFont typeface="Arial" charset="0"/>
              <a:buChar char="•"/>
            </a:pPr>
            <a:r>
              <a:rPr lang="de-DE" dirty="0">
                <a:latin typeface="Calibri" pitchFamily="34" charset="0"/>
              </a:rPr>
              <a:t>strenge Funkdisziplin halten</a:t>
            </a:r>
          </a:p>
          <a:p>
            <a:pPr marL="285750" indent="-285750">
              <a:lnSpc>
                <a:spcPts val="2700"/>
              </a:lnSpc>
              <a:buFont typeface="Arial" charset="0"/>
              <a:buChar char="•"/>
            </a:pPr>
            <a:r>
              <a:rPr lang="de-DE" dirty="0">
                <a:latin typeface="Calibri" pitchFamily="34" charset="0"/>
              </a:rPr>
              <a:t>Höflichkeitsformen (Bitte, Danke </a:t>
            </a:r>
            <a:r>
              <a:rPr lang="de-DE" dirty="0" err="1">
                <a:latin typeface="Calibri" pitchFamily="34" charset="0"/>
              </a:rPr>
              <a:t>u.ä.</a:t>
            </a:r>
            <a:r>
              <a:rPr lang="de-DE" dirty="0">
                <a:latin typeface="Calibri" pitchFamily="34" charset="0"/>
              </a:rPr>
              <a:t>) unterlassen</a:t>
            </a:r>
          </a:p>
          <a:p>
            <a:pPr marL="285750" indent="-285750">
              <a:lnSpc>
                <a:spcPts val="2700"/>
              </a:lnSpc>
              <a:buFont typeface="Arial" charset="0"/>
              <a:buChar char="•"/>
            </a:pPr>
            <a:r>
              <a:rPr lang="de-DE" dirty="0">
                <a:latin typeface="Calibri" pitchFamily="34" charset="0"/>
              </a:rPr>
              <a:t>Teilnehmer mit „SIE“ anreden</a:t>
            </a:r>
          </a:p>
          <a:p>
            <a:pPr marL="285750" indent="-285750">
              <a:lnSpc>
                <a:spcPts val="2700"/>
              </a:lnSpc>
              <a:buFont typeface="Arial" charset="0"/>
              <a:buChar char="•"/>
            </a:pPr>
            <a:r>
              <a:rPr lang="de-DE" dirty="0">
                <a:latin typeface="Calibri" pitchFamily="34" charset="0"/>
              </a:rPr>
              <a:t>deutlich und nicht zu schnell sprechen</a:t>
            </a:r>
          </a:p>
          <a:p>
            <a:pPr marL="285750" indent="-285750">
              <a:lnSpc>
                <a:spcPts val="2700"/>
              </a:lnSpc>
              <a:buFont typeface="Arial" charset="0"/>
              <a:buChar char="•"/>
            </a:pPr>
            <a:r>
              <a:rPr lang="de-DE" dirty="0">
                <a:latin typeface="Calibri" pitchFamily="34" charset="0"/>
              </a:rPr>
              <a:t>nicht zu laut sprechen</a:t>
            </a:r>
          </a:p>
          <a:p>
            <a:pPr marL="285750" indent="-285750">
              <a:lnSpc>
                <a:spcPts val="2700"/>
              </a:lnSpc>
              <a:buFont typeface="Arial" charset="0"/>
              <a:buChar char="•"/>
            </a:pPr>
            <a:r>
              <a:rPr lang="de-DE" dirty="0">
                <a:latin typeface="Calibri" pitchFamily="34" charset="0"/>
              </a:rPr>
              <a:t>Abkürzungen vermeiden</a:t>
            </a:r>
          </a:p>
          <a:p>
            <a:pPr marL="285750" indent="-285750">
              <a:lnSpc>
                <a:spcPts val="2700"/>
              </a:lnSpc>
              <a:buFont typeface="Arial" charset="0"/>
              <a:buChar char="•"/>
            </a:pPr>
            <a:r>
              <a:rPr lang="de-DE" dirty="0">
                <a:latin typeface="Calibri" pitchFamily="34" charset="0"/>
              </a:rPr>
              <a:t>Zahlen unverwechselbar aussprechen</a:t>
            </a:r>
          </a:p>
          <a:p>
            <a:pPr marL="285750" indent="-285750">
              <a:lnSpc>
                <a:spcPts val="2700"/>
              </a:lnSpc>
              <a:buFont typeface="Arial" charset="0"/>
              <a:buChar char="•"/>
            </a:pPr>
            <a:r>
              <a:rPr lang="de-DE" dirty="0">
                <a:latin typeface="Calibri" pitchFamily="34" charset="0"/>
              </a:rPr>
              <a:t>schwer verständliche Wörter buchstabieren</a:t>
            </a:r>
          </a:p>
          <a:p>
            <a:pPr marL="285750" indent="-285750">
              <a:lnSpc>
                <a:spcPts val="2700"/>
              </a:lnSpc>
              <a:buFont typeface="Arial" charset="0"/>
              <a:buChar char="•"/>
            </a:pPr>
            <a:r>
              <a:rPr lang="de-DE" dirty="0">
                <a:latin typeface="Calibri" pitchFamily="34" charset="0"/>
              </a:rPr>
              <a:t>Personennamen, Amtsbezeichnungen und Adressen nur in begründeten Fällen</a:t>
            </a:r>
          </a:p>
          <a:p>
            <a:pPr marL="285750" indent="-285750">
              <a:lnSpc>
                <a:spcPts val="2700"/>
              </a:lnSpc>
              <a:buFont typeface="Arial" charset="0"/>
              <a:buChar char="•"/>
            </a:pPr>
            <a:r>
              <a:rPr lang="de-DE" dirty="0">
                <a:latin typeface="Calibri" pitchFamily="34" charset="0"/>
              </a:rPr>
              <a:t>Einsatzaufträge grundsätzlich wiederholend bestätigen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
                                            <p:txEl>
                                              <p:pRg st="0" end="0"/>
                                            </p:txEl>
                                          </p:spTgt>
                                        </p:tgtEl>
                                        <p:attrNameLst>
                                          <p:attrName>style.visibility</p:attrName>
                                        </p:attrNameLst>
                                      </p:cBhvr>
                                      <p:to>
                                        <p:strVal val="visible"/>
                                      </p:to>
                                    </p:set>
                                    <p:animEffect transition="in" filter="blinds(horizontal)">
                                      <p:cBhvr>
                                        <p:cTn id="7" dur="500"/>
                                        <p:tgtEl>
                                          <p:spTgt spid="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
                                            <p:txEl>
                                              <p:pRg st="1" end="1"/>
                                            </p:txEl>
                                          </p:spTgt>
                                        </p:tgtEl>
                                        <p:attrNameLst>
                                          <p:attrName>style.visibility</p:attrName>
                                        </p:attrNameLst>
                                      </p:cBhvr>
                                      <p:to>
                                        <p:strVal val="visible"/>
                                      </p:to>
                                    </p:set>
                                    <p:animEffect transition="in" filter="blinds(horizontal)">
                                      <p:cBhvr>
                                        <p:cTn id="12" dur="500"/>
                                        <p:tgtEl>
                                          <p:spTgt spid="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3">
                                            <p:txEl>
                                              <p:pRg st="2" end="2"/>
                                            </p:txEl>
                                          </p:spTgt>
                                        </p:tgtEl>
                                        <p:attrNameLst>
                                          <p:attrName>style.visibility</p:attrName>
                                        </p:attrNameLst>
                                      </p:cBhvr>
                                      <p:to>
                                        <p:strVal val="visible"/>
                                      </p:to>
                                    </p:set>
                                    <p:animEffect transition="in" filter="blinds(horizontal)">
                                      <p:cBhvr>
                                        <p:cTn id="17" dur="500"/>
                                        <p:tgtEl>
                                          <p:spTgt spid="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3">
                                            <p:txEl>
                                              <p:pRg st="3" end="3"/>
                                            </p:txEl>
                                          </p:spTgt>
                                        </p:tgtEl>
                                        <p:attrNameLst>
                                          <p:attrName>style.visibility</p:attrName>
                                        </p:attrNameLst>
                                      </p:cBhvr>
                                      <p:to>
                                        <p:strVal val="visible"/>
                                      </p:to>
                                    </p:set>
                                    <p:animEffect transition="in" filter="blinds(horizontal)">
                                      <p:cBhvr>
                                        <p:cTn id="22" dur="500"/>
                                        <p:tgtEl>
                                          <p:spTgt spid="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3">
                                            <p:txEl>
                                              <p:pRg st="4" end="4"/>
                                            </p:txEl>
                                          </p:spTgt>
                                        </p:tgtEl>
                                        <p:attrNameLst>
                                          <p:attrName>style.visibility</p:attrName>
                                        </p:attrNameLst>
                                      </p:cBhvr>
                                      <p:to>
                                        <p:strVal val="visible"/>
                                      </p:to>
                                    </p:set>
                                    <p:animEffect transition="in" filter="blinds(horizontal)">
                                      <p:cBhvr>
                                        <p:cTn id="27" dur="500"/>
                                        <p:tgtEl>
                                          <p:spTgt spid="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3">
                                            <p:txEl>
                                              <p:pRg st="5" end="5"/>
                                            </p:txEl>
                                          </p:spTgt>
                                        </p:tgtEl>
                                        <p:attrNameLst>
                                          <p:attrName>style.visibility</p:attrName>
                                        </p:attrNameLst>
                                      </p:cBhvr>
                                      <p:to>
                                        <p:strVal val="visible"/>
                                      </p:to>
                                    </p:set>
                                    <p:animEffect transition="in" filter="blinds(horizontal)">
                                      <p:cBhvr>
                                        <p:cTn id="32" dur="500"/>
                                        <p:tgtEl>
                                          <p:spTgt spid="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3">
                                            <p:txEl>
                                              <p:pRg st="6" end="6"/>
                                            </p:txEl>
                                          </p:spTgt>
                                        </p:tgtEl>
                                        <p:attrNameLst>
                                          <p:attrName>style.visibility</p:attrName>
                                        </p:attrNameLst>
                                      </p:cBhvr>
                                      <p:to>
                                        <p:strVal val="visible"/>
                                      </p:to>
                                    </p:set>
                                    <p:animEffect transition="in" filter="blinds(horizontal)">
                                      <p:cBhvr>
                                        <p:cTn id="37" dur="500"/>
                                        <p:tgtEl>
                                          <p:spTgt spid="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3">
                                            <p:txEl>
                                              <p:pRg st="7" end="7"/>
                                            </p:txEl>
                                          </p:spTgt>
                                        </p:tgtEl>
                                        <p:attrNameLst>
                                          <p:attrName>style.visibility</p:attrName>
                                        </p:attrNameLst>
                                      </p:cBhvr>
                                      <p:to>
                                        <p:strVal val="visible"/>
                                      </p:to>
                                    </p:set>
                                    <p:animEffect transition="in" filter="blinds(horizontal)">
                                      <p:cBhvr>
                                        <p:cTn id="42" dur="500"/>
                                        <p:tgtEl>
                                          <p:spTgt spid="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3">
                                            <p:txEl>
                                              <p:pRg st="8" end="8"/>
                                            </p:txEl>
                                          </p:spTgt>
                                        </p:tgtEl>
                                        <p:attrNameLst>
                                          <p:attrName>style.visibility</p:attrName>
                                        </p:attrNameLst>
                                      </p:cBhvr>
                                      <p:to>
                                        <p:strVal val="visible"/>
                                      </p:to>
                                    </p:set>
                                    <p:animEffect transition="in" filter="blinds(horizontal)">
                                      <p:cBhvr>
                                        <p:cTn id="47" dur="500"/>
                                        <p:tgtEl>
                                          <p:spTgt spid="12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23">
                                            <p:txEl>
                                              <p:pRg st="9" end="9"/>
                                            </p:txEl>
                                          </p:spTgt>
                                        </p:tgtEl>
                                        <p:attrNameLst>
                                          <p:attrName>style.visibility</p:attrName>
                                        </p:attrNameLst>
                                      </p:cBhvr>
                                      <p:to>
                                        <p:strVal val="visible"/>
                                      </p:to>
                                    </p:set>
                                    <p:animEffect transition="in" filter="blinds(horizontal)">
                                      <p:cBhvr>
                                        <p:cTn id="52" dur="500"/>
                                        <p:tgtEl>
                                          <p:spTgt spid="12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3">
                                            <p:txEl>
                                              <p:pRg st="10" end="10"/>
                                            </p:txEl>
                                          </p:spTgt>
                                        </p:tgtEl>
                                        <p:attrNameLst>
                                          <p:attrName>style.visibility</p:attrName>
                                        </p:attrNameLst>
                                      </p:cBhvr>
                                      <p:to>
                                        <p:strVal val="visible"/>
                                      </p:to>
                                    </p:set>
                                    <p:animEffect transition="in" filter="blinds(horizontal)">
                                      <p:cBhvr>
                                        <p:cTn id="57" dur="500"/>
                                        <p:tgtEl>
                                          <p:spTgt spid="1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Eingangsfrage</a:t>
            </a:r>
          </a:p>
        </p:txBody>
      </p:sp>
      <p:sp>
        <p:nvSpPr>
          <p:cNvPr id="3" name="Inhaltsplatzhalter 2"/>
          <p:cNvSpPr>
            <a:spLocks noGrp="1"/>
          </p:cNvSpPr>
          <p:nvPr>
            <p:ph idx="1"/>
          </p:nvPr>
        </p:nvSpPr>
        <p:spPr/>
        <p:txBody>
          <a:bodyPr/>
          <a:lstStyle/>
          <a:p>
            <a:r>
              <a:rPr lang="de-DE" dirty="0"/>
              <a:t>Stand ELA, Wer hat die ELA erfolgreich abgeschlossen?</a:t>
            </a:r>
          </a:p>
        </p:txBody>
      </p:sp>
      <p:pic>
        <p:nvPicPr>
          <p:cNvPr id="38914" name="Picture 2" descr="https://www.sskm.de/graphics/firmenkunden/konten_liquiditaet/sepa_faqs_200x200.jpg"/>
          <p:cNvPicPr>
            <a:picLocks noChangeAspect="1" noChangeArrowheads="1"/>
          </p:cNvPicPr>
          <p:nvPr/>
        </p:nvPicPr>
        <p:blipFill>
          <a:blip r:embed="rId2" cstate="print"/>
          <a:srcRect/>
          <a:stretch>
            <a:fillRect/>
          </a:stretch>
        </p:blipFill>
        <p:spPr bwMode="auto">
          <a:xfrm>
            <a:off x="3347864" y="2420888"/>
            <a:ext cx="1905000" cy="1905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Funksprachregelungen - Gespräch</a:t>
            </a:r>
          </a:p>
        </p:txBody>
      </p:sp>
      <p:sp>
        <p:nvSpPr>
          <p:cNvPr id="5" name="Rechteck 4"/>
          <p:cNvSpPr/>
          <p:nvPr/>
        </p:nvSpPr>
        <p:spPr>
          <a:xfrm>
            <a:off x="468313" y="1916113"/>
            <a:ext cx="2536825" cy="992187"/>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de-DE" dirty="0"/>
              <a:t>Florian X von Florian Y kommen</a:t>
            </a:r>
          </a:p>
        </p:txBody>
      </p:sp>
      <p:sp>
        <p:nvSpPr>
          <p:cNvPr id="6" name="Rechteck 5"/>
          <p:cNvSpPr/>
          <p:nvPr/>
        </p:nvSpPr>
        <p:spPr>
          <a:xfrm>
            <a:off x="468313" y="4821238"/>
            <a:ext cx="2536825" cy="990600"/>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de-DE" dirty="0"/>
              <a:t>Verstanden </a:t>
            </a:r>
          </a:p>
          <a:p>
            <a:pPr algn="ctr" fontAlgn="auto">
              <a:spcBef>
                <a:spcPts val="0"/>
              </a:spcBef>
              <a:spcAft>
                <a:spcPts val="0"/>
              </a:spcAft>
              <a:defRPr/>
            </a:pPr>
            <a:r>
              <a:rPr lang="de-DE" dirty="0"/>
              <a:t>Ende </a:t>
            </a:r>
          </a:p>
        </p:txBody>
      </p:sp>
      <p:sp>
        <p:nvSpPr>
          <p:cNvPr id="7" name="Rechteck 6"/>
          <p:cNvSpPr/>
          <p:nvPr/>
        </p:nvSpPr>
        <p:spPr>
          <a:xfrm>
            <a:off x="6002338" y="4064000"/>
            <a:ext cx="2538412" cy="990600"/>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de-DE" dirty="0"/>
              <a:t>Standort Hauptplatz </a:t>
            </a:r>
          </a:p>
          <a:p>
            <a:pPr algn="ctr" fontAlgn="auto">
              <a:spcBef>
                <a:spcPts val="0"/>
              </a:spcBef>
              <a:spcAft>
                <a:spcPts val="0"/>
              </a:spcAft>
              <a:defRPr/>
            </a:pPr>
            <a:r>
              <a:rPr lang="de-DE" dirty="0"/>
              <a:t>kommen</a:t>
            </a:r>
          </a:p>
        </p:txBody>
      </p:sp>
      <p:sp>
        <p:nvSpPr>
          <p:cNvPr id="8" name="Rechteck 7"/>
          <p:cNvSpPr/>
          <p:nvPr/>
        </p:nvSpPr>
        <p:spPr>
          <a:xfrm>
            <a:off x="468313" y="3371850"/>
            <a:ext cx="2536825" cy="992188"/>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de-DE" dirty="0"/>
              <a:t>Frage</a:t>
            </a:r>
          </a:p>
          <a:p>
            <a:pPr algn="ctr" fontAlgn="auto">
              <a:spcBef>
                <a:spcPts val="0"/>
              </a:spcBef>
              <a:spcAft>
                <a:spcPts val="0"/>
              </a:spcAft>
              <a:defRPr/>
            </a:pPr>
            <a:r>
              <a:rPr lang="de-DE" dirty="0"/>
              <a:t>Standort</a:t>
            </a:r>
          </a:p>
          <a:p>
            <a:pPr algn="ctr" fontAlgn="auto">
              <a:spcBef>
                <a:spcPts val="0"/>
              </a:spcBef>
              <a:spcAft>
                <a:spcPts val="0"/>
              </a:spcAft>
              <a:defRPr/>
            </a:pPr>
            <a:r>
              <a:rPr lang="de-DE" dirty="0"/>
              <a:t>kommen</a:t>
            </a:r>
          </a:p>
        </p:txBody>
      </p:sp>
      <p:sp>
        <p:nvSpPr>
          <p:cNvPr id="9" name="Rechteck 8"/>
          <p:cNvSpPr/>
          <p:nvPr/>
        </p:nvSpPr>
        <p:spPr>
          <a:xfrm>
            <a:off x="6002338" y="2613025"/>
            <a:ext cx="2538412" cy="992188"/>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de-DE" dirty="0"/>
              <a:t>Hier</a:t>
            </a:r>
          </a:p>
          <a:p>
            <a:pPr algn="ctr" fontAlgn="auto">
              <a:spcBef>
                <a:spcPts val="0"/>
              </a:spcBef>
              <a:spcAft>
                <a:spcPts val="0"/>
              </a:spcAft>
              <a:defRPr/>
            </a:pPr>
            <a:r>
              <a:rPr lang="de-DE" dirty="0"/>
              <a:t>Florian X</a:t>
            </a:r>
          </a:p>
          <a:p>
            <a:pPr algn="ctr" fontAlgn="auto">
              <a:spcBef>
                <a:spcPts val="0"/>
              </a:spcBef>
              <a:spcAft>
                <a:spcPts val="0"/>
              </a:spcAft>
              <a:defRPr/>
            </a:pPr>
            <a:r>
              <a:rPr lang="de-DE" dirty="0"/>
              <a:t>kommen</a:t>
            </a:r>
          </a:p>
        </p:txBody>
      </p:sp>
      <p:cxnSp>
        <p:nvCxnSpPr>
          <p:cNvPr id="10" name="Gerade Verbindung mit Pfeil 9"/>
          <p:cNvCxnSpPr/>
          <p:nvPr/>
        </p:nvCxnSpPr>
        <p:spPr>
          <a:xfrm flipH="1">
            <a:off x="3005138" y="3371850"/>
            <a:ext cx="2997200" cy="303213"/>
          </a:xfrm>
          <a:prstGeom prst="straightConnector1">
            <a:avLst/>
          </a:prstGeom>
          <a:solidFill>
            <a:srgbClr val="C00000"/>
          </a:solidFill>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3005138" y="4064000"/>
            <a:ext cx="2997200" cy="412750"/>
          </a:xfrm>
          <a:prstGeom prst="straightConnector1">
            <a:avLst/>
          </a:prstGeom>
          <a:solidFill>
            <a:srgbClr val="C00000"/>
          </a:solidFill>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3005138" y="4821238"/>
            <a:ext cx="2997200" cy="303212"/>
          </a:xfrm>
          <a:prstGeom prst="straightConnector1">
            <a:avLst/>
          </a:prstGeom>
          <a:solidFill>
            <a:srgbClr val="C00000"/>
          </a:solidFill>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3005138" y="2493963"/>
            <a:ext cx="2997200" cy="414337"/>
          </a:xfrm>
          <a:prstGeom prst="straightConnector1">
            <a:avLst/>
          </a:prstGeom>
          <a:solidFill>
            <a:srgbClr val="C00000"/>
          </a:solidFill>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linds(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Funksprachregelungen – Gespräch – Verkürzte Form</a:t>
            </a:r>
          </a:p>
        </p:txBody>
      </p:sp>
      <p:sp>
        <p:nvSpPr>
          <p:cNvPr id="14" name="Rechteck 13"/>
          <p:cNvSpPr/>
          <p:nvPr/>
        </p:nvSpPr>
        <p:spPr>
          <a:xfrm>
            <a:off x="619125" y="2565400"/>
            <a:ext cx="2728913" cy="1176338"/>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de-DE" dirty="0"/>
              <a:t>Florian X von Florian Y</a:t>
            </a:r>
          </a:p>
          <a:p>
            <a:pPr algn="ctr" fontAlgn="auto">
              <a:spcBef>
                <a:spcPts val="0"/>
              </a:spcBef>
              <a:spcAft>
                <a:spcPts val="0"/>
              </a:spcAft>
              <a:defRPr/>
            </a:pPr>
            <a:r>
              <a:rPr lang="de-DE" dirty="0"/>
              <a:t>Wasser marsch</a:t>
            </a:r>
          </a:p>
          <a:p>
            <a:pPr algn="ctr" fontAlgn="auto">
              <a:spcBef>
                <a:spcPts val="0"/>
              </a:spcBef>
              <a:spcAft>
                <a:spcPts val="0"/>
              </a:spcAft>
              <a:defRPr/>
            </a:pPr>
            <a:r>
              <a:rPr lang="de-DE" dirty="0"/>
              <a:t> kommen</a:t>
            </a:r>
          </a:p>
        </p:txBody>
      </p:sp>
      <p:sp>
        <p:nvSpPr>
          <p:cNvPr id="15" name="Rechteck 14"/>
          <p:cNvSpPr/>
          <p:nvPr/>
        </p:nvSpPr>
        <p:spPr>
          <a:xfrm>
            <a:off x="5730875" y="3429000"/>
            <a:ext cx="2728913" cy="1176338"/>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de-DE" dirty="0"/>
              <a:t>Hier</a:t>
            </a:r>
          </a:p>
          <a:p>
            <a:pPr algn="ctr" fontAlgn="auto">
              <a:spcBef>
                <a:spcPts val="0"/>
              </a:spcBef>
              <a:spcAft>
                <a:spcPts val="0"/>
              </a:spcAft>
              <a:defRPr/>
            </a:pPr>
            <a:r>
              <a:rPr lang="de-DE" dirty="0"/>
              <a:t>Florian X</a:t>
            </a:r>
          </a:p>
          <a:p>
            <a:pPr algn="ctr" fontAlgn="auto">
              <a:spcBef>
                <a:spcPts val="0"/>
              </a:spcBef>
              <a:spcAft>
                <a:spcPts val="0"/>
              </a:spcAft>
              <a:defRPr/>
            </a:pPr>
            <a:r>
              <a:rPr lang="de-DE" dirty="0"/>
              <a:t>verstanden</a:t>
            </a:r>
          </a:p>
          <a:p>
            <a:pPr algn="ctr" fontAlgn="auto">
              <a:spcBef>
                <a:spcPts val="0"/>
              </a:spcBef>
              <a:spcAft>
                <a:spcPts val="0"/>
              </a:spcAft>
              <a:defRPr/>
            </a:pPr>
            <a:r>
              <a:rPr lang="de-DE" dirty="0"/>
              <a:t>Ende</a:t>
            </a:r>
          </a:p>
        </p:txBody>
      </p:sp>
      <p:cxnSp>
        <p:nvCxnSpPr>
          <p:cNvPr id="16" name="Gerade Verbindung mit Pfeil 15"/>
          <p:cNvCxnSpPr/>
          <p:nvPr/>
        </p:nvCxnSpPr>
        <p:spPr>
          <a:xfrm>
            <a:off x="3348038" y="3249613"/>
            <a:ext cx="2382837" cy="395287"/>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Funksprachregelungen – Schlüsselwörter</a:t>
            </a:r>
          </a:p>
        </p:txBody>
      </p:sp>
      <p:graphicFrame>
        <p:nvGraphicFramePr>
          <p:cNvPr id="7" name="Group 51"/>
          <p:cNvGraphicFramePr>
            <a:graphicFrameLocks noGrp="1"/>
          </p:cNvGraphicFramePr>
          <p:nvPr/>
        </p:nvGraphicFramePr>
        <p:xfrm>
          <a:off x="107950" y="1700213"/>
          <a:ext cx="8785225" cy="4314830"/>
        </p:xfrm>
        <a:graphic>
          <a:graphicData uri="http://schemas.openxmlformats.org/drawingml/2006/table">
            <a:tbl>
              <a:tblPr/>
              <a:tblGrid>
                <a:gridCol w="3671888">
                  <a:extLst>
                    <a:ext uri="{9D8B030D-6E8A-4147-A177-3AD203B41FA5}">
                      <a16:colId xmlns:a16="http://schemas.microsoft.com/office/drawing/2014/main" val="20000"/>
                    </a:ext>
                  </a:extLst>
                </a:gridCol>
                <a:gridCol w="5113337">
                  <a:extLst>
                    <a:ext uri="{9D8B030D-6E8A-4147-A177-3AD203B41FA5}">
                      <a16:colId xmlns:a16="http://schemas.microsoft.com/office/drawing/2014/main" val="20001"/>
                    </a:ext>
                  </a:extLst>
                </a:gridCol>
              </a:tblGrid>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FFFFFF"/>
                          </a:solidFill>
                          <a:effectLst/>
                          <a:latin typeface="Calibri" pitchFamily="34" charset="0"/>
                          <a:cs typeface="Arial" charset="0"/>
                        </a:rPr>
                        <a:t>Schlüsselwort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a:ln>
                            <a:noFill/>
                          </a:ln>
                          <a:solidFill>
                            <a:srgbClr val="FFFFFF"/>
                          </a:solidFill>
                          <a:effectLst/>
                          <a:latin typeface="Calibri" pitchFamily="34" charset="0"/>
                          <a:cs typeface="Arial" charset="0"/>
                        </a:rPr>
                        <a:t>Bedeutung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0"/>
                  </a:ext>
                </a:extLst>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Kommen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Aufforderung zur Antwort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928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Von… / hier…. </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Bsp: Florian Zandt 47/1 von Florian Denkendorf 11/1 kommen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Bei Anfruf/ Anrufantwort: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a:ln>
                          <a:noFill/>
                        </a:ln>
                        <a:solidFill>
                          <a:srgbClr val="000000"/>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1" i="0" u="none" strike="noStrike" cap="none" normalizeH="0" baseline="0">
                          <a:ln>
                            <a:noFill/>
                          </a:ln>
                          <a:solidFill>
                            <a:srgbClr val="000000"/>
                          </a:solidFill>
                          <a:effectLst/>
                          <a:latin typeface="Calibri" pitchFamily="34" charset="0"/>
                          <a:cs typeface="Arial" charset="0"/>
                        </a:rPr>
                        <a:t>Immer  </a:t>
                      </a:r>
                      <a:r>
                        <a:rPr kumimoji="0" lang="de-DE" sz="1600" b="0" i="0" u="none" strike="noStrike" cap="none" normalizeH="0" baseline="0">
                          <a:ln>
                            <a:noFill/>
                          </a:ln>
                          <a:solidFill>
                            <a:srgbClr val="000000"/>
                          </a:solidFill>
                          <a:effectLst/>
                          <a:latin typeface="Calibri" pitchFamily="34" charset="0"/>
                          <a:cs typeface="Arial" charset="0"/>
                        </a:rPr>
                        <a:t>„</a:t>
                      </a:r>
                      <a:r>
                        <a:rPr kumimoji="0" lang="de-DE" sz="1600" b="1" i="0" u="none" strike="noStrike" cap="none" normalizeH="0" baseline="0">
                          <a:ln>
                            <a:noFill/>
                          </a:ln>
                          <a:solidFill>
                            <a:srgbClr val="000000"/>
                          </a:solidFill>
                          <a:effectLst/>
                          <a:latin typeface="Calibri" pitchFamily="34" charset="0"/>
                          <a:cs typeface="Arial" charset="0"/>
                        </a:rPr>
                        <a:t>Hier </a:t>
                      </a:r>
                      <a:r>
                        <a:rPr kumimoji="0" lang="de-DE" sz="1600" b="0" i="0" u="none" strike="noStrike" cap="none" normalizeH="0" baseline="0">
                          <a:ln>
                            <a:noFill/>
                          </a:ln>
                          <a:solidFill>
                            <a:srgbClr val="000000"/>
                          </a:solidFill>
                          <a:effectLst/>
                          <a:latin typeface="Calibri" pitchFamily="34" charset="0"/>
                          <a:cs typeface="Arial" charset="0"/>
                        </a:rPr>
                        <a:t>Florian XXX -  kommen</a:t>
                      </a:r>
                      <a:r>
                        <a:rPr kumimoji="0" lang="de-DE" sz="1600" b="1" i="0" u="none" strike="noStrike" cap="none" normalizeH="0" baseline="0">
                          <a:ln>
                            <a:noFill/>
                          </a:ln>
                          <a:solidFill>
                            <a:srgbClr val="000000"/>
                          </a:solidFill>
                          <a:effectLst/>
                          <a:latin typeface="Calibri" pitchFamily="34"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Verstanden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Empfangsbestätigung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Ende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Verkehrsschluss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Frage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Vor Fragen sprechen: Bsp: Frage-Standort kommen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Buchstabieren Sie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Auforderung zum Buchstabieren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Ich buchstabiere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Ankündung des Buchstabierens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Wiederholen Sie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Ich wiederhole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8"/>
                  </a:ext>
                </a:extLst>
              </a:tr>
              <a:tr h="376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a:ln>
                            <a:noFill/>
                          </a:ln>
                          <a:solidFill>
                            <a:srgbClr val="000000"/>
                          </a:solidFill>
                          <a:effectLst/>
                          <a:latin typeface="Calibri" pitchFamily="34" charset="0"/>
                          <a:cs typeface="Arial" charset="0"/>
                        </a:rPr>
                        <a:t>Ich berichtige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a:ln>
                            <a:noFill/>
                          </a:ln>
                          <a:solidFill>
                            <a:srgbClr val="000000"/>
                          </a:solidFill>
                          <a:effectLst/>
                          <a:latin typeface="Calibri" pitchFamily="34" charset="0"/>
                          <a:cs typeface="Arial" charset="0"/>
                        </a:rPr>
                        <a:t>Fehler korrigieren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Funksprachregelungen – Buchstabier </a:t>
            </a:r>
            <a:r>
              <a:rPr lang="de-DE" sz="4400" dirty="0" err="1">
                <a:latin typeface="+mj-lt"/>
                <a:ea typeface="+mj-ea"/>
                <a:cs typeface="+mj-cs"/>
              </a:rPr>
              <a:t>alphabet</a:t>
            </a:r>
            <a:endParaRPr lang="de-DE" sz="4400" dirty="0">
              <a:latin typeface="+mj-lt"/>
              <a:ea typeface="+mj-ea"/>
              <a:cs typeface="+mj-cs"/>
            </a:endParaRPr>
          </a:p>
        </p:txBody>
      </p:sp>
      <p:graphicFrame>
        <p:nvGraphicFramePr>
          <p:cNvPr id="5" name="Tabelle 4"/>
          <p:cNvGraphicFramePr>
            <a:graphicFrameLocks noGrp="1"/>
          </p:cNvGraphicFramePr>
          <p:nvPr/>
        </p:nvGraphicFramePr>
        <p:xfrm>
          <a:off x="755576" y="1773238"/>
          <a:ext cx="2592288" cy="4176464"/>
        </p:xfrm>
        <a:graphic>
          <a:graphicData uri="http://schemas.openxmlformats.org/drawingml/2006/table">
            <a:tbl>
              <a:tblPr/>
              <a:tblGrid>
                <a:gridCol w="1488755">
                  <a:extLst>
                    <a:ext uri="{9D8B030D-6E8A-4147-A177-3AD203B41FA5}">
                      <a16:colId xmlns:a16="http://schemas.microsoft.com/office/drawing/2014/main" val="20000"/>
                    </a:ext>
                  </a:extLst>
                </a:gridCol>
                <a:gridCol w="1103533">
                  <a:extLst>
                    <a:ext uri="{9D8B030D-6E8A-4147-A177-3AD203B41FA5}">
                      <a16:colId xmlns:a16="http://schemas.microsoft.com/office/drawing/2014/main" val="20001"/>
                    </a:ext>
                  </a:extLst>
                </a:gridCol>
              </a:tblGrid>
              <a:tr h="4176464">
                <a:tc>
                  <a:txBody>
                    <a:bodyPr/>
                    <a:lstStyle/>
                    <a:p>
                      <a:pPr algn="l"/>
                      <a:r>
                        <a:rPr lang="de-DE" sz="1400" dirty="0"/>
                        <a:t>A</a:t>
                      </a:r>
                      <a:br>
                        <a:rPr lang="de-DE" sz="1400" dirty="0"/>
                      </a:br>
                      <a:r>
                        <a:rPr lang="de-DE" sz="1400" dirty="0"/>
                        <a:t>Ä</a:t>
                      </a:r>
                      <a:br>
                        <a:rPr lang="de-DE" sz="1400" dirty="0"/>
                      </a:br>
                      <a:r>
                        <a:rPr lang="de-DE" sz="1400" dirty="0"/>
                        <a:t>B</a:t>
                      </a:r>
                      <a:br>
                        <a:rPr lang="de-DE" sz="1400" dirty="0"/>
                      </a:br>
                      <a:r>
                        <a:rPr lang="de-DE" sz="1400" dirty="0"/>
                        <a:t>C</a:t>
                      </a:r>
                      <a:br>
                        <a:rPr lang="de-DE" sz="1400" dirty="0"/>
                      </a:br>
                      <a:r>
                        <a:rPr lang="de-DE" sz="1400" dirty="0"/>
                        <a:t>CH</a:t>
                      </a:r>
                      <a:br>
                        <a:rPr lang="de-DE" sz="1400" dirty="0"/>
                      </a:br>
                      <a:r>
                        <a:rPr lang="de-DE" sz="1400" dirty="0"/>
                        <a:t>D </a:t>
                      </a:r>
                      <a:br>
                        <a:rPr lang="de-DE" sz="1400" dirty="0"/>
                      </a:br>
                      <a:r>
                        <a:rPr lang="de-DE" sz="1400" dirty="0"/>
                        <a:t>E</a:t>
                      </a:r>
                      <a:br>
                        <a:rPr lang="de-DE" sz="1400" dirty="0"/>
                      </a:br>
                      <a:r>
                        <a:rPr lang="de-DE" sz="1400" dirty="0"/>
                        <a:t>F</a:t>
                      </a:r>
                      <a:br>
                        <a:rPr lang="de-DE" sz="1400" dirty="0"/>
                      </a:br>
                      <a:r>
                        <a:rPr lang="de-DE" sz="1400" dirty="0"/>
                        <a:t>G</a:t>
                      </a:r>
                      <a:br>
                        <a:rPr lang="de-DE" sz="1400" dirty="0"/>
                      </a:br>
                      <a:r>
                        <a:rPr lang="de-DE" sz="1400" dirty="0"/>
                        <a:t>H</a:t>
                      </a:r>
                      <a:br>
                        <a:rPr lang="de-DE" sz="1400" dirty="0"/>
                      </a:br>
                      <a:r>
                        <a:rPr lang="de-DE" sz="1400" dirty="0"/>
                        <a:t>I</a:t>
                      </a:r>
                      <a:br>
                        <a:rPr lang="de-DE" sz="1400" dirty="0"/>
                      </a:br>
                      <a:r>
                        <a:rPr lang="de-DE" sz="1400" dirty="0"/>
                        <a:t>J</a:t>
                      </a:r>
                      <a:br>
                        <a:rPr lang="de-DE" sz="1400" dirty="0"/>
                      </a:br>
                      <a:r>
                        <a:rPr lang="de-DE" sz="1400" dirty="0"/>
                        <a:t>K</a:t>
                      </a:r>
                      <a:br>
                        <a:rPr lang="de-DE" sz="1400" dirty="0"/>
                      </a:br>
                      <a:r>
                        <a:rPr lang="de-DE" sz="1400" dirty="0"/>
                        <a:t>L</a:t>
                      </a:r>
                      <a:br>
                        <a:rPr lang="de-DE" sz="1400" dirty="0"/>
                      </a:br>
                      <a:r>
                        <a:rPr lang="de-DE" sz="1400" dirty="0"/>
                        <a:t>M</a:t>
                      </a:r>
                      <a:br>
                        <a:rPr lang="de-DE" sz="1400" dirty="0"/>
                      </a:br>
                      <a:r>
                        <a:rPr lang="de-DE" sz="1400" dirty="0"/>
                        <a:t>N</a:t>
                      </a:r>
                      <a:br>
                        <a:rPr lang="de-DE" sz="1400" dirty="0"/>
                      </a:br>
                      <a:endParaRPr lang="de-DE" sz="1400" dirty="0"/>
                    </a:p>
                  </a:txBody>
                  <a:tcPr marL="13565" marR="13565" marT="13565" marB="13565" anchor="ctr">
                    <a:lnL>
                      <a:noFill/>
                    </a:lnL>
                    <a:lnR>
                      <a:noFill/>
                    </a:lnR>
                    <a:lnT>
                      <a:noFill/>
                    </a:lnT>
                    <a:lnB>
                      <a:noFill/>
                    </a:lnB>
                  </a:tcPr>
                </a:tc>
                <a:tc>
                  <a:txBody>
                    <a:bodyPr/>
                    <a:lstStyle/>
                    <a:p>
                      <a:pPr algn="l"/>
                      <a:r>
                        <a:rPr lang="de-DE" sz="1400" dirty="0"/>
                        <a:t>Anton</a:t>
                      </a:r>
                      <a:br>
                        <a:rPr lang="de-DE" sz="1400" dirty="0"/>
                      </a:br>
                      <a:r>
                        <a:rPr lang="de-DE" sz="1400" dirty="0"/>
                        <a:t>Ärger</a:t>
                      </a:r>
                      <a:br>
                        <a:rPr lang="de-DE" sz="1400" dirty="0"/>
                      </a:br>
                      <a:r>
                        <a:rPr lang="de-DE" sz="1400" dirty="0"/>
                        <a:t>Berta</a:t>
                      </a:r>
                      <a:br>
                        <a:rPr lang="de-DE" sz="1400" dirty="0"/>
                      </a:br>
                      <a:r>
                        <a:rPr lang="de-DE" sz="1400" dirty="0"/>
                        <a:t>Cäsar</a:t>
                      </a:r>
                      <a:br>
                        <a:rPr lang="de-DE" sz="1400" dirty="0"/>
                      </a:br>
                      <a:r>
                        <a:rPr lang="de-DE" sz="1400" dirty="0"/>
                        <a:t>Charlotte</a:t>
                      </a:r>
                      <a:br>
                        <a:rPr lang="de-DE" sz="1400" dirty="0"/>
                      </a:br>
                      <a:r>
                        <a:rPr lang="de-DE" sz="1400" dirty="0"/>
                        <a:t>Dora</a:t>
                      </a:r>
                      <a:br>
                        <a:rPr lang="de-DE" sz="1400" dirty="0"/>
                      </a:br>
                      <a:r>
                        <a:rPr lang="de-DE" sz="1400" dirty="0"/>
                        <a:t>Emil</a:t>
                      </a:r>
                      <a:br>
                        <a:rPr lang="de-DE" sz="1400" dirty="0"/>
                      </a:br>
                      <a:r>
                        <a:rPr lang="de-DE" sz="1400" dirty="0"/>
                        <a:t>Friedrich</a:t>
                      </a:r>
                      <a:br>
                        <a:rPr lang="de-DE" sz="1400" dirty="0"/>
                      </a:br>
                      <a:r>
                        <a:rPr lang="de-DE" sz="1400" dirty="0"/>
                        <a:t>Gustav</a:t>
                      </a:r>
                      <a:br>
                        <a:rPr lang="de-DE" sz="1400" dirty="0"/>
                      </a:br>
                      <a:r>
                        <a:rPr lang="de-DE" sz="1400" dirty="0"/>
                        <a:t>Heinrich</a:t>
                      </a:r>
                      <a:br>
                        <a:rPr lang="de-DE" sz="1400" dirty="0"/>
                      </a:br>
                      <a:r>
                        <a:rPr lang="de-DE" sz="1400" dirty="0"/>
                        <a:t>Ida</a:t>
                      </a:r>
                      <a:br>
                        <a:rPr lang="de-DE" sz="1400" dirty="0"/>
                      </a:br>
                      <a:r>
                        <a:rPr lang="de-DE" sz="1400" dirty="0"/>
                        <a:t>Julius</a:t>
                      </a:r>
                      <a:br>
                        <a:rPr lang="de-DE" sz="1400" dirty="0"/>
                      </a:br>
                      <a:r>
                        <a:rPr lang="de-DE" sz="1400" dirty="0"/>
                        <a:t>Kaufmann</a:t>
                      </a:r>
                      <a:br>
                        <a:rPr lang="de-DE" sz="1400" dirty="0"/>
                      </a:br>
                      <a:r>
                        <a:rPr lang="de-DE" sz="1400" dirty="0"/>
                        <a:t>Ludwig</a:t>
                      </a:r>
                      <a:br>
                        <a:rPr lang="de-DE" sz="1400" dirty="0"/>
                      </a:br>
                      <a:r>
                        <a:rPr lang="de-DE" sz="1400" dirty="0"/>
                        <a:t>Martha</a:t>
                      </a:r>
                      <a:br>
                        <a:rPr lang="de-DE" sz="1400" dirty="0"/>
                      </a:br>
                      <a:r>
                        <a:rPr lang="de-DE" sz="1400" dirty="0"/>
                        <a:t>Nordpol</a:t>
                      </a:r>
                      <a:br>
                        <a:rPr lang="de-DE" sz="1400" dirty="0"/>
                      </a:br>
                      <a:endParaRPr lang="de-DE" sz="1400" dirty="0"/>
                    </a:p>
                  </a:txBody>
                  <a:tcPr marL="13565" marR="13565" marT="13565" marB="13565" anchor="ctr">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6" name="Tabelle 5"/>
          <p:cNvGraphicFramePr>
            <a:graphicFrameLocks noGrp="1"/>
          </p:cNvGraphicFramePr>
          <p:nvPr/>
        </p:nvGraphicFramePr>
        <p:xfrm>
          <a:off x="5364088" y="1773238"/>
          <a:ext cx="2664296" cy="4176464"/>
        </p:xfrm>
        <a:graphic>
          <a:graphicData uri="http://schemas.openxmlformats.org/drawingml/2006/table">
            <a:tbl>
              <a:tblPr/>
              <a:tblGrid>
                <a:gridCol w="740235">
                  <a:extLst>
                    <a:ext uri="{9D8B030D-6E8A-4147-A177-3AD203B41FA5}">
                      <a16:colId xmlns:a16="http://schemas.microsoft.com/office/drawing/2014/main" val="20000"/>
                    </a:ext>
                  </a:extLst>
                </a:gridCol>
                <a:gridCol w="1924061">
                  <a:extLst>
                    <a:ext uri="{9D8B030D-6E8A-4147-A177-3AD203B41FA5}">
                      <a16:colId xmlns:a16="http://schemas.microsoft.com/office/drawing/2014/main" val="20001"/>
                    </a:ext>
                  </a:extLst>
                </a:gridCol>
              </a:tblGrid>
              <a:tr h="4176464">
                <a:tc>
                  <a:txBody>
                    <a:bodyPr/>
                    <a:lstStyle/>
                    <a:p>
                      <a:pPr algn="l"/>
                      <a:r>
                        <a:rPr lang="de-DE" sz="1400" dirty="0"/>
                        <a:t>O</a:t>
                      </a:r>
                      <a:br>
                        <a:rPr lang="de-DE" sz="1400" dirty="0"/>
                      </a:br>
                      <a:r>
                        <a:rPr lang="de-DE" sz="1400" dirty="0"/>
                        <a:t>Ö</a:t>
                      </a:r>
                      <a:br>
                        <a:rPr lang="de-DE" sz="1400" dirty="0"/>
                      </a:br>
                      <a:r>
                        <a:rPr lang="de-DE" sz="1400" dirty="0"/>
                        <a:t>P</a:t>
                      </a:r>
                      <a:br>
                        <a:rPr lang="de-DE" sz="1400" dirty="0"/>
                      </a:br>
                      <a:r>
                        <a:rPr lang="de-DE" sz="1400" dirty="0"/>
                        <a:t>Q</a:t>
                      </a:r>
                      <a:br>
                        <a:rPr lang="de-DE" sz="1400" dirty="0"/>
                      </a:br>
                      <a:r>
                        <a:rPr lang="de-DE" sz="1400" dirty="0"/>
                        <a:t>R</a:t>
                      </a:r>
                      <a:br>
                        <a:rPr lang="de-DE" sz="1400" dirty="0"/>
                      </a:br>
                      <a:r>
                        <a:rPr lang="de-DE" sz="1400" dirty="0"/>
                        <a:t>S</a:t>
                      </a:r>
                      <a:br>
                        <a:rPr lang="de-DE" sz="1400" dirty="0"/>
                      </a:br>
                      <a:r>
                        <a:rPr lang="de-DE" sz="1400" dirty="0"/>
                        <a:t>SCH</a:t>
                      </a:r>
                      <a:br>
                        <a:rPr lang="de-DE" sz="1400" dirty="0"/>
                      </a:br>
                      <a:r>
                        <a:rPr lang="de-DE" sz="1400" dirty="0"/>
                        <a:t>T</a:t>
                      </a:r>
                      <a:br>
                        <a:rPr lang="de-DE" sz="1400" dirty="0"/>
                      </a:br>
                      <a:r>
                        <a:rPr lang="de-DE" sz="1400" dirty="0"/>
                        <a:t>U</a:t>
                      </a:r>
                      <a:br>
                        <a:rPr lang="de-DE" sz="1400" dirty="0"/>
                      </a:br>
                      <a:r>
                        <a:rPr lang="de-DE" sz="1400" dirty="0"/>
                        <a:t>Ü</a:t>
                      </a:r>
                      <a:br>
                        <a:rPr lang="de-DE" sz="1400" dirty="0"/>
                      </a:br>
                      <a:r>
                        <a:rPr lang="de-DE" sz="1400" dirty="0"/>
                        <a:t>V</a:t>
                      </a:r>
                      <a:br>
                        <a:rPr lang="de-DE" sz="1400" dirty="0"/>
                      </a:br>
                      <a:r>
                        <a:rPr lang="de-DE" sz="1400" dirty="0"/>
                        <a:t>W</a:t>
                      </a:r>
                      <a:br>
                        <a:rPr lang="de-DE" sz="1400" dirty="0"/>
                      </a:br>
                      <a:r>
                        <a:rPr lang="de-DE" sz="1400" dirty="0"/>
                        <a:t>X</a:t>
                      </a:r>
                      <a:br>
                        <a:rPr lang="de-DE" sz="1400" dirty="0"/>
                      </a:br>
                      <a:r>
                        <a:rPr lang="de-DE" sz="1400" dirty="0"/>
                        <a:t>Y</a:t>
                      </a:r>
                      <a:br>
                        <a:rPr lang="de-DE" sz="1400" dirty="0"/>
                      </a:br>
                      <a:r>
                        <a:rPr lang="de-DE" sz="1400" dirty="0"/>
                        <a:t>Z</a:t>
                      </a:r>
                    </a:p>
                  </a:txBody>
                  <a:tcPr marL="13565" marR="13565" marT="13565" marB="13565" anchor="ctr">
                    <a:lnL>
                      <a:noFill/>
                    </a:lnL>
                    <a:lnR>
                      <a:noFill/>
                    </a:lnR>
                    <a:lnT>
                      <a:noFill/>
                    </a:lnT>
                    <a:lnB>
                      <a:noFill/>
                    </a:lnB>
                  </a:tcPr>
                </a:tc>
                <a:tc>
                  <a:txBody>
                    <a:bodyPr/>
                    <a:lstStyle/>
                    <a:p>
                      <a:pPr algn="l"/>
                      <a:r>
                        <a:rPr lang="de-DE" sz="1400" dirty="0"/>
                        <a:t>Otto</a:t>
                      </a:r>
                      <a:br>
                        <a:rPr lang="de-DE" sz="1400" dirty="0"/>
                      </a:br>
                      <a:r>
                        <a:rPr lang="de-DE" sz="1400" dirty="0"/>
                        <a:t>Ökonom</a:t>
                      </a:r>
                      <a:br>
                        <a:rPr lang="de-DE" sz="1400" dirty="0"/>
                      </a:br>
                      <a:r>
                        <a:rPr lang="de-DE" sz="1400" dirty="0"/>
                        <a:t>Paula</a:t>
                      </a:r>
                      <a:br>
                        <a:rPr lang="de-DE" sz="1400" dirty="0"/>
                      </a:br>
                      <a:r>
                        <a:rPr lang="de-DE" sz="1400" dirty="0"/>
                        <a:t>Quelle</a:t>
                      </a:r>
                      <a:br>
                        <a:rPr lang="de-DE" sz="1400" dirty="0"/>
                      </a:br>
                      <a:r>
                        <a:rPr lang="de-DE" sz="1400" dirty="0"/>
                        <a:t>Richard</a:t>
                      </a:r>
                      <a:br>
                        <a:rPr lang="de-DE" sz="1400" dirty="0"/>
                      </a:br>
                      <a:r>
                        <a:rPr lang="de-DE" sz="1400" dirty="0"/>
                        <a:t>Samuel</a:t>
                      </a:r>
                      <a:br>
                        <a:rPr lang="de-DE" sz="1400" dirty="0"/>
                      </a:br>
                      <a:r>
                        <a:rPr lang="de-DE" sz="1400" dirty="0"/>
                        <a:t>Schule</a:t>
                      </a:r>
                      <a:br>
                        <a:rPr lang="de-DE" sz="1400" dirty="0"/>
                      </a:br>
                      <a:r>
                        <a:rPr lang="de-DE" sz="1400" dirty="0"/>
                        <a:t>Theodor</a:t>
                      </a:r>
                      <a:br>
                        <a:rPr lang="de-DE" sz="1400" dirty="0"/>
                      </a:br>
                      <a:r>
                        <a:rPr lang="de-DE" sz="1400" dirty="0"/>
                        <a:t>Ulrich</a:t>
                      </a:r>
                      <a:br>
                        <a:rPr lang="de-DE" sz="1400" dirty="0"/>
                      </a:br>
                      <a:r>
                        <a:rPr lang="de-DE" sz="1400" dirty="0"/>
                        <a:t>Übermut</a:t>
                      </a:r>
                      <a:br>
                        <a:rPr lang="de-DE" sz="1400" dirty="0"/>
                      </a:br>
                      <a:r>
                        <a:rPr lang="de-DE" sz="1400" dirty="0"/>
                        <a:t>Viktor</a:t>
                      </a:r>
                      <a:br>
                        <a:rPr lang="de-DE" sz="1400" dirty="0"/>
                      </a:br>
                      <a:r>
                        <a:rPr lang="de-DE" sz="1400" dirty="0"/>
                        <a:t>Wilhelm</a:t>
                      </a:r>
                      <a:br>
                        <a:rPr lang="de-DE" sz="1400" dirty="0"/>
                      </a:br>
                      <a:r>
                        <a:rPr lang="de-DE" sz="1400" dirty="0"/>
                        <a:t>Xanthippe</a:t>
                      </a:r>
                      <a:br>
                        <a:rPr lang="de-DE" sz="1400" dirty="0"/>
                      </a:br>
                      <a:r>
                        <a:rPr lang="de-DE" sz="1400" dirty="0"/>
                        <a:t>Ypsilon</a:t>
                      </a:r>
                      <a:br>
                        <a:rPr lang="de-DE" sz="1400" dirty="0"/>
                      </a:br>
                      <a:r>
                        <a:rPr lang="de-DE" sz="1400" dirty="0"/>
                        <a:t>Zacharias</a:t>
                      </a:r>
                    </a:p>
                  </a:txBody>
                  <a:tcPr marL="13565" marR="13565" marT="13565" marB="13565"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Bedienungsgrundlagen – Einteilung der Endgeräte</a:t>
            </a:r>
          </a:p>
        </p:txBody>
      </p:sp>
      <p:sp>
        <p:nvSpPr>
          <p:cNvPr id="8" name="Rechteck 3"/>
          <p:cNvSpPr>
            <a:spLocks noChangeArrowheads="1"/>
          </p:cNvSpPr>
          <p:nvPr/>
        </p:nvSpPr>
        <p:spPr bwMode="auto">
          <a:xfrm>
            <a:off x="179388" y="2391642"/>
            <a:ext cx="8474075" cy="3139321"/>
          </a:xfrm>
          <a:prstGeom prst="rect">
            <a:avLst/>
          </a:prstGeom>
          <a:noFill/>
          <a:ln w="9525">
            <a:noFill/>
            <a:miter lim="800000"/>
            <a:headEnd/>
            <a:tailEnd/>
          </a:ln>
        </p:spPr>
        <p:txBody>
          <a:bodyPr>
            <a:spAutoFit/>
          </a:bodyPr>
          <a:lstStyle/>
          <a:p>
            <a:r>
              <a:rPr lang="de-DE" b="1" dirty="0">
                <a:latin typeface="Calibri" pitchFamily="34" charset="0"/>
              </a:rPr>
              <a:t>Fahrzeugfunkgeräte (MRT – </a:t>
            </a:r>
            <a:r>
              <a:rPr lang="de-DE" b="1" dirty="0">
                <a:solidFill>
                  <a:srgbClr val="FF0000"/>
                </a:solidFill>
                <a:latin typeface="Calibri" pitchFamily="34" charset="0"/>
              </a:rPr>
              <a:t>M</a:t>
            </a:r>
            <a:r>
              <a:rPr lang="de-DE" b="1" dirty="0">
                <a:latin typeface="Calibri" pitchFamily="34" charset="0"/>
              </a:rPr>
              <a:t>obile-</a:t>
            </a:r>
            <a:r>
              <a:rPr lang="de-DE" b="1" dirty="0">
                <a:solidFill>
                  <a:srgbClr val="FF0000"/>
                </a:solidFill>
                <a:latin typeface="Calibri" pitchFamily="34" charset="0"/>
              </a:rPr>
              <a:t>R</a:t>
            </a:r>
            <a:r>
              <a:rPr lang="de-DE" b="1" dirty="0">
                <a:latin typeface="Calibri" pitchFamily="34" charset="0"/>
              </a:rPr>
              <a:t>adio-</a:t>
            </a:r>
            <a:r>
              <a:rPr lang="de-DE" b="1" dirty="0">
                <a:solidFill>
                  <a:srgbClr val="FF0000"/>
                </a:solidFill>
                <a:latin typeface="Calibri" pitchFamily="34" charset="0"/>
              </a:rPr>
              <a:t>T</a:t>
            </a:r>
            <a:r>
              <a:rPr lang="de-DE" b="1" dirty="0">
                <a:latin typeface="Calibri" pitchFamily="34" charset="0"/>
              </a:rPr>
              <a:t>erminal) </a:t>
            </a:r>
          </a:p>
          <a:p>
            <a:endParaRPr lang="de-DE" b="1" dirty="0">
              <a:latin typeface="Calibri" pitchFamily="34" charset="0"/>
            </a:endParaRPr>
          </a:p>
          <a:p>
            <a:endParaRPr lang="de-DE" b="1" dirty="0">
              <a:latin typeface="Calibri" pitchFamily="34" charset="0"/>
            </a:endParaRPr>
          </a:p>
          <a:p>
            <a:endParaRPr lang="de-DE" b="1" dirty="0">
              <a:latin typeface="Calibri" pitchFamily="34" charset="0"/>
            </a:endParaRPr>
          </a:p>
          <a:p>
            <a:endParaRPr lang="de-DE" b="1" dirty="0">
              <a:latin typeface="Calibri" pitchFamily="34" charset="0"/>
            </a:endParaRPr>
          </a:p>
          <a:p>
            <a:r>
              <a:rPr lang="de-DE" b="1" dirty="0">
                <a:latin typeface="Calibri" pitchFamily="34" charset="0"/>
              </a:rPr>
              <a:t>Handfunkgeräte (HRT – </a:t>
            </a:r>
            <a:r>
              <a:rPr lang="de-DE" b="1" dirty="0">
                <a:solidFill>
                  <a:srgbClr val="FF0000"/>
                </a:solidFill>
                <a:latin typeface="Calibri" pitchFamily="34" charset="0"/>
              </a:rPr>
              <a:t>H</a:t>
            </a:r>
            <a:r>
              <a:rPr lang="de-DE" b="1" dirty="0">
                <a:latin typeface="Calibri" pitchFamily="34" charset="0"/>
              </a:rPr>
              <a:t>andheld-</a:t>
            </a:r>
            <a:r>
              <a:rPr lang="de-DE" b="1" dirty="0">
                <a:solidFill>
                  <a:srgbClr val="FF0000"/>
                </a:solidFill>
                <a:latin typeface="Calibri" pitchFamily="34" charset="0"/>
              </a:rPr>
              <a:t>R</a:t>
            </a:r>
            <a:r>
              <a:rPr lang="de-DE" b="1" dirty="0">
                <a:latin typeface="Calibri" pitchFamily="34" charset="0"/>
              </a:rPr>
              <a:t>adio-</a:t>
            </a:r>
            <a:r>
              <a:rPr lang="de-DE" b="1" dirty="0">
                <a:solidFill>
                  <a:srgbClr val="FF0000"/>
                </a:solidFill>
                <a:latin typeface="Calibri" pitchFamily="34" charset="0"/>
              </a:rPr>
              <a:t>T</a:t>
            </a:r>
            <a:r>
              <a:rPr lang="de-DE" b="1" dirty="0">
                <a:latin typeface="Calibri" pitchFamily="34" charset="0"/>
              </a:rPr>
              <a:t>erminal)</a:t>
            </a:r>
          </a:p>
          <a:p>
            <a:endParaRPr lang="de-DE" b="1" dirty="0">
              <a:latin typeface="Calibri" pitchFamily="34" charset="0"/>
            </a:endParaRPr>
          </a:p>
          <a:p>
            <a:endParaRPr lang="de-DE" b="1" dirty="0">
              <a:latin typeface="Calibri" pitchFamily="34" charset="0"/>
            </a:endParaRPr>
          </a:p>
          <a:p>
            <a:endParaRPr lang="de-DE" b="1" dirty="0">
              <a:latin typeface="Calibri" pitchFamily="34" charset="0"/>
            </a:endParaRPr>
          </a:p>
          <a:p>
            <a:endParaRPr lang="de-DE" b="1" dirty="0">
              <a:latin typeface="Calibri" pitchFamily="34" charset="0"/>
            </a:endParaRPr>
          </a:p>
          <a:p>
            <a:r>
              <a:rPr lang="de-DE" b="1" dirty="0">
                <a:latin typeface="Calibri" pitchFamily="34" charset="0"/>
              </a:rPr>
              <a:t>Festfunkgeräte (FRT </a:t>
            </a:r>
            <a:r>
              <a:rPr lang="de-DE" b="1" dirty="0">
                <a:solidFill>
                  <a:srgbClr val="FF0000"/>
                </a:solidFill>
                <a:latin typeface="Calibri" pitchFamily="34" charset="0"/>
              </a:rPr>
              <a:t>F</a:t>
            </a:r>
            <a:r>
              <a:rPr lang="de-DE" b="1" dirty="0">
                <a:latin typeface="Calibri" pitchFamily="34" charset="0"/>
              </a:rPr>
              <a:t>ixed – </a:t>
            </a:r>
            <a:r>
              <a:rPr lang="de-DE" b="1" dirty="0">
                <a:solidFill>
                  <a:srgbClr val="FF0000"/>
                </a:solidFill>
                <a:latin typeface="Calibri" pitchFamily="34" charset="0"/>
              </a:rPr>
              <a:t>R</a:t>
            </a:r>
            <a:r>
              <a:rPr lang="de-DE" b="1" dirty="0">
                <a:latin typeface="Calibri" pitchFamily="34" charset="0"/>
              </a:rPr>
              <a:t>adio - </a:t>
            </a:r>
            <a:r>
              <a:rPr lang="de-DE" b="1" dirty="0">
                <a:solidFill>
                  <a:srgbClr val="FF0000"/>
                </a:solidFill>
                <a:latin typeface="Calibri" pitchFamily="34" charset="0"/>
              </a:rPr>
              <a:t>T</a:t>
            </a:r>
            <a:r>
              <a:rPr lang="de-DE" b="1" dirty="0">
                <a:latin typeface="Calibri" pitchFamily="34" charset="0"/>
              </a:rPr>
              <a:t>erminal)</a:t>
            </a:r>
          </a:p>
        </p:txBody>
      </p:sp>
      <p:pic>
        <p:nvPicPr>
          <p:cNvPr id="9"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5139402" y="3760067"/>
            <a:ext cx="944766" cy="1412206"/>
          </a:xfrm>
          <a:prstGeom prst="rect">
            <a:avLst/>
          </a:prstGeom>
          <a:noFill/>
        </p:spPr>
      </p:pic>
      <p:pic>
        <p:nvPicPr>
          <p:cNvPr id="10" name="Picture 4" descr="http://www.selectric.de/images/content/SRG3900/galerie/thumb/SRG3900_2.jpg"/>
          <p:cNvPicPr>
            <a:picLocks noChangeAspect="1" noChangeArrowheads="1"/>
          </p:cNvPicPr>
          <p:nvPr/>
        </p:nvPicPr>
        <p:blipFill>
          <a:blip r:embed="rId3" cstate="print"/>
          <a:srcRect/>
          <a:stretch>
            <a:fillRect/>
          </a:stretch>
        </p:blipFill>
        <p:spPr bwMode="auto">
          <a:xfrm>
            <a:off x="6372200" y="2247899"/>
            <a:ext cx="1447051" cy="1512168"/>
          </a:xfrm>
          <a:prstGeom prst="rect">
            <a:avLst/>
          </a:prstGeom>
          <a:noFill/>
        </p:spPr>
      </p:pic>
      <p:pic>
        <p:nvPicPr>
          <p:cNvPr id="11" name="Picture 110" descr="Feuerwehrfahrzeug"/>
          <p:cNvPicPr>
            <a:picLocks noChangeAspect="1" noChangeArrowheads="1"/>
          </p:cNvPicPr>
          <p:nvPr/>
        </p:nvPicPr>
        <p:blipFill>
          <a:blip r:embed="rId4" cstate="print"/>
          <a:srcRect/>
          <a:stretch>
            <a:fillRect/>
          </a:stretch>
        </p:blipFill>
        <p:spPr bwMode="auto">
          <a:xfrm>
            <a:off x="5436096" y="2535931"/>
            <a:ext cx="972192" cy="438026"/>
          </a:xfrm>
          <a:prstGeom prst="rect">
            <a:avLst/>
          </a:prstGeom>
          <a:noFill/>
          <a:ln w="9525">
            <a:noFill/>
            <a:miter lim="800000"/>
            <a:headEnd/>
            <a:tailEnd/>
          </a:ln>
        </p:spPr>
      </p:pic>
      <p:pic>
        <p:nvPicPr>
          <p:cNvPr id="12" name="Picture 6" descr="https://encrypted-tbn2.gstatic.com/images?q=tbn:ANd9GcQRQZqxADiLShCt9WdGU9ozkHsUftd_l2-V5ewAIuHwA8jmHliN"/>
          <p:cNvPicPr>
            <a:picLocks noChangeAspect="1" noChangeArrowheads="1"/>
          </p:cNvPicPr>
          <p:nvPr/>
        </p:nvPicPr>
        <p:blipFill>
          <a:blip r:embed="rId5" cstate="print"/>
          <a:srcRect/>
          <a:stretch>
            <a:fillRect/>
          </a:stretch>
        </p:blipFill>
        <p:spPr bwMode="auto">
          <a:xfrm>
            <a:off x="4860032" y="5488259"/>
            <a:ext cx="2688310" cy="821061"/>
          </a:xfrm>
          <a:prstGeom prst="rect">
            <a:avLst/>
          </a:prstGeom>
          <a:noFill/>
        </p:spPr>
      </p:pic>
      <p:pic>
        <p:nvPicPr>
          <p:cNvPr id="13" name="Picture 4" descr="http://speedyfunk.de/bilder/produkte/gross/Tastaturrahmen-einzeln-signal-rot-fuer-Sepura-STP8-9000-und-HBC2.jpg"/>
          <p:cNvPicPr>
            <a:picLocks noChangeAspect="1" noChangeArrowheads="1"/>
          </p:cNvPicPr>
          <p:nvPr/>
        </p:nvPicPr>
        <p:blipFill>
          <a:blip r:embed="rId6" cstate="print"/>
          <a:srcRect/>
          <a:stretch>
            <a:fillRect/>
          </a:stretch>
        </p:blipFill>
        <p:spPr bwMode="auto">
          <a:xfrm>
            <a:off x="7740352" y="2276872"/>
            <a:ext cx="1224136" cy="12241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blinds(horizontal)">
                                      <p:cBhvr>
                                        <p:cTn id="21" dur="500"/>
                                        <p:tgtEl>
                                          <p:spTgt spid="8">
                                            <p:txEl>
                                              <p:pRg st="5" end="5"/>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animEffect transition="in" filter="blinds(horizontal)">
                                      <p:cBhvr>
                                        <p:cTn id="29" dur="500"/>
                                        <p:tgtEl>
                                          <p:spTgt spid="8">
                                            <p:txEl>
                                              <p:pRg st="10" end="10"/>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Vorteile Digitalfunk</a:t>
            </a:r>
          </a:p>
        </p:txBody>
      </p:sp>
      <p:sp>
        <p:nvSpPr>
          <p:cNvPr id="9" name="Textfeld 8"/>
          <p:cNvSpPr txBox="1"/>
          <p:nvPr/>
        </p:nvSpPr>
        <p:spPr>
          <a:xfrm>
            <a:off x="179388" y="1628775"/>
            <a:ext cx="8964612" cy="4392613"/>
          </a:xfrm>
          <a:prstGeom prst="rect">
            <a:avLst/>
          </a:prstGeom>
          <a:noFill/>
          <a:effectLst>
            <a:outerShdw blurRad="63500" sx="102000" sy="102000" algn="ctr" rotWithShape="0">
              <a:prstClr val="black">
                <a:alpha val="40000"/>
              </a:prstClr>
            </a:outerShdw>
          </a:effectLst>
        </p:spPr>
        <p:txBody>
          <a:bodyPr wrap="none" anchor="ctr"/>
          <a:lstStyle/>
          <a:p>
            <a:r>
              <a:rPr lang="de-DE" sz="1400" dirty="0">
                <a:latin typeface="Calibri" pitchFamily="34" charset="0"/>
              </a:rPr>
              <a:t>Seit fast 60 Jahren gibt es Analogfunk bei den BOS (Behörden und Organisationen mit Sicherheitsaufgaben) </a:t>
            </a:r>
          </a:p>
          <a:p>
            <a:r>
              <a:rPr lang="de-DE" sz="1400" dirty="0">
                <a:latin typeface="Calibri" pitchFamily="34" charset="0"/>
              </a:rPr>
              <a:t>in Deutschland.  Er zählt zu den </a:t>
            </a:r>
            <a:r>
              <a:rPr lang="de-DE" sz="1400" dirty="0" err="1">
                <a:latin typeface="Calibri" pitchFamily="34" charset="0"/>
              </a:rPr>
              <a:t>optimiertesten</a:t>
            </a:r>
            <a:r>
              <a:rPr lang="de-DE" sz="1400" dirty="0">
                <a:latin typeface="Calibri" pitchFamily="34" charset="0"/>
              </a:rPr>
              <a:t> analogen Funksystemen der Welt.</a:t>
            </a:r>
            <a:br>
              <a:rPr lang="de-DE" sz="1400" dirty="0">
                <a:latin typeface="Calibri" pitchFamily="34" charset="0"/>
              </a:rPr>
            </a:br>
            <a:br>
              <a:rPr lang="de-DE" sz="1400" dirty="0">
                <a:latin typeface="Calibri" pitchFamily="34" charset="0"/>
              </a:rPr>
            </a:br>
            <a:r>
              <a:rPr lang="de-DE" sz="1400" dirty="0">
                <a:latin typeface="Calibri" pitchFamily="34" charset="0"/>
              </a:rPr>
              <a:t>Die Schwächen des Systems wurden über die Jahre mit Know-how, Geschick und Raffinesse ausgeglichen – </a:t>
            </a:r>
          </a:p>
          <a:p>
            <a:r>
              <a:rPr lang="de-DE" sz="1400" dirty="0">
                <a:latin typeface="Calibri" pitchFamily="34" charset="0"/>
              </a:rPr>
              <a:t>auch Dank einer Vielzahl nicht nur technisch versierter Kollegen.</a:t>
            </a:r>
          </a:p>
          <a:p>
            <a:endParaRPr lang="de-DE" sz="1400" dirty="0">
              <a:latin typeface="Calibri" pitchFamily="34" charset="0"/>
            </a:endParaRPr>
          </a:p>
          <a:p>
            <a:pPr>
              <a:buFont typeface="Arial" charset="0"/>
              <a:buChar char="•"/>
            </a:pPr>
            <a:r>
              <a:rPr lang="de-DE" sz="1400" dirty="0">
                <a:latin typeface="Calibri" pitchFamily="34" charset="0"/>
              </a:rPr>
              <a:t> Produktion der Geräte wird eingestellt, da weltweit kein Bedarf für Analogfunkgeräte vorhanden ist (Fast alle auf Digital)</a:t>
            </a:r>
          </a:p>
          <a:p>
            <a:pPr lvl="1">
              <a:buFont typeface="Arial" charset="0"/>
              <a:buChar char="•"/>
            </a:pPr>
            <a:r>
              <a:rPr lang="de-DE" sz="1400" dirty="0">
                <a:latin typeface="Calibri" pitchFamily="34" charset="0"/>
              </a:rPr>
              <a:t>z.B. Abkündigung von Motorola GP360 zum 15.02.2015</a:t>
            </a:r>
          </a:p>
          <a:p>
            <a:pPr>
              <a:buFont typeface="Arial" charset="0"/>
              <a:buChar char="•"/>
            </a:pPr>
            <a:endParaRPr lang="de-DE" sz="1400" dirty="0">
              <a:latin typeface="Calibri" pitchFamily="34" charset="0"/>
            </a:endParaRPr>
          </a:p>
          <a:p>
            <a:pPr>
              <a:buFont typeface="Arial" charset="0"/>
              <a:buChar char="•"/>
            </a:pPr>
            <a:r>
              <a:rPr lang="de-DE" sz="1400" dirty="0">
                <a:latin typeface="Calibri" pitchFamily="34" charset="0"/>
              </a:rPr>
              <a:t> Elektronische und mechanische Ersatzteile werden nicht mehr produziert (Geräte aus den 60er Jahren)</a:t>
            </a:r>
          </a:p>
          <a:p>
            <a:pPr>
              <a:buFont typeface="Arial" charset="0"/>
              <a:buChar char="•"/>
            </a:pPr>
            <a:endParaRPr lang="de-DE" sz="1400" dirty="0">
              <a:latin typeface="Calibri" pitchFamily="34" charset="0"/>
            </a:endParaRPr>
          </a:p>
          <a:p>
            <a:pPr>
              <a:buFont typeface="Arial" charset="0"/>
              <a:buChar char="•"/>
            </a:pPr>
            <a:r>
              <a:rPr lang="de-DE" sz="1400" dirty="0">
                <a:latin typeface="Calibri" pitchFamily="34" charset="0"/>
              </a:rPr>
              <a:t> Abhörsicherheit (Analogfunk konnte mit Geräten (Scannern) für 20€ mitgehört werden)</a:t>
            </a:r>
          </a:p>
          <a:p>
            <a:pPr>
              <a:buFont typeface="Arial" charset="0"/>
              <a:buChar char="•"/>
            </a:pPr>
            <a:endParaRPr lang="de-DE" sz="1400" dirty="0">
              <a:latin typeface="Calibri" pitchFamily="34" charset="0"/>
            </a:endParaRPr>
          </a:p>
          <a:p>
            <a:pPr>
              <a:buFont typeface="Arial" charset="0"/>
              <a:buChar char="•"/>
            </a:pPr>
            <a:r>
              <a:rPr lang="de-DE" sz="1400" dirty="0">
                <a:latin typeface="Calibri" pitchFamily="34" charset="0"/>
              </a:rPr>
              <a:t> Funkversorgung im ländlichen Gebiet bei Handsprechfunkgeräten oft nicht vorhanden</a:t>
            </a:r>
          </a:p>
          <a:p>
            <a:pPr>
              <a:buFont typeface="Arial" charset="0"/>
              <a:buChar char="•"/>
            </a:pPr>
            <a:endParaRPr lang="de-DE" sz="1400" dirty="0">
              <a:latin typeface="Calibri" pitchFamily="34" charset="0"/>
            </a:endParaRPr>
          </a:p>
          <a:p>
            <a:pPr>
              <a:buFont typeface="Arial" charset="0"/>
              <a:buChar char="•"/>
            </a:pPr>
            <a:r>
              <a:rPr lang="de-DE" sz="1400" dirty="0">
                <a:latin typeface="Calibri" pitchFamily="34" charset="0"/>
              </a:rPr>
              <a:t> Keine Einzelkommunikation für sensible Gespräche möglich</a:t>
            </a:r>
          </a:p>
          <a:p>
            <a:pPr>
              <a:buFont typeface="Arial" charset="0"/>
              <a:buChar char="•"/>
            </a:pPr>
            <a:endParaRPr lang="de-DE" sz="1400" dirty="0">
              <a:latin typeface="Calibri" pitchFamily="34" charset="0"/>
            </a:endParaRPr>
          </a:p>
          <a:p>
            <a:pPr>
              <a:buFont typeface="Arial" charset="0"/>
              <a:buChar char="•"/>
            </a:pPr>
            <a:r>
              <a:rPr lang="de-DE" sz="1400" dirty="0">
                <a:latin typeface="Calibri" pitchFamily="34" charset="0"/>
              </a:rPr>
              <a:t> Telefonie nicht möglich im Analogfunk (Mitführen von Handys als Ersatz)</a:t>
            </a:r>
          </a:p>
          <a:p>
            <a:pPr>
              <a:buFont typeface="Arial" charset="0"/>
              <a:buChar char="•"/>
            </a:pPr>
            <a:endParaRPr lang="de-DE" sz="1400" dirty="0">
              <a:latin typeface="Calibri" pitchFamily="34" charset="0"/>
            </a:endParaRPr>
          </a:p>
          <a:p>
            <a:pPr>
              <a:buFont typeface="Arial" charset="0"/>
              <a:buChar char="•"/>
            </a:pPr>
            <a:r>
              <a:rPr lang="de-DE" sz="1400" dirty="0">
                <a:latin typeface="Calibri" pitchFamily="34" charset="0"/>
              </a:rPr>
              <a:t> Notruf mit Koordinaten kann bei Digitalfunk abgesetzt werden</a:t>
            </a:r>
          </a:p>
          <a:p>
            <a:pPr>
              <a:buFont typeface="Arial" charset="0"/>
              <a:buChar char="•"/>
            </a:pPr>
            <a:endParaRPr lang="de-DE" sz="1400" dirty="0">
              <a:latin typeface="Calibri" pitchFamily="34" charset="0"/>
            </a:endParaRPr>
          </a:p>
          <a:p>
            <a:pPr>
              <a:buFont typeface="Arial" charset="0"/>
              <a:buChar char="•"/>
            </a:pPr>
            <a:r>
              <a:rPr lang="de-DE" sz="1400" dirty="0">
                <a:latin typeface="Calibri" pitchFamily="34" charset="0"/>
              </a:rPr>
              <a:t> starke Störgeräusche bei Analogfunk vorhanden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linds(horizontal)">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5" end="5"/>
                                            </p:txEl>
                                          </p:spTgt>
                                        </p:tgtEl>
                                        <p:attrNameLst>
                                          <p:attrName>style.visibility</p:attrName>
                                        </p:attrNameLst>
                                      </p:cBhvr>
                                      <p:to>
                                        <p:strVal val="visible"/>
                                      </p:to>
                                    </p:set>
                                    <p:animEffect transition="in" filter="blinds(horizontal)">
                                      <p:cBhvr>
                                        <p:cTn id="12" dur="500"/>
                                        <p:tgtEl>
                                          <p:spTgt spid="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7" end="7"/>
                                            </p:txEl>
                                          </p:spTgt>
                                        </p:tgtEl>
                                        <p:attrNameLst>
                                          <p:attrName>style.visibility</p:attrName>
                                        </p:attrNameLst>
                                      </p:cBhvr>
                                      <p:to>
                                        <p:strVal val="visible"/>
                                      </p:to>
                                    </p:set>
                                    <p:animEffect transition="in" filter="blinds(horizontal)">
                                      <p:cBhvr>
                                        <p:cTn id="17" dur="500"/>
                                        <p:tgtEl>
                                          <p:spTgt spid="9">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9" end="9"/>
                                            </p:txEl>
                                          </p:spTgt>
                                        </p:tgtEl>
                                        <p:attrNameLst>
                                          <p:attrName>style.visibility</p:attrName>
                                        </p:attrNameLst>
                                      </p:cBhvr>
                                      <p:to>
                                        <p:strVal val="visible"/>
                                      </p:to>
                                    </p:set>
                                    <p:animEffect transition="in" filter="blinds(horizontal)">
                                      <p:cBhvr>
                                        <p:cTn id="22" dur="500"/>
                                        <p:tgtEl>
                                          <p:spTgt spid="9">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11" end="11"/>
                                            </p:txEl>
                                          </p:spTgt>
                                        </p:tgtEl>
                                        <p:attrNameLst>
                                          <p:attrName>style.visibility</p:attrName>
                                        </p:attrNameLst>
                                      </p:cBhvr>
                                      <p:to>
                                        <p:strVal val="visible"/>
                                      </p:to>
                                    </p:set>
                                    <p:animEffect transition="in" filter="blinds(horizontal)">
                                      <p:cBhvr>
                                        <p:cTn id="27" dur="500"/>
                                        <p:tgtEl>
                                          <p:spTgt spid="9">
                                            <p:txEl>
                                              <p:pRg st="11" end="1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13" end="13"/>
                                            </p:txEl>
                                          </p:spTgt>
                                        </p:tgtEl>
                                        <p:attrNameLst>
                                          <p:attrName>style.visibility</p:attrName>
                                        </p:attrNameLst>
                                      </p:cBhvr>
                                      <p:to>
                                        <p:strVal val="visible"/>
                                      </p:to>
                                    </p:set>
                                    <p:animEffect transition="in" filter="blinds(horizontal)">
                                      <p:cBhvr>
                                        <p:cTn id="32" dur="500"/>
                                        <p:tgtEl>
                                          <p:spTgt spid="9">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15" end="15"/>
                                            </p:txEl>
                                          </p:spTgt>
                                        </p:tgtEl>
                                        <p:attrNameLst>
                                          <p:attrName>style.visibility</p:attrName>
                                        </p:attrNameLst>
                                      </p:cBhvr>
                                      <p:to>
                                        <p:strVal val="visible"/>
                                      </p:to>
                                    </p:set>
                                    <p:animEffect transition="in" filter="blinds(horizontal)">
                                      <p:cBhvr>
                                        <p:cTn id="37" dur="500"/>
                                        <p:tgtEl>
                                          <p:spTgt spid="9">
                                            <p:txEl>
                                              <p:pRg st="15" end="1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17" end="17"/>
                                            </p:txEl>
                                          </p:spTgt>
                                        </p:tgtEl>
                                        <p:attrNameLst>
                                          <p:attrName>style.visibility</p:attrName>
                                        </p:attrNameLst>
                                      </p:cBhvr>
                                      <p:to>
                                        <p:strVal val="visible"/>
                                      </p:to>
                                    </p:set>
                                    <p:animEffect transition="in" filter="blinds(horizontal)">
                                      <p:cBhvr>
                                        <p:cTn id="42" dur="500"/>
                                        <p:tgtEl>
                                          <p:spTgt spid="9">
                                            <p:txEl>
                                              <p:pRg st="17" end="1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9">
                                            <p:txEl>
                                              <p:pRg st="19" end="19"/>
                                            </p:txEl>
                                          </p:spTgt>
                                        </p:tgtEl>
                                        <p:attrNameLst>
                                          <p:attrName>style.visibility</p:attrName>
                                        </p:attrNameLst>
                                      </p:cBhvr>
                                      <p:to>
                                        <p:strVal val="visible"/>
                                      </p:to>
                                    </p:set>
                                    <p:animEffect transition="in" filter="blinds(horizontal)">
                                      <p:cBhvr>
                                        <p:cTn id="47" dur="500"/>
                                        <p:tgtEl>
                                          <p:spTgt spid="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Grundlagen Digitalfunk</a:t>
            </a:r>
          </a:p>
        </p:txBody>
      </p:sp>
      <p:sp>
        <p:nvSpPr>
          <p:cNvPr id="6" name="Text Box 13"/>
          <p:cNvSpPr txBox="1">
            <a:spLocks noChangeArrowheads="1"/>
          </p:cNvSpPr>
          <p:nvPr/>
        </p:nvSpPr>
        <p:spPr bwMode="auto">
          <a:xfrm>
            <a:off x="8464018" y="2794650"/>
            <a:ext cx="644486" cy="213641"/>
          </a:xfrm>
          <a:prstGeom prst="rect">
            <a:avLst/>
          </a:prstGeom>
          <a:noFill/>
          <a:ln w="9525">
            <a:noFill/>
            <a:miter lim="800000"/>
            <a:headEnd/>
            <a:tailEnd/>
          </a:ln>
        </p:spPr>
        <p:txBody>
          <a:bodyPr>
            <a:spAutoFit/>
          </a:bodyPr>
          <a:lstStyle/>
          <a:p>
            <a:r>
              <a:rPr lang="de-DE" sz="1200">
                <a:latin typeface="Calibri" pitchFamily="34" charset="0"/>
              </a:rPr>
              <a:t>f/MHz</a:t>
            </a:r>
          </a:p>
        </p:txBody>
      </p:sp>
      <p:sp>
        <p:nvSpPr>
          <p:cNvPr id="7" name="Text Box 14"/>
          <p:cNvSpPr txBox="1">
            <a:spLocks noChangeArrowheads="1"/>
          </p:cNvSpPr>
          <p:nvPr/>
        </p:nvSpPr>
        <p:spPr bwMode="auto">
          <a:xfrm>
            <a:off x="1346529" y="2994225"/>
            <a:ext cx="625123" cy="237379"/>
          </a:xfrm>
          <a:prstGeom prst="rect">
            <a:avLst/>
          </a:prstGeom>
          <a:noFill/>
          <a:ln w="9525">
            <a:noFill/>
            <a:miter lim="800000"/>
            <a:headEnd/>
            <a:tailEnd/>
          </a:ln>
        </p:spPr>
        <p:txBody>
          <a:bodyPr>
            <a:spAutoFit/>
          </a:bodyPr>
          <a:lstStyle/>
          <a:p>
            <a:r>
              <a:rPr lang="de-DE" sz="1400">
                <a:latin typeface="Calibri" pitchFamily="34" charset="0"/>
              </a:rPr>
              <a:t>100</a:t>
            </a:r>
          </a:p>
        </p:txBody>
      </p:sp>
      <p:sp>
        <p:nvSpPr>
          <p:cNvPr id="8" name="Text Box 15"/>
          <p:cNvSpPr txBox="1">
            <a:spLocks noChangeArrowheads="1"/>
          </p:cNvSpPr>
          <p:nvPr/>
        </p:nvSpPr>
        <p:spPr bwMode="auto">
          <a:xfrm>
            <a:off x="3228814" y="2994225"/>
            <a:ext cx="625123" cy="237379"/>
          </a:xfrm>
          <a:prstGeom prst="rect">
            <a:avLst/>
          </a:prstGeom>
          <a:noFill/>
          <a:ln w="9525">
            <a:noFill/>
            <a:miter lim="800000"/>
            <a:headEnd/>
            <a:tailEnd/>
          </a:ln>
        </p:spPr>
        <p:txBody>
          <a:bodyPr>
            <a:spAutoFit/>
          </a:bodyPr>
          <a:lstStyle/>
          <a:p>
            <a:r>
              <a:rPr lang="de-DE" sz="1400">
                <a:latin typeface="Calibri" pitchFamily="34" charset="0"/>
              </a:rPr>
              <a:t>200</a:t>
            </a:r>
          </a:p>
        </p:txBody>
      </p:sp>
      <p:sp>
        <p:nvSpPr>
          <p:cNvPr id="9" name="Text Box 16"/>
          <p:cNvSpPr txBox="1">
            <a:spLocks noChangeArrowheads="1"/>
          </p:cNvSpPr>
          <p:nvPr/>
        </p:nvSpPr>
        <p:spPr bwMode="auto">
          <a:xfrm>
            <a:off x="5111100" y="2994225"/>
            <a:ext cx="532461" cy="237379"/>
          </a:xfrm>
          <a:prstGeom prst="rect">
            <a:avLst/>
          </a:prstGeom>
          <a:noFill/>
          <a:ln w="9525">
            <a:noFill/>
            <a:miter lim="800000"/>
            <a:headEnd/>
            <a:tailEnd/>
          </a:ln>
        </p:spPr>
        <p:txBody>
          <a:bodyPr>
            <a:spAutoFit/>
          </a:bodyPr>
          <a:lstStyle/>
          <a:p>
            <a:r>
              <a:rPr lang="de-DE" sz="1400">
                <a:latin typeface="Calibri" pitchFamily="34" charset="0"/>
              </a:rPr>
              <a:t>300</a:t>
            </a:r>
          </a:p>
        </p:txBody>
      </p:sp>
      <p:grpSp>
        <p:nvGrpSpPr>
          <p:cNvPr id="10" name="Group 20"/>
          <p:cNvGrpSpPr>
            <a:grpSpLocks/>
          </p:cNvGrpSpPr>
          <p:nvPr/>
        </p:nvGrpSpPr>
        <p:grpSpPr bwMode="auto">
          <a:xfrm>
            <a:off x="468313" y="2939128"/>
            <a:ext cx="7016044" cy="110195"/>
            <a:chOff x="290" y="1675"/>
            <a:chExt cx="5073" cy="90"/>
          </a:xfrm>
        </p:grpSpPr>
        <p:sp>
          <p:nvSpPr>
            <p:cNvPr id="41" name="Line 18"/>
            <p:cNvSpPr>
              <a:spLocks noChangeShapeType="1"/>
            </p:cNvSpPr>
            <p:nvPr/>
          </p:nvSpPr>
          <p:spPr bwMode="auto">
            <a:xfrm>
              <a:off x="290" y="1675"/>
              <a:ext cx="5073" cy="0"/>
            </a:xfrm>
            <a:prstGeom prst="line">
              <a:avLst/>
            </a:prstGeom>
            <a:noFill/>
            <a:ln w="28575">
              <a:solidFill>
                <a:schemeClr val="tx1"/>
              </a:solidFill>
              <a:round/>
              <a:headEnd/>
              <a:tailEnd type="triangle" w="med" len="med"/>
            </a:ln>
          </p:spPr>
          <p:txBody>
            <a:bodyPr/>
            <a:lstStyle/>
            <a:p>
              <a:endParaRPr lang="de-DE"/>
            </a:p>
          </p:txBody>
        </p:sp>
        <p:sp>
          <p:nvSpPr>
            <p:cNvPr id="42" name="Line 19"/>
            <p:cNvSpPr>
              <a:spLocks noChangeShapeType="1"/>
            </p:cNvSpPr>
            <p:nvPr/>
          </p:nvSpPr>
          <p:spPr bwMode="auto">
            <a:xfrm>
              <a:off x="1106" y="1675"/>
              <a:ext cx="0" cy="90"/>
            </a:xfrm>
            <a:prstGeom prst="line">
              <a:avLst/>
            </a:prstGeom>
            <a:noFill/>
            <a:ln w="19050">
              <a:solidFill>
                <a:schemeClr val="tx1"/>
              </a:solidFill>
              <a:round/>
              <a:headEnd/>
              <a:tailEnd/>
            </a:ln>
          </p:spPr>
          <p:txBody>
            <a:bodyPr/>
            <a:lstStyle/>
            <a:p>
              <a:endParaRPr lang="de-DE"/>
            </a:p>
          </p:txBody>
        </p:sp>
        <p:sp>
          <p:nvSpPr>
            <p:cNvPr id="43" name="Line 20"/>
            <p:cNvSpPr>
              <a:spLocks noChangeShapeType="1"/>
            </p:cNvSpPr>
            <p:nvPr/>
          </p:nvSpPr>
          <p:spPr bwMode="auto">
            <a:xfrm>
              <a:off x="2467" y="1675"/>
              <a:ext cx="0" cy="90"/>
            </a:xfrm>
            <a:prstGeom prst="line">
              <a:avLst/>
            </a:prstGeom>
            <a:noFill/>
            <a:ln w="19050">
              <a:solidFill>
                <a:schemeClr val="tx1"/>
              </a:solidFill>
              <a:round/>
              <a:headEnd/>
              <a:tailEnd/>
            </a:ln>
          </p:spPr>
          <p:txBody>
            <a:bodyPr/>
            <a:lstStyle/>
            <a:p>
              <a:endParaRPr lang="de-DE"/>
            </a:p>
          </p:txBody>
        </p:sp>
        <p:sp>
          <p:nvSpPr>
            <p:cNvPr id="44" name="Line 21"/>
            <p:cNvSpPr>
              <a:spLocks noChangeShapeType="1"/>
            </p:cNvSpPr>
            <p:nvPr/>
          </p:nvSpPr>
          <p:spPr bwMode="auto">
            <a:xfrm>
              <a:off x="3828" y="1675"/>
              <a:ext cx="0" cy="90"/>
            </a:xfrm>
            <a:prstGeom prst="line">
              <a:avLst/>
            </a:prstGeom>
            <a:noFill/>
            <a:ln w="19050">
              <a:solidFill>
                <a:schemeClr val="tx1"/>
              </a:solidFill>
              <a:round/>
              <a:headEnd/>
              <a:tailEnd/>
            </a:ln>
          </p:spPr>
          <p:txBody>
            <a:bodyPr/>
            <a:lstStyle/>
            <a:p>
              <a:endParaRPr lang="de-DE"/>
            </a:p>
          </p:txBody>
        </p:sp>
        <p:sp>
          <p:nvSpPr>
            <p:cNvPr id="45" name="Line 22"/>
            <p:cNvSpPr>
              <a:spLocks noChangeShapeType="1"/>
            </p:cNvSpPr>
            <p:nvPr/>
          </p:nvSpPr>
          <p:spPr bwMode="auto">
            <a:xfrm>
              <a:off x="5188" y="1675"/>
              <a:ext cx="0" cy="90"/>
            </a:xfrm>
            <a:prstGeom prst="line">
              <a:avLst/>
            </a:prstGeom>
            <a:noFill/>
            <a:ln w="19050">
              <a:solidFill>
                <a:schemeClr val="tx1"/>
              </a:solidFill>
              <a:round/>
              <a:headEnd/>
              <a:tailEnd/>
            </a:ln>
          </p:spPr>
          <p:txBody>
            <a:bodyPr/>
            <a:lstStyle/>
            <a:p>
              <a:endParaRPr lang="de-DE"/>
            </a:p>
          </p:txBody>
        </p:sp>
      </p:grpSp>
      <p:sp>
        <p:nvSpPr>
          <p:cNvPr id="11" name="Text Box 23"/>
          <p:cNvSpPr txBox="1">
            <a:spLocks noChangeArrowheads="1"/>
          </p:cNvSpPr>
          <p:nvPr/>
        </p:nvSpPr>
        <p:spPr bwMode="auto">
          <a:xfrm>
            <a:off x="6992003" y="2994225"/>
            <a:ext cx="399685" cy="237379"/>
          </a:xfrm>
          <a:prstGeom prst="rect">
            <a:avLst/>
          </a:prstGeom>
          <a:noFill/>
          <a:ln w="9525">
            <a:noFill/>
            <a:miter lim="800000"/>
            <a:headEnd/>
            <a:tailEnd/>
          </a:ln>
        </p:spPr>
        <p:txBody>
          <a:bodyPr wrap="none">
            <a:spAutoFit/>
          </a:bodyPr>
          <a:lstStyle/>
          <a:p>
            <a:r>
              <a:rPr lang="de-DE" sz="1400">
                <a:latin typeface="Calibri" pitchFamily="34" charset="0"/>
              </a:rPr>
              <a:t>400</a:t>
            </a:r>
          </a:p>
        </p:txBody>
      </p:sp>
      <p:grpSp>
        <p:nvGrpSpPr>
          <p:cNvPr id="12" name="Group 54"/>
          <p:cNvGrpSpPr>
            <a:grpSpLocks/>
          </p:cNvGrpSpPr>
          <p:nvPr/>
        </p:nvGrpSpPr>
        <p:grpSpPr bwMode="auto">
          <a:xfrm>
            <a:off x="1346529" y="1772285"/>
            <a:ext cx="1160351" cy="1166843"/>
            <a:chOff x="925" y="722"/>
            <a:chExt cx="839" cy="953"/>
          </a:xfrm>
        </p:grpSpPr>
        <p:sp>
          <p:nvSpPr>
            <p:cNvPr id="37" name="Rectangle 6"/>
            <p:cNvSpPr>
              <a:spLocks noChangeArrowheads="1"/>
            </p:cNvSpPr>
            <p:nvPr/>
          </p:nvSpPr>
          <p:spPr bwMode="auto">
            <a:xfrm>
              <a:off x="925" y="1221"/>
              <a:ext cx="272" cy="454"/>
            </a:xfrm>
            <a:prstGeom prst="rect">
              <a:avLst/>
            </a:prstGeom>
            <a:solidFill>
              <a:srgbClr val="FFFB09"/>
            </a:solidFill>
            <a:ln w="9525">
              <a:solidFill>
                <a:schemeClr val="tx1"/>
              </a:solidFill>
              <a:miter lim="800000"/>
              <a:headEnd/>
              <a:tailEnd/>
            </a:ln>
          </p:spPr>
          <p:txBody>
            <a:bodyPr wrap="none" anchor="ctr"/>
            <a:lstStyle/>
            <a:p>
              <a:endParaRPr lang="de-DE" sz="1400">
                <a:latin typeface="Calibri" pitchFamily="34" charset="0"/>
              </a:endParaRPr>
            </a:p>
          </p:txBody>
        </p:sp>
        <p:grpSp>
          <p:nvGrpSpPr>
            <p:cNvPr id="38" name="Group 49"/>
            <p:cNvGrpSpPr>
              <a:grpSpLocks/>
            </p:cNvGrpSpPr>
            <p:nvPr/>
          </p:nvGrpSpPr>
          <p:grpSpPr bwMode="auto">
            <a:xfrm>
              <a:off x="948" y="722"/>
              <a:ext cx="816" cy="408"/>
              <a:chOff x="1170" y="749"/>
              <a:chExt cx="816" cy="408"/>
            </a:xfrm>
          </p:grpSpPr>
          <p:sp>
            <p:nvSpPr>
              <p:cNvPr id="39" name="AutoShape 25"/>
              <p:cNvSpPr>
                <a:spLocks noChangeArrowheads="1"/>
              </p:cNvSpPr>
              <p:nvPr/>
            </p:nvSpPr>
            <p:spPr bwMode="auto">
              <a:xfrm>
                <a:off x="1170" y="749"/>
                <a:ext cx="816" cy="408"/>
              </a:xfrm>
              <a:prstGeom prst="wedgeRectCallout">
                <a:avLst>
                  <a:gd name="adj1" fmla="val -39218"/>
                  <a:gd name="adj2" fmla="val 70097"/>
                </a:avLst>
              </a:prstGeom>
              <a:gradFill rotWithShape="1">
                <a:gsLst>
                  <a:gs pos="0">
                    <a:srgbClr val="FFFB26"/>
                  </a:gs>
                  <a:gs pos="50000">
                    <a:srgbClr val="FFFB09"/>
                  </a:gs>
                  <a:gs pos="100000">
                    <a:srgbClr val="FFFB26"/>
                  </a:gs>
                </a:gsLst>
                <a:lin ang="5400000" scaled="1"/>
              </a:gradFill>
              <a:ln w="9525">
                <a:solidFill>
                  <a:schemeClr val="tx1"/>
                </a:solidFill>
                <a:miter lim="800000"/>
                <a:headEnd/>
                <a:tailEnd/>
              </a:ln>
            </p:spPr>
            <p:txBody>
              <a:bodyPr/>
              <a:lstStyle/>
              <a:p>
                <a:pPr algn="ctr"/>
                <a:endParaRPr lang="de-DE" sz="1400">
                  <a:latin typeface="Calibri" pitchFamily="34" charset="0"/>
                </a:endParaRPr>
              </a:p>
            </p:txBody>
          </p:sp>
          <p:sp>
            <p:nvSpPr>
              <p:cNvPr id="40" name="Text Box 26"/>
              <p:cNvSpPr txBox="1">
                <a:spLocks noChangeArrowheads="1"/>
              </p:cNvSpPr>
              <p:nvPr/>
            </p:nvSpPr>
            <p:spPr bwMode="auto">
              <a:xfrm>
                <a:off x="1289" y="749"/>
                <a:ext cx="574" cy="291"/>
              </a:xfrm>
              <a:prstGeom prst="rect">
                <a:avLst/>
              </a:prstGeom>
              <a:noFill/>
              <a:ln w="9525">
                <a:noFill/>
                <a:miter lim="800000"/>
                <a:headEnd/>
                <a:tailEnd/>
              </a:ln>
            </p:spPr>
            <p:txBody>
              <a:bodyPr wrap="none">
                <a:spAutoFit/>
              </a:bodyPr>
              <a:lstStyle/>
              <a:p>
                <a:pPr algn="ctr"/>
                <a:r>
                  <a:rPr lang="de-DE" sz="1200" b="1">
                    <a:latin typeface="Calibri" pitchFamily="34" charset="0"/>
                  </a:rPr>
                  <a:t>UKW Radio</a:t>
                </a:r>
                <a:br>
                  <a:rPr lang="de-DE" sz="1200" b="1">
                    <a:latin typeface="Calibri" pitchFamily="34" charset="0"/>
                  </a:rPr>
                </a:br>
                <a:r>
                  <a:rPr lang="de-DE" sz="1200" b="1">
                    <a:latin typeface="Calibri" pitchFamily="34" charset="0"/>
                  </a:rPr>
                  <a:t>3 m</a:t>
                </a:r>
              </a:p>
            </p:txBody>
          </p:sp>
        </p:grpSp>
      </p:grpSp>
      <p:grpSp>
        <p:nvGrpSpPr>
          <p:cNvPr id="13" name="Group 58"/>
          <p:cNvGrpSpPr>
            <a:grpSpLocks/>
          </p:cNvGrpSpPr>
          <p:nvPr/>
        </p:nvGrpSpPr>
        <p:grpSpPr bwMode="auto">
          <a:xfrm>
            <a:off x="501505" y="1772285"/>
            <a:ext cx="800767" cy="1166843"/>
            <a:chOff x="314" y="722"/>
            <a:chExt cx="579" cy="953"/>
          </a:xfrm>
        </p:grpSpPr>
        <p:grpSp>
          <p:nvGrpSpPr>
            <p:cNvPr id="33" name="Group 57"/>
            <p:cNvGrpSpPr>
              <a:grpSpLocks/>
            </p:cNvGrpSpPr>
            <p:nvPr/>
          </p:nvGrpSpPr>
          <p:grpSpPr bwMode="auto">
            <a:xfrm>
              <a:off x="646" y="1221"/>
              <a:ext cx="247" cy="454"/>
              <a:chOff x="754" y="1221"/>
              <a:chExt cx="247" cy="454"/>
            </a:xfrm>
          </p:grpSpPr>
          <p:sp>
            <p:nvSpPr>
              <p:cNvPr id="35" name="Rectangle 5"/>
              <p:cNvSpPr>
                <a:spLocks noChangeArrowheads="1"/>
              </p:cNvSpPr>
              <p:nvPr/>
            </p:nvSpPr>
            <p:spPr bwMode="auto">
              <a:xfrm>
                <a:off x="911" y="1221"/>
                <a:ext cx="90" cy="454"/>
              </a:xfrm>
              <a:prstGeom prst="rect">
                <a:avLst/>
              </a:prstGeom>
              <a:solidFill>
                <a:srgbClr val="1BBF13"/>
              </a:solidFill>
              <a:ln w="9525">
                <a:solidFill>
                  <a:schemeClr val="tx1"/>
                </a:solidFill>
                <a:miter lim="800000"/>
                <a:headEnd/>
                <a:tailEnd/>
              </a:ln>
            </p:spPr>
            <p:txBody>
              <a:bodyPr wrap="none" anchor="ctr"/>
              <a:lstStyle/>
              <a:p>
                <a:endParaRPr lang="de-DE" sz="1400">
                  <a:latin typeface="Calibri" pitchFamily="34" charset="0"/>
                </a:endParaRPr>
              </a:p>
            </p:txBody>
          </p:sp>
          <p:sp>
            <p:nvSpPr>
              <p:cNvPr id="36" name="Rectangle 8"/>
              <p:cNvSpPr>
                <a:spLocks noChangeArrowheads="1"/>
              </p:cNvSpPr>
              <p:nvPr/>
            </p:nvSpPr>
            <p:spPr bwMode="auto">
              <a:xfrm>
                <a:off x="754" y="1221"/>
                <a:ext cx="91" cy="454"/>
              </a:xfrm>
              <a:prstGeom prst="rect">
                <a:avLst/>
              </a:prstGeom>
              <a:solidFill>
                <a:srgbClr val="1BBF13"/>
              </a:solidFill>
              <a:ln w="9525">
                <a:solidFill>
                  <a:schemeClr val="tx1"/>
                </a:solidFill>
                <a:miter lim="800000"/>
                <a:headEnd/>
                <a:tailEnd/>
              </a:ln>
            </p:spPr>
            <p:txBody>
              <a:bodyPr wrap="none" anchor="ctr"/>
              <a:lstStyle/>
              <a:p>
                <a:endParaRPr lang="de-DE" sz="1400">
                  <a:latin typeface="Calibri" pitchFamily="34" charset="0"/>
                </a:endParaRPr>
              </a:p>
            </p:txBody>
          </p:sp>
        </p:grpSp>
        <p:sp>
          <p:nvSpPr>
            <p:cNvPr id="34" name="AutoShape 28"/>
            <p:cNvSpPr>
              <a:spLocks noChangeArrowheads="1"/>
            </p:cNvSpPr>
            <p:nvPr/>
          </p:nvSpPr>
          <p:spPr bwMode="auto">
            <a:xfrm flipH="1">
              <a:off x="314" y="722"/>
              <a:ext cx="579" cy="408"/>
            </a:xfrm>
            <a:prstGeom prst="wedgeRectCallout">
              <a:avLst>
                <a:gd name="adj1" fmla="val -26861"/>
                <a:gd name="adj2" fmla="val 69606"/>
              </a:avLst>
            </a:prstGeom>
            <a:gradFill rotWithShape="1">
              <a:gsLst>
                <a:gs pos="0">
                  <a:srgbClr val="79D974"/>
                </a:gs>
                <a:gs pos="50000">
                  <a:srgbClr val="1BBF13"/>
                </a:gs>
                <a:gs pos="100000">
                  <a:srgbClr val="79D974"/>
                </a:gs>
              </a:gsLst>
              <a:lin ang="5400000" scaled="1"/>
            </a:gradFill>
            <a:ln w="9525">
              <a:solidFill>
                <a:schemeClr val="tx1"/>
              </a:solidFill>
              <a:miter lim="800000"/>
              <a:headEnd/>
              <a:tailEnd/>
            </a:ln>
          </p:spPr>
          <p:txBody>
            <a:bodyPr/>
            <a:lstStyle/>
            <a:p>
              <a:pPr algn="ctr"/>
              <a:r>
                <a:rPr lang="de-DE" sz="1200" b="1">
                  <a:latin typeface="Calibri" pitchFamily="34" charset="0"/>
                </a:rPr>
                <a:t>BOS</a:t>
              </a:r>
            </a:p>
            <a:p>
              <a:pPr algn="ctr"/>
              <a:r>
                <a:rPr lang="de-DE" sz="1200" b="1">
                  <a:latin typeface="Calibri" pitchFamily="34" charset="0"/>
                </a:rPr>
                <a:t>4 m</a:t>
              </a:r>
            </a:p>
          </p:txBody>
        </p:sp>
      </p:grpSp>
      <p:grpSp>
        <p:nvGrpSpPr>
          <p:cNvPr id="14" name="Group 55"/>
          <p:cNvGrpSpPr>
            <a:grpSpLocks/>
          </p:cNvGrpSpPr>
          <p:nvPr/>
        </p:nvGrpSpPr>
        <p:grpSpPr bwMode="auto">
          <a:xfrm>
            <a:off x="2600925" y="1772285"/>
            <a:ext cx="744063" cy="1166843"/>
            <a:chOff x="1832" y="722"/>
            <a:chExt cx="538" cy="953"/>
          </a:xfrm>
        </p:grpSpPr>
        <p:grpSp>
          <p:nvGrpSpPr>
            <p:cNvPr id="29" name="Group 58"/>
            <p:cNvGrpSpPr>
              <a:grpSpLocks/>
            </p:cNvGrpSpPr>
            <p:nvPr/>
          </p:nvGrpSpPr>
          <p:grpSpPr bwMode="auto">
            <a:xfrm>
              <a:off x="1832" y="1221"/>
              <a:ext cx="135" cy="454"/>
              <a:chOff x="1940" y="1221"/>
              <a:chExt cx="135" cy="454"/>
            </a:xfrm>
          </p:grpSpPr>
          <p:sp>
            <p:nvSpPr>
              <p:cNvPr id="31" name="Rectangle 7"/>
              <p:cNvSpPr>
                <a:spLocks noChangeArrowheads="1"/>
              </p:cNvSpPr>
              <p:nvPr/>
            </p:nvSpPr>
            <p:spPr bwMode="auto">
              <a:xfrm>
                <a:off x="1940" y="1221"/>
                <a:ext cx="45" cy="454"/>
              </a:xfrm>
              <a:prstGeom prst="rect">
                <a:avLst/>
              </a:prstGeom>
              <a:solidFill>
                <a:srgbClr val="EEA91E"/>
              </a:solidFill>
              <a:ln w="9525">
                <a:solidFill>
                  <a:schemeClr val="tx1"/>
                </a:solidFill>
                <a:miter lim="800000"/>
                <a:headEnd/>
                <a:tailEnd/>
              </a:ln>
            </p:spPr>
            <p:txBody>
              <a:bodyPr wrap="none" anchor="ctr"/>
              <a:lstStyle/>
              <a:p>
                <a:endParaRPr lang="de-DE" sz="1400">
                  <a:latin typeface="Calibri" pitchFamily="34" charset="0"/>
                </a:endParaRPr>
              </a:p>
            </p:txBody>
          </p:sp>
          <p:sp>
            <p:nvSpPr>
              <p:cNvPr id="32" name="Rectangle 10"/>
              <p:cNvSpPr>
                <a:spLocks noChangeArrowheads="1"/>
              </p:cNvSpPr>
              <p:nvPr/>
            </p:nvSpPr>
            <p:spPr bwMode="auto">
              <a:xfrm>
                <a:off x="2030" y="1221"/>
                <a:ext cx="45" cy="454"/>
              </a:xfrm>
              <a:prstGeom prst="rect">
                <a:avLst/>
              </a:prstGeom>
              <a:solidFill>
                <a:srgbClr val="EEA91E"/>
              </a:solidFill>
              <a:ln w="9525">
                <a:solidFill>
                  <a:schemeClr val="tx1"/>
                </a:solidFill>
                <a:miter lim="800000"/>
                <a:headEnd/>
                <a:tailEnd/>
              </a:ln>
            </p:spPr>
            <p:txBody>
              <a:bodyPr wrap="none" anchor="ctr"/>
              <a:lstStyle/>
              <a:p>
                <a:endParaRPr lang="de-DE" sz="1400">
                  <a:latin typeface="Calibri" pitchFamily="34" charset="0"/>
                </a:endParaRPr>
              </a:p>
            </p:txBody>
          </p:sp>
        </p:grpSp>
        <p:sp>
          <p:nvSpPr>
            <p:cNvPr id="30" name="AutoShape 31"/>
            <p:cNvSpPr>
              <a:spLocks noChangeArrowheads="1"/>
            </p:cNvSpPr>
            <p:nvPr/>
          </p:nvSpPr>
          <p:spPr bwMode="auto">
            <a:xfrm>
              <a:off x="1877" y="722"/>
              <a:ext cx="493" cy="408"/>
            </a:xfrm>
            <a:prstGeom prst="wedgeRectCallout">
              <a:avLst>
                <a:gd name="adj1" fmla="val -46958"/>
                <a:gd name="adj2" fmla="val 70097"/>
              </a:avLst>
            </a:prstGeom>
            <a:gradFill rotWithShape="1">
              <a:gsLst>
                <a:gs pos="0">
                  <a:srgbClr val="F9DFAB"/>
                </a:gs>
                <a:gs pos="50000">
                  <a:srgbClr val="EEA91E"/>
                </a:gs>
                <a:gs pos="100000">
                  <a:srgbClr val="F9DFAB"/>
                </a:gs>
              </a:gsLst>
              <a:lin ang="5400000" scaled="1"/>
            </a:gradFill>
            <a:ln w="9525">
              <a:solidFill>
                <a:schemeClr val="tx1"/>
              </a:solidFill>
              <a:miter lim="800000"/>
              <a:headEnd/>
              <a:tailEnd/>
            </a:ln>
          </p:spPr>
          <p:txBody>
            <a:bodyPr/>
            <a:lstStyle/>
            <a:p>
              <a:pPr algn="ctr"/>
              <a:r>
                <a:rPr lang="de-DE" sz="1200" b="1" dirty="0">
                  <a:latin typeface="Calibri" pitchFamily="34" charset="0"/>
                </a:rPr>
                <a:t>BOS</a:t>
              </a:r>
            </a:p>
            <a:p>
              <a:pPr algn="ctr"/>
              <a:r>
                <a:rPr lang="de-DE" sz="1200" b="1" dirty="0">
                  <a:latin typeface="Calibri" pitchFamily="34" charset="0"/>
                </a:rPr>
                <a:t>2 m</a:t>
              </a:r>
            </a:p>
          </p:txBody>
        </p:sp>
      </p:grpSp>
      <p:grpSp>
        <p:nvGrpSpPr>
          <p:cNvPr id="15" name="Group 56"/>
          <p:cNvGrpSpPr>
            <a:grpSpLocks/>
          </p:cNvGrpSpPr>
          <p:nvPr/>
        </p:nvGrpSpPr>
        <p:grpSpPr bwMode="auto">
          <a:xfrm>
            <a:off x="6113787" y="1484554"/>
            <a:ext cx="1129924" cy="1454576"/>
            <a:chOff x="4372" y="487"/>
            <a:chExt cx="817" cy="1188"/>
          </a:xfrm>
        </p:grpSpPr>
        <p:grpSp>
          <p:nvGrpSpPr>
            <p:cNvPr id="23" name="Group 59"/>
            <p:cNvGrpSpPr>
              <a:grpSpLocks/>
            </p:cNvGrpSpPr>
            <p:nvPr/>
          </p:nvGrpSpPr>
          <p:grpSpPr bwMode="auto">
            <a:xfrm>
              <a:off x="5014" y="1221"/>
              <a:ext cx="130" cy="454"/>
              <a:chOff x="5122" y="1221"/>
              <a:chExt cx="130" cy="454"/>
            </a:xfrm>
          </p:grpSpPr>
          <p:sp>
            <p:nvSpPr>
              <p:cNvPr id="27" name="Rectangle 9"/>
              <p:cNvSpPr>
                <a:spLocks noChangeArrowheads="1"/>
              </p:cNvSpPr>
              <p:nvPr/>
            </p:nvSpPr>
            <p:spPr bwMode="auto">
              <a:xfrm flipH="1">
                <a:off x="5122" y="1221"/>
                <a:ext cx="46" cy="454"/>
              </a:xfrm>
              <a:prstGeom prst="rect">
                <a:avLst/>
              </a:prstGeom>
              <a:solidFill>
                <a:srgbClr val="92B2F8"/>
              </a:solidFill>
              <a:ln w="9525">
                <a:solidFill>
                  <a:schemeClr val="tx1"/>
                </a:solidFill>
                <a:miter lim="800000"/>
                <a:headEnd/>
                <a:tailEnd/>
              </a:ln>
            </p:spPr>
            <p:txBody>
              <a:bodyPr wrap="none" anchor="ctr"/>
              <a:lstStyle/>
              <a:p>
                <a:endParaRPr lang="de-DE" sz="1400">
                  <a:latin typeface="Calibri" pitchFamily="34" charset="0"/>
                </a:endParaRPr>
              </a:p>
            </p:txBody>
          </p:sp>
          <p:sp>
            <p:nvSpPr>
              <p:cNvPr id="28" name="Rectangle 11"/>
              <p:cNvSpPr>
                <a:spLocks noChangeArrowheads="1"/>
              </p:cNvSpPr>
              <p:nvPr/>
            </p:nvSpPr>
            <p:spPr bwMode="auto">
              <a:xfrm>
                <a:off x="5206" y="1221"/>
                <a:ext cx="46" cy="454"/>
              </a:xfrm>
              <a:prstGeom prst="rect">
                <a:avLst/>
              </a:prstGeom>
              <a:solidFill>
                <a:srgbClr val="92B2F8"/>
              </a:solidFill>
              <a:ln w="9525">
                <a:solidFill>
                  <a:schemeClr val="tx1"/>
                </a:solidFill>
                <a:miter lim="800000"/>
                <a:headEnd/>
                <a:tailEnd/>
              </a:ln>
            </p:spPr>
            <p:txBody>
              <a:bodyPr wrap="none" anchor="ctr"/>
              <a:lstStyle/>
              <a:p>
                <a:endParaRPr lang="de-DE" sz="1400">
                  <a:latin typeface="Calibri" pitchFamily="34" charset="0"/>
                </a:endParaRPr>
              </a:p>
            </p:txBody>
          </p:sp>
        </p:grpSp>
        <p:grpSp>
          <p:nvGrpSpPr>
            <p:cNvPr id="24" name="Group 48"/>
            <p:cNvGrpSpPr>
              <a:grpSpLocks/>
            </p:cNvGrpSpPr>
            <p:nvPr/>
          </p:nvGrpSpPr>
          <p:grpSpPr bwMode="auto">
            <a:xfrm>
              <a:off x="4372" y="487"/>
              <a:ext cx="817" cy="679"/>
              <a:chOff x="4594" y="514"/>
              <a:chExt cx="817" cy="679"/>
            </a:xfrm>
          </p:grpSpPr>
          <p:sp>
            <p:nvSpPr>
              <p:cNvPr id="25" name="AutoShape 34"/>
              <p:cNvSpPr>
                <a:spLocks noChangeArrowheads="1"/>
              </p:cNvSpPr>
              <p:nvPr/>
            </p:nvSpPr>
            <p:spPr bwMode="auto">
              <a:xfrm flipH="1">
                <a:off x="4594" y="573"/>
                <a:ext cx="817" cy="584"/>
              </a:xfrm>
              <a:prstGeom prst="wedgeRectCallout">
                <a:avLst>
                  <a:gd name="adj1" fmla="val -36051"/>
                  <a:gd name="adj2" fmla="val 69606"/>
                </a:avLst>
              </a:prstGeom>
              <a:gradFill rotWithShape="1">
                <a:gsLst>
                  <a:gs pos="0">
                    <a:srgbClr val="92B2F8"/>
                  </a:gs>
                  <a:gs pos="50000">
                    <a:srgbClr val="92B2F8"/>
                  </a:gs>
                  <a:gs pos="100000">
                    <a:srgbClr val="92B2F8"/>
                  </a:gs>
                </a:gsLst>
                <a:lin ang="5400000" scaled="1"/>
              </a:gradFill>
              <a:ln w="9525">
                <a:solidFill>
                  <a:schemeClr val="tx1"/>
                </a:solidFill>
                <a:miter lim="800000"/>
                <a:headEnd/>
                <a:tailEnd/>
              </a:ln>
            </p:spPr>
            <p:txBody>
              <a:bodyPr/>
              <a:lstStyle/>
              <a:p>
                <a:pPr algn="ctr"/>
                <a:endParaRPr lang="de-DE" sz="1400">
                  <a:latin typeface="Calibri" pitchFamily="34" charset="0"/>
                </a:endParaRPr>
              </a:p>
            </p:txBody>
          </p:sp>
          <p:sp>
            <p:nvSpPr>
              <p:cNvPr id="26" name="Text Box 35"/>
              <p:cNvSpPr txBox="1">
                <a:spLocks noChangeArrowheads="1"/>
              </p:cNvSpPr>
              <p:nvPr/>
            </p:nvSpPr>
            <p:spPr bwMode="auto">
              <a:xfrm>
                <a:off x="4624" y="514"/>
                <a:ext cx="720" cy="679"/>
              </a:xfrm>
              <a:prstGeom prst="rect">
                <a:avLst/>
              </a:prstGeom>
              <a:noFill/>
              <a:ln w="9525">
                <a:noFill/>
                <a:miter lim="800000"/>
                <a:headEnd/>
                <a:tailEnd/>
              </a:ln>
            </p:spPr>
            <p:txBody>
              <a:bodyPr wrap="square">
                <a:spAutoFit/>
              </a:bodyPr>
              <a:lstStyle/>
              <a:p>
                <a:pPr algn="ctr"/>
                <a:r>
                  <a:rPr lang="de-DE" sz="1200" b="1" dirty="0">
                    <a:latin typeface="Calibri" pitchFamily="34" charset="0"/>
                  </a:rPr>
                  <a:t>BOS  TETRA</a:t>
                </a:r>
              </a:p>
              <a:p>
                <a:pPr algn="ctr"/>
                <a:r>
                  <a:rPr lang="de-DE" sz="1200" b="1" dirty="0">
                    <a:latin typeface="Calibri" pitchFamily="34" charset="0"/>
                  </a:rPr>
                  <a:t>TMO</a:t>
                </a:r>
              </a:p>
              <a:p>
                <a:pPr algn="ctr"/>
                <a:r>
                  <a:rPr lang="de-DE" sz="1200" b="1" dirty="0">
                    <a:latin typeface="Calibri" pitchFamily="34" charset="0"/>
                  </a:rPr>
                  <a:t>70 cm</a:t>
                </a:r>
              </a:p>
              <a:p>
                <a:pPr algn="ctr"/>
                <a:r>
                  <a:rPr lang="de-DE" sz="1200" b="1" dirty="0">
                    <a:latin typeface="Calibri" pitchFamily="34" charset="0"/>
                  </a:rPr>
                  <a:t>380-395MHz</a:t>
                </a:r>
              </a:p>
            </p:txBody>
          </p:sp>
        </p:grpSp>
      </p:grpSp>
      <p:sp>
        <p:nvSpPr>
          <p:cNvPr id="16" name="Text Box 23"/>
          <p:cNvSpPr txBox="1">
            <a:spLocks noChangeArrowheads="1"/>
          </p:cNvSpPr>
          <p:nvPr/>
        </p:nvSpPr>
        <p:spPr bwMode="auto">
          <a:xfrm>
            <a:off x="7928791" y="2990552"/>
            <a:ext cx="399685" cy="237379"/>
          </a:xfrm>
          <a:prstGeom prst="rect">
            <a:avLst/>
          </a:prstGeom>
          <a:noFill/>
          <a:ln w="9525">
            <a:noFill/>
            <a:miter lim="800000"/>
            <a:headEnd/>
            <a:tailEnd/>
          </a:ln>
        </p:spPr>
        <p:txBody>
          <a:bodyPr wrap="none">
            <a:spAutoFit/>
          </a:bodyPr>
          <a:lstStyle/>
          <a:p>
            <a:r>
              <a:rPr lang="de-DE" sz="1400">
                <a:latin typeface="Calibri" pitchFamily="34" charset="0"/>
              </a:rPr>
              <a:t>900</a:t>
            </a:r>
          </a:p>
        </p:txBody>
      </p:sp>
      <p:sp>
        <p:nvSpPr>
          <p:cNvPr id="17" name="Line 21"/>
          <p:cNvSpPr>
            <a:spLocks noChangeShapeType="1"/>
          </p:cNvSpPr>
          <p:nvPr/>
        </p:nvSpPr>
        <p:spPr bwMode="auto">
          <a:xfrm>
            <a:off x="8169436" y="2937903"/>
            <a:ext cx="0" cy="110195"/>
          </a:xfrm>
          <a:prstGeom prst="line">
            <a:avLst/>
          </a:prstGeom>
          <a:noFill/>
          <a:ln w="19050">
            <a:solidFill>
              <a:schemeClr val="tx1"/>
            </a:solidFill>
            <a:round/>
            <a:headEnd/>
            <a:tailEnd/>
          </a:ln>
        </p:spPr>
        <p:txBody>
          <a:bodyPr/>
          <a:lstStyle/>
          <a:p>
            <a:endParaRPr lang="de-DE"/>
          </a:p>
        </p:txBody>
      </p:sp>
      <p:grpSp>
        <p:nvGrpSpPr>
          <p:cNvPr id="18" name="Group 57"/>
          <p:cNvGrpSpPr>
            <a:grpSpLocks/>
          </p:cNvGrpSpPr>
          <p:nvPr/>
        </p:nvGrpSpPr>
        <p:grpSpPr bwMode="auto">
          <a:xfrm>
            <a:off x="7953686" y="1774733"/>
            <a:ext cx="1013751" cy="1155824"/>
            <a:chOff x="5363" y="724"/>
            <a:chExt cx="733" cy="944"/>
          </a:xfrm>
        </p:grpSpPr>
        <p:sp>
          <p:nvSpPr>
            <p:cNvPr id="20" name="Rectangle 9"/>
            <p:cNvSpPr>
              <a:spLocks noChangeArrowheads="1"/>
            </p:cNvSpPr>
            <p:nvPr/>
          </p:nvSpPr>
          <p:spPr bwMode="auto">
            <a:xfrm flipH="1">
              <a:off x="5447" y="1214"/>
              <a:ext cx="95" cy="454"/>
            </a:xfrm>
            <a:prstGeom prst="rect">
              <a:avLst/>
            </a:prstGeom>
            <a:solidFill>
              <a:srgbClr val="D7D7D7"/>
            </a:solidFill>
            <a:ln w="9525">
              <a:solidFill>
                <a:schemeClr val="tx1"/>
              </a:solidFill>
              <a:miter lim="800000"/>
              <a:headEnd/>
              <a:tailEnd/>
            </a:ln>
          </p:spPr>
          <p:txBody>
            <a:bodyPr wrap="none" anchor="ctr"/>
            <a:lstStyle/>
            <a:p>
              <a:endParaRPr lang="de-DE" sz="1400">
                <a:latin typeface="Calibri" pitchFamily="34" charset="0"/>
              </a:endParaRPr>
            </a:p>
          </p:txBody>
        </p:sp>
        <p:sp>
          <p:nvSpPr>
            <p:cNvPr id="21" name="Rectangle 11"/>
            <p:cNvSpPr>
              <a:spLocks noChangeArrowheads="1"/>
            </p:cNvSpPr>
            <p:nvPr/>
          </p:nvSpPr>
          <p:spPr bwMode="auto">
            <a:xfrm>
              <a:off x="5604" y="1214"/>
              <a:ext cx="97" cy="454"/>
            </a:xfrm>
            <a:prstGeom prst="rect">
              <a:avLst/>
            </a:prstGeom>
            <a:solidFill>
              <a:srgbClr val="D7D7D7"/>
            </a:solidFill>
            <a:ln w="9525">
              <a:solidFill>
                <a:schemeClr val="tx1"/>
              </a:solidFill>
              <a:miter lim="800000"/>
              <a:headEnd/>
              <a:tailEnd/>
            </a:ln>
          </p:spPr>
          <p:txBody>
            <a:bodyPr wrap="none" anchor="ctr"/>
            <a:lstStyle/>
            <a:p>
              <a:endParaRPr lang="de-DE" sz="1400">
                <a:latin typeface="Calibri" pitchFamily="34" charset="0"/>
              </a:endParaRPr>
            </a:p>
          </p:txBody>
        </p:sp>
        <p:sp>
          <p:nvSpPr>
            <p:cNvPr id="22" name="AutoShape 31"/>
            <p:cNvSpPr>
              <a:spLocks noChangeArrowheads="1"/>
            </p:cNvSpPr>
            <p:nvPr/>
          </p:nvSpPr>
          <p:spPr bwMode="auto">
            <a:xfrm>
              <a:off x="5363" y="724"/>
              <a:ext cx="733" cy="408"/>
            </a:xfrm>
            <a:prstGeom prst="wedgeRectCallout">
              <a:avLst>
                <a:gd name="adj1" fmla="val -21213"/>
                <a:gd name="adj2" fmla="val 66176"/>
              </a:avLst>
            </a:prstGeom>
            <a:solidFill>
              <a:srgbClr val="D7D7D7"/>
            </a:solidFill>
            <a:ln w="9525">
              <a:solidFill>
                <a:schemeClr val="tx1"/>
              </a:solidFill>
              <a:miter lim="800000"/>
              <a:headEnd/>
              <a:tailEnd/>
            </a:ln>
          </p:spPr>
          <p:txBody>
            <a:bodyPr/>
            <a:lstStyle/>
            <a:p>
              <a:pPr algn="ctr"/>
              <a:r>
                <a:rPr lang="de-DE" sz="1200" b="1">
                  <a:latin typeface="Calibri" pitchFamily="34" charset="0"/>
                </a:rPr>
                <a:t>GSM 900</a:t>
              </a:r>
            </a:p>
            <a:p>
              <a:pPr algn="ctr"/>
              <a:r>
                <a:rPr lang="de-DE" sz="1200" b="1">
                  <a:latin typeface="Calibri" pitchFamily="34" charset="0"/>
                </a:rPr>
                <a:t>30 cm</a:t>
              </a:r>
            </a:p>
          </p:txBody>
        </p:sp>
      </p:grpSp>
      <p:sp>
        <p:nvSpPr>
          <p:cNvPr id="19" name="Line 52"/>
          <p:cNvSpPr>
            <a:spLocks noChangeShapeType="1"/>
          </p:cNvSpPr>
          <p:nvPr/>
        </p:nvSpPr>
        <p:spPr bwMode="auto">
          <a:xfrm flipV="1">
            <a:off x="7993793" y="2937903"/>
            <a:ext cx="528312" cy="1225"/>
          </a:xfrm>
          <a:prstGeom prst="line">
            <a:avLst/>
          </a:prstGeom>
          <a:noFill/>
          <a:ln w="28575">
            <a:solidFill>
              <a:schemeClr val="tx1"/>
            </a:solidFill>
            <a:round/>
            <a:headEnd/>
            <a:tailEnd type="triangle" w="med" len="med"/>
          </a:ln>
        </p:spPr>
        <p:txBody>
          <a:bodyPr/>
          <a:lstStyle/>
          <a:p>
            <a:endParaRPr lang="de-DE"/>
          </a:p>
        </p:txBody>
      </p:sp>
      <p:sp>
        <p:nvSpPr>
          <p:cNvPr id="46" name="Rechteck 45"/>
          <p:cNvSpPr/>
          <p:nvPr/>
        </p:nvSpPr>
        <p:spPr>
          <a:xfrm>
            <a:off x="251520" y="3573016"/>
            <a:ext cx="8568952" cy="2308324"/>
          </a:xfrm>
          <a:prstGeom prst="rect">
            <a:avLst/>
          </a:prstGeom>
        </p:spPr>
        <p:txBody>
          <a:bodyPr wrap="square">
            <a:spAutoFit/>
          </a:bodyPr>
          <a:lstStyle/>
          <a:p>
            <a:r>
              <a:rPr lang="de-DE" b="1" dirty="0">
                <a:latin typeface="Calibri" pitchFamily="34" charset="0"/>
              </a:rPr>
              <a:t>Technik:</a:t>
            </a:r>
          </a:p>
          <a:p>
            <a:pPr>
              <a:buFont typeface="Arial" pitchFamily="34" charset="0"/>
              <a:buChar char="•"/>
            </a:pPr>
            <a:r>
              <a:rPr lang="de-DE" b="1" dirty="0">
                <a:latin typeface="Calibri" pitchFamily="34" charset="0"/>
              </a:rPr>
              <a:t> Es stehen 4 Zeitschlitze pro Frequenz zur Verfügung</a:t>
            </a:r>
          </a:p>
          <a:p>
            <a:pPr>
              <a:buFont typeface="Arial" pitchFamily="34" charset="0"/>
              <a:buChar char="•"/>
            </a:pPr>
            <a:endParaRPr lang="de-DE" b="1" dirty="0">
              <a:latin typeface="Calibri" pitchFamily="34" charset="0"/>
            </a:endParaRPr>
          </a:p>
          <a:p>
            <a:pPr>
              <a:buFont typeface="Arial" pitchFamily="34" charset="0"/>
              <a:buChar char="•"/>
            </a:pPr>
            <a:endParaRPr lang="de-DE" b="1" dirty="0">
              <a:latin typeface="Calibri" pitchFamily="34" charset="0"/>
            </a:endParaRPr>
          </a:p>
          <a:p>
            <a:pPr>
              <a:buFont typeface="Arial" pitchFamily="34" charset="0"/>
              <a:buChar char="•"/>
            </a:pPr>
            <a:r>
              <a:rPr lang="de-DE" b="1" dirty="0">
                <a:latin typeface="Calibri" pitchFamily="34" charset="0"/>
              </a:rPr>
              <a:t> Zwei mal zwei Frequenzen standardmäßig am </a:t>
            </a:r>
            <a:r>
              <a:rPr lang="de-DE" b="1" dirty="0" err="1">
                <a:latin typeface="Calibri" pitchFamily="34" charset="0"/>
              </a:rPr>
              <a:t>Funkmast</a:t>
            </a:r>
            <a:r>
              <a:rPr lang="de-DE" b="1" dirty="0">
                <a:latin typeface="Calibri" pitchFamily="34" charset="0"/>
              </a:rPr>
              <a:t> (2x </a:t>
            </a:r>
            <a:r>
              <a:rPr lang="de-DE" b="1" dirty="0" err="1">
                <a:latin typeface="Calibri" pitchFamily="34" charset="0"/>
              </a:rPr>
              <a:t>Up</a:t>
            </a:r>
            <a:r>
              <a:rPr lang="de-DE" b="1" dirty="0">
                <a:latin typeface="Calibri" pitchFamily="34" charset="0"/>
              </a:rPr>
              <a:t> und 2x </a:t>
            </a:r>
            <a:r>
              <a:rPr lang="de-DE" b="1" dirty="0" err="1">
                <a:latin typeface="Calibri" pitchFamily="34" charset="0"/>
              </a:rPr>
              <a:t>Downlink</a:t>
            </a:r>
            <a:r>
              <a:rPr lang="de-DE" b="1" dirty="0">
                <a:latin typeface="Calibri" pitchFamily="34" charset="0"/>
              </a:rPr>
              <a:t>)</a:t>
            </a:r>
          </a:p>
          <a:p>
            <a:pPr lvl="1">
              <a:buFont typeface="Arial" pitchFamily="34" charset="0"/>
              <a:buChar char="•"/>
            </a:pPr>
            <a:r>
              <a:rPr lang="de-DE" b="1" dirty="0">
                <a:latin typeface="Calibri" pitchFamily="34" charset="0"/>
                <a:sym typeface="Wingdings" pitchFamily="2" charset="2"/>
              </a:rPr>
              <a:t> 7 gleichzeitige Kommunikationen Möglich (1 Kanal für Steuerungsaufgaben)</a:t>
            </a:r>
          </a:p>
          <a:p>
            <a:pPr>
              <a:buFont typeface="Arial" pitchFamily="34" charset="0"/>
              <a:buChar char="•"/>
            </a:pPr>
            <a:endParaRPr lang="de-DE" b="1" dirty="0">
              <a:latin typeface="Calibri" pitchFamily="34" charset="0"/>
              <a:sym typeface="Wingdings" pitchFamily="2" charset="2"/>
            </a:endParaRPr>
          </a:p>
          <a:p>
            <a:pPr>
              <a:buFont typeface="Arial" pitchFamily="34" charset="0"/>
              <a:buChar char="•"/>
            </a:pPr>
            <a:r>
              <a:rPr lang="de-DE" b="1" dirty="0">
                <a:latin typeface="Calibri" pitchFamily="34" charset="0"/>
                <a:sym typeface="Wingdings" pitchFamily="2" charset="2"/>
              </a:rPr>
              <a:t> Erweiterung auf 4 Frequenzen pro Basis möglich  15 gleichzeitige Gespräche </a:t>
            </a:r>
          </a:p>
        </p:txBody>
      </p:sp>
      <p:pic>
        <p:nvPicPr>
          <p:cNvPr id="47" name="Picture 1"/>
          <p:cNvPicPr>
            <a:picLocks noChangeAspect="1" noChangeArrowheads="1"/>
          </p:cNvPicPr>
          <p:nvPr/>
        </p:nvPicPr>
        <p:blipFill>
          <a:blip r:embed="rId2" cstate="print"/>
          <a:srcRect/>
          <a:stretch>
            <a:fillRect/>
          </a:stretch>
        </p:blipFill>
        <p:spPr bwMode="auto">
          <a:xfrm>
            <a:off x="5364088" y="3241359"/>
            <a:ext cx="3312368" cy="1492983"/>
          </a:xfrm>
          <a:prstGeom prst="rect">
            <a:avLst/>
          </a:prstGeom>
          <a:noFill/>
          <a:ln w="9525">
            <a:noFill/>
            <a:miter lim="800000"/>
            <a:headEnd/>
            <a:tailEnd/>
          </a:ln>
        </p:spPr>
      </p:pic>
      <p:sp>
        <p:nvSpPr>
          <p:cNvPr id="48" name="Rectangle 11"/>
          <p:cNvSpPr>
            <a:spLocks noChangeArrowheads="1"/>
          </p:cNvSpPr>
          <p:nvPr/>
        </p:nvSpPr>
        <p:spPr bwMode="auto">
          <a:xfrm>
            <a:off x="7316693" y="2369071"/>
            <a:ext cx="63619" cy="555873"/>
          </a:xfrm>
          <a:prstGeom prst="rect">
            <a:avLst/>
          </a:prstGeom>
          <a:solidFill>
            <a:srgbClr val="92B2F8"/>
          </a:solidFill>
          <a:ln w="9525">
            <a:solidFill>
              <a:schemeClr val="tx1"/>
            </a:solidFill>
            <a:miter lim="800000"/>
            <a:headEnd/>
            <a:tailEnd/>
          </a:ln>
        </p:spPr>
        <p:txBody>
          <a:bodyPr wrap="none" anchor="ctr"/>
          <a:lstStyle/>
          <a:p>
            <a:endParaRPr lang="de-DE" sz="1400">
              <a:latin typeface="Calibri" pitchFamily="34" charset="0"/>
            </a:endParaRPr>
          </a:p>
        </p:txBody>
      </p:sp>
      <p:sp>
        <p:nvSpPr>
          <p:cNvPr id="49" name="AutoShape 34"/>
          <p:cNvSpPr>
            <a:spLocks noChangeArrowheads="1"/>
          </p:cNvSpPr>
          <p:nvPr/>
        </p:nvSpPr>
        <p:spPr bwMode="auto">
          <a:xfrm flipH="1">
            <a:off x="7308304" y="1556792"/>
            <a:ext cx="576064" cy="715043"/>
          </a:xfrm>
          <a:prstGeom prst="wedgeRectCallout">
            <a:avLst>
              <a:gd name="adj1" fmla="val 41664"/>
              <a:gd name="adj2" fmla="val 66561"/>
            </a:avLst>
          </a:prstGeom>
          <a:gradFill rotWithShape="1">
            <a:gsLst>
              <a:gs pos="0">
                <a:srgbClr val="92B2F8"/>
              </a:gs>
              <a:gs pos="50000">
                <a:srgbClr val="92B2F8"/>
              </a:gs>
              <a:gs pos="100000">
                <a:srgbClr val="92B2F8"/>
              </a:gs>
            </a:gsLst>
            <a:lin ang="5400000" scaled="1"/>
          </a:gradFill>
          <a:ln w="9525">
            <a:solidFill>
              <a:schemeClr val="tx1"/>
            </a:solidFill>
            <a:miter lim="800000"/>
            <a:headEnd/>
            <a:tailEnd/>
          </a:ln>
        </p:spPr>
        <p:txBody>
          <a:bodyPr/>
          <a:lstStyle/>
          <a:p>
            <a:pPr algn="ctr"/>
            <a:r>
              <a:rPr lang="de-DE" sz="1400" b="1" dirty="0">
                <a:latin typeface="Calibri" pitchFamily="34" charset="0"/>
              </a:rPr>
              <a:t>DMO</a:t>
            </a:r>
          </a:p>
          <a:p>
            <a:pPr algn="ctr"/>
            <a:r>
              <a:rPr lang="de-DE" sz="900" b="1" dirty="0">
                <a:latin typeface="Calibri" pitchFamily="34" charset="0"/>
              </a:rPr>
              <a:t>406,1-410MHz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
                                            <p:txEl>
                                              <p:pRg st="1" end="1"/>
                                            </p:txEl>
                                          </p:spTgt>
                                        </p:tgtEl>
                                        <p:attrNameLst>
                                          <p:attrName>style.visibility</p:attrName>
                                        </p:attrNameLst>
                                      </p:cBhvr>
                                      <p:to>
                                        <p:strVal val="visible"/>
                                      </p:to>
                                    </p:set>
                                    <p:animEffect transition="in" filter="blinds(horizontal)">
                                      <p:cBhvr>
                                        <p:cTn id="7" dur="500"/>
                                        <p:tgtEl>
                                          <p:spTgt spid="4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linds(horizontal)">
                                      <p:cBhvr>
                                        <p:cTn id="10" dur="5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6">
                                            <p:txEl>
                                              <p:pRg st="4" end="4"/>
                                            </p:txEl>
                                          </p:spTgt>
                                        </p:tgtEl>
                                        <p:attrNameLst>
                                          <p:attrName>style.visibility</p:attrName>
                                        </p:attrNameLst>
                                      </p:cBhvr>
                                      <p:to>
                                        <p:strVal val="visible"/>
                                      </p:to>
                                    </p:set>
                                    <p:animEffect transition="in" filter="blinds(horizontal)">
                                      <p:cBhvr>
                                        <p:cTn id="15" dur="500"/>
                                        <p:tgtEl>
                                          <p:spTgt spid="4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6">
                                            <p:txEl>
                                              <p:pRg st="5" end="5"/>
                                            </p:txEl>
                                          </p:spTgt>
                                        </p:tgtEl>
                                        <p:attrNameLst>
                                          <p:attrName>style.visibility</p:attrName>
                                        </p:attrNameLst>
                                      </p:cBhvr>
                                      <p:to>
                                        <p:strVal val="visible"/>
                                      </p:to>
                                    </p:set>
                                    <p:animEffect transition="in" filter="blinds(horizontal)">
                                      <p:cBhvr>
                                        <p:cTn id="20" dur="500"/>
                                        <p:tgtEl>
                                          <p:spTgt spid="4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46">
                                            <p:txEl>
                                              <p:pRg st="7" end="7"/>
                                            </p:txEl>
                                          </p:spTgt>
                                        </p:tgtEl>
                                        <p:attrNameLst>
                                          <p:attrName>style.visibility</p:attrName>
                                        </p:attrNameLst>
                                      </p:cBhvr>
                                      <p:to>
                                        <p:strVal val="visible"/>
                                      </p:to>
                                    </p:set>
                                    <p:animEffect transition="in" filter="blinds(horizontal)">
                                      <p:cBhvr>
                                        <p:cTn id="25" dur="500"/>
                                        <p:tgtEl>
                                          <p:spTgt spid="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Grundlagen Digitalfunk</a:t>
            </a:r>
          </a:p>
        </p:txBody>
      </p:sp>
      <p:pic>
        <p:nvPicPr>
          <p:cNvPr id="48" name="Picture 2"/>
          <p:cNvPicPr>
            <a:picLocks noChangeAspect="1" noChangeArrowheads="1"/>
          </p:cNvPicPr>
          <p:nvPr/>
        </p:nvPicPr>
        <p:blipFill>
          <a:blip r:embed="rId2" cstate="print"/>
          <a:srcRect/>
          <a:stretch>
            <a:fillRect/>
          </a:stretch>
        </p:blipFill>
        <p:spPr bwMode="auto">
          <a:xfrm>
            <a:off x="1115616" y="3284984"/>
            <a:ext cx="6480720" cy="1940750"/>
          </a:xfrm>
          <a:prstGeom prst="rect">
            <a:avLst/>
          </a:prstGeom>
          <a:noFill/>
          <a:ln w="9525">
            <a:noFill/>
            <a:miter lim="800000"/>
            <a:headEnd/>
            <a:tailEnd/>
          </a:ln>
        </p:spPr>
      </p:pic>
      <p:sp>
        <p:nvSpPr>
          <p:cNvPr id="49" name="Rechteck 3"/>
          <p:cNvSpPr>
            <a:spLocks noChangeArrowheads="1"/>
          </p:cNvSpPr>
          <p:nvPr/>
        </p:nvSpPr>
        <p:spPr bwMode="auto">
          <a:xfrm>
            <a:off x="179512" y="1556792"/>
            <a:ext cx="8474075" cy="369332"/>
          </a:xfrm>
          <a:prstGeom prst="rect">
            <a:avLst/>
          </a:prstGeom>
          <a:noFill/>
          <a:ln w="9525">
            <a:noFill/>
            <a:miter lim="800000"/>
            <a:headEnd/>
            <a:tailEnd/>
          </a:ln>
        </p:spPr>
        <p:txBody>
          <a:bodyPr>
            <a:spAutoFit/>
          </a:bodyPr>
          <a:lstStyle/>
          <a:p>
            <a:r>
              <a:rPr lang="de-DE" b="1" dirty="0">
                <a:latin typeface="Calibri" pitchFamily="34" charset="0"/>
              </a:rPr>
              <a:t>Der zeitliche Ablauf einer Normalkapazitätszelle in einer Richtung (</a:t>
            </a:r>
            <a:r>
              <a:rPr lang="de-DE" b="1" dirty="0" err="1">
                <a:latin typeface="Calibri" pitchFamily="34" charset="0"/>
              </a:rPr>
              <a:t>Up</a:t>
            </a:r>
            <a:r>
              <a:rPr lang="de-DE" b="1" dirty="0">
                <a:latin typeface="Calibri" pitchFamily="34" charset="0"/>
              </a:rPr>
              <a:t> oder Down-link):</a:t>
            </a:r>
          </a:p>
        </p:txBody>
      </p:sp>
      <p:pic>
        <p:nvPicPr>
          <p:cNvPr id="50" name="Picture 3"/>
          <p:cNvPicPr>
            <a:picLocks noChangeAspect="1" noChangeArrowheads="1"/>
          </p:cNvPicPr>
          <p:nvPr/>
        </p:nvPicPr>
        <p:blipFill>
          <a:blip r:embed="rId3" cstate="print"/>
          <a:srcRect/>
          <a:stretch>
            <a:fillRect/>
          </a:stretch>
        </p:blipFill>
        <p:spPr bwMode="auto">
          <a:xfrm>
            <a:off x="1115615" y="2060848"/>
            <a:ext cx="6306941" cy="1297131"/>
          </a:xfrm>
          <a:prstGeom prst="rect">
            <a:avLst/>
          </a:prstGeom>
          <a:noFill/>
          <a:ln w="9525">
            <a:noFill/>
            <a:miter lim="800000"/>
            <a:headEnd/>
            <a:tailEnd/>
          </a:ln>
        </p:spPr>
      </p:pic>
      <p:sp>
        <p:nvSpPr>
          <p:cNvPr id="51" name="Rechteck 50"/>
          <p:cNvSpPr/>
          <p:nvPr/>
        </p:nvSpPr>
        <p:spPr>
          <a:xfrm>
            <a:off x="1187624" y="2132856"/>
            <a:ext cx="108012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Frequenz1</a:t>
            </a:r>
          </a:p>
        </p:txBody>
      </p:sp>
      <p:sp>
        <p:nvSpPr>
          <p:cNvPr id="52" name="Rechteck 51"/>
          <p:cNvSpPr/>
          <p:nvPr/>
        </p:nvSpPr>
        <p:spPr>
          <a:xfrm>
            <a:off x="1187624" y="3356992"/>
            <a:ext cx="1080120"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Frequenz2</a:t>
            </a:r>
          </a:p>
        </p:txBody>
      </p:sp>
      <p:sp>
        <p:nvSpPr>
          <p:cNvPr id="53" name="Textfeld 52"/>
          <p:cNvSpPr txBox="1"/>
          <p:nvPr/>
        </p:nvSpPr>
        <p:spPr>
          <a:xfrm>
            <a:off x="6372200" y="2132856"/>
            <a:ext cx="986408" cy="216024"/>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fontScale="625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400" b="0" i="0" u="none" strike="noStrike" kern="1200" cap="none" spc="0" normalizeH="0" baseline="0" noProof="0" dirty="0" err="1">
                <a:ln>
                  <a:noFill/>
                </a:ln>
                <a:solidFill>
                  <a:schemeClr val="tx1"/>
                </a:solidFill>
                <a:effectLst/>
                <a:uLnTx/>
                <a:uFillTx/>
                <a:latin typeface="+mj-lt"/>
                <a:ea typeface="+mj-ea"/>
                <a:cs typeface="+mj-cs"/>
              </a:rPr>
              <a:t>Orga</a:t>
            </a:r>
            <a:endParaRPr kumimoji="0" lang="en-US" sz="1400" b="0" i="0" u="none" strike="noStrike" kern="1200" cap="none" spc="0" normalizeH="0" baseline="0" noProof="0" dirty="0">
              <a:ln>
                <a:noFill/>
              </a:ln>
              <a:solidFill>
                <a:schemeClr val="tx1"/>
              </a:solidFill>
              <a:effectLst/>
              <a:uLnTx/>
              <a:uFillTx/>
              <a:latin typeface="+mj-lt"/>
              <a:ea typeface="+mj-ea"/>
              <a:cs typeface="+mj-cs"/>
            </a:endParaRPr>
          </a:p>
        </p:txBody>
      </p:sp>
      <p:sp>
        <p:nvSpPr>
          <p:cNvPr id="54" name="Textfeld 53"/>
          <p:cNvSpPr txBox="1"/>
          <p:nvPr/>
        </p:nvSpPr>
        <p:spPr>
          <a:xfrm>
            <a:off x="2339752" y="2118570"/>
            <a:ext cx="4032448" cy="274586"/>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fontScale="92500" lnSpcReduction="1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1400" b="0" i="0" u="none" strike="noStrike" kern="1200" cap="none" spc="0" normalizeH="0" baseline="0" noProof="0" dirty="0" err="1">
                <a:ln>
                  <a:noFill/>
                </a:ln>
                <a:solidFill>
                  <a:schemeClr val="tx1"/>
                </a:solidFill>
                <a:effectLst/>
                <a:uLnTx/>
                <a:uFillTx/>
                <a:latin typeface="+mj-lt"/>
                <a:ea typeface="+mj-ea"/>
                <a:cs typeface="+mj-cs"/>
              </a:rPr>
              <a:t>Orga</a:t>
            </a:r>
            <a:endParaRPr kumimoji="0" lang="en-US" sz="1400" b="0" i="0" u="none" strike="noStrike" kern="1200" cap="none" spc="0" normalizeH="0" baseline="0" noProof="0" dirty="0">
              <a:ln>
                <a:noFill/>
              </a:ln>
              <a:solidFill>
                <a:schemeClr val="tx1"/>
              </a:solidFill>
              <a:effectLst/>
              <a:uLnTx/>
              <a:uFillTx/>
              <a:latin typeface="+mj-lt"/>
              <a:ea typeface="+mj-ea"/>
              <a:cs typeface="+mj-cs"/>
            </a:endParaRPr>
          </a:p>
        </p:txBody>
      </p:sp>
      <p:sp>
        <p:nvSpPr>
          <p:cNvPr id="55" name="Textfeld 54"/>
          <p:cNvSpPr txBox="1"/>
          <p:nvPr/>
        </p:nvSpPr>
        <p:spPr>
          <a:xfrm rot="16200000">
            <a:off x="2159732" y="5481228"/>
            <a:ext cx="914400" cy="266328"/>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fontScale="2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a:ln>
                  <a:noFill/>
                </a:ln>
                <a:solidFill>
                  <a:schemeClr val="tx1"/>
                </a:solidFill>
                <a:effectLst/>
                <a:uLnTx/>
                <a:uFillTx/>
                <a:latin typeface="+mj-lt"/>
                <a:ea typeface="+mj-ea"/>
                <a:cs typeface="+mj-cs"/>
              </a:rPr>
              <a:t>11:10 </a:t>
            </a:r>
            <a:r>
              <a:rPr kumimoji="0" lang="en-US" sz="4400" b="0" i="0" u="none" strike="noStrike" kern="1200" cap="none" spc="0" normalizeH="0" baseline="0" noProof="0" dirty="0" err="1">
                <a:ln>
                  <a:noFill/>
                </a:ln>
                <a:solidFill>
                  <a:schemeClr val="tx1"/>
                </a:solidFill>
                <a:effectLst/>
                <a:uLnTx/>
                <a:uFillTx/>
                <a:latin typeface="+mj-lt"/>
                <a:ea typeface="+mj-ea"/>
                <a:cs typeface="+mj-cs"/>
              </a:rPr>
              <a:t>Uhr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6" name="Textfeld 55"/>
          <p:cNvSpPr txBox="1"/>
          <p:nvPr/>
        </p:nvSpPr>
        <p:spPr>
          <a:xfrm rot="16200000">
            <a:off x="2591780" y="5481228"/>
            <a:ext cx="914400" cy="266328"/>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fontScale="2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a:ln>
                  <a:noFill/>
                </a:ln>
                <a:solidFill>
                  <a:schemeClr val="tx1"/>
                </a:solidFill>
                <a:effectLst/>
                <a:uLnTx/>
                <a:uFillTx/>
                <a:latin typeface="+mj-lt"/>
                <a:ea typeface="+mj-ea"/>
                <a:cs typeface="+mj-cs"/>
              </a:rPr>
              <a:t>11:11 </a:t>
            </a:r>
            <a:r>
              <a:rPr kumimoji="0" lang="en-US" sz="4400" b="0" i="0" u="none" strike="noStrike" kern="1200" cap="none" spc="0" normalizeH="0" baseline="0" noProof="0" dirty="0" err="1">
                <a:ln>
                  <a:noFill/>
                </a:ln>
                <a:solidFill>
                  <a:schemeClr val="tx1"/>
                </a:solidFill>
                <a:effectLst/>
                <a:uLnTx/>
                <a:uFillTx/>
                <a:latin typeface="+mj-lt"/>
                <a:ea typeface="+mj-ea"/>
                <a:cs typeface="+mj-cs"/>
              </a:rPr>
              <a:t>Uhr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7" name="Textfeld 56"/>
          <p:cNvSpPr txBox="1"/>
          <p:nvPr/>
        </p:nvSpPr>
        <p:spPr>
          <a:xfrm rot="16200000">
            <a:off x="3095836" y="5481228"/>
            <a:ext cx="914400" cy="266328"/>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fontScale="2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a:ln>
                  <a:noFill/>
                </a:ln>
                <a:solidFill>
                  <a:schemeClr val="tx1"/>
                </a:solidFill>
                <a:effectLst/>
                <a:uLnTx/>
                <a:uFillTx/>
                <a:latin typeface="+mj-lt"/>
                <a:ea typeface="+mj-ea"/>
                <a:cs typeface="+mj-cs"/>
              </a:rPr>
              <a:t>11:12 </a:t>
            </a:r>
            <a:r>
              <a:rPr kumimoji="0" lang="en-US" sz="4400" b="0" i="0" u="none" strike="noStrike" kern="1200" cap="none" spc="0" normalizeH="0" baseline="0" noProof="0" dirty="0" err="1">
                <a:ln>
                  <a:noFill/>
                </a:ln>
                <a:solidFill>
                  <a:schemeClr val="tx1"/>
                </a:solidFill>
                <a:effectLst/>
                <a:uLnTx/>
                <a:uFillTx/>
                <a:latin typeface="+mj-lt"/>
                <a:ea typeface="+mj-ea"/>
                <a:cs typeface="+mj-cs"/>
              </a:rPr>
              <a:t>Uhr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8" name="Textfeld 57"/>
          <p:cNvSpPr txBox="1"/>
          <p:nvPr/>
        </p:nvSpPr>
        <p:spPr>
          <a:xfrm rot="16200000">
            <a:off x="3671900" y="5481228"/>
            <a:ext cx="914400" cy="266328"/>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fontScale="2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a:ln>
                  <a:noFill/>
                </a:ln>
                <a:solidFill>
                  <a:schemeClr val="tx1"/>
                </a:solidFill>
                <a:effectLst/>
                <a:uLnTx/>
                <a:uFillTx/>
                <a:latin typeface="+mj-lt"/>
                <a:ea typeface="+mj-ea"/>
                <a:cs typeface="+mj-cs"/>
              </a:rPr>
              <a:t>11:13</a:t>
            </a:r>
            <a:r>
              <a:rPr kumimoji="0" lang="en-US" sz="4400" b="0" i="0" u="none" strike="noStrike" kern="1200" cap="none" spc="0" normalizeH="0" noProof="0" dirty="0">
                <a:ln>
                  <a:noFill/>
                </a:ln>
                <a:solidFill>
                  <a:schemeClr val="tx1"/>
                </a:solidFill>
                <a:effectLst/>
                <a:uLnTx/>
                <a:uFillTx/>
                <a:latin typeface="+mj-lt"/>
                <a:ea typeface="+mj-ea"/>
                <a:cs typeface="+mj-cs"/>
              </a:rPr>
              <a:t> </a:t>
            </a:r>
            <a:r>
              <a:rPr kumimoji="0" lang="en-US" sz="4400" b="0" i="0" u="none" strike="noStrike" kern="1200" cap="none" spc="0" normalizeH="0" baseline="0" noProof="0" dirty="0" err="1">
                <a:ln>
                  <a:noFill/>
                </a:ln>
                <a:solidFill>
                  <a:schemeClr val="tx1"/>
                </a:solidFill>
                <a:effectLst/>
                <a:uLnTx/>
                <a:uFillTx/>
                <a:latin typeface="+mj-lt"/>
                <a:ea typeface="+mj-ea"/>
                <a:cs typeface="+mj-cs"/>
              </a:rPr>
              <a:t>Uhr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9" name="Textfeld 58"/>
          <p:cNvSpPr txBox="1"/>
          <p:nvPr/>
        </p:nvSpPr>
        <p:spPr>
          <a:xfrm>
            <a:off x="4572000" y="5589240"/>
            <a:ext cx="2448272" cy="216024"/>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fontScale="25000" lnSpcReduction="20000"/>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a:ln>
                  <a:noFill/>
                </a:ln>
                <a:solidFill>
                  <a:schemeClr val="tx1"/>
                </a:solidFill>
                <a:effectLst/>
                <a:uLnTx/>
                <a:uFillTx/>
                <a:latin typeface="+mj-lt"/>
                <a:ea typeface="+mj-ea"/>
                <a:cs typeface="+mj-cs"/>
              </a:rPr>
              <a:t>…</a:t>
            </a:r>
          </a:p>
        </p:txBody>
      </p:sp>
      <p:pic>
        <p:nvPicPr>
          <p:cNvPr id="60" name="Picture 55" descr="B08-101f"/>
          <p:cNvPicPr>
            <a:picLocks noChangeAspect="1" noChangeArrowheads="1"/>
          </p:cNvPicPr>
          <p:nvPr/>
        </p:nvPicPr>
        <p:blipFill>
          <a:blip r:embed="rId4" cstate="print"/>
          <a:srcRect/>
          <a:stretch>
            <a:fillRect/>
          </a:stretch>
        </p:blipFill>
        <p:spPr bwMode="auto">
          <a:xfrm flipH="1">
            <a:off x="3995936" y="3933056"/>
            <a:ext cx="150790" cy="339056"/>
          </a:xfrm>
          <a:prstGeom prst="rect">
            <a:avLst/>
          </a:prstGeom>
          <a:noFill/>
          <a:ln w="9525">
            <a:noFill/>
            <a:miter lim="800000"/>
            <a:headEnd/>
            <a:tailEnd/>
          </a:ln>
        </p:spPr>
      </p:pic>
      <p:pic>
        <p:nvPicPr>
          <p:cNvPr id="61" name="Picture 55" descr="B08-101f"/>
          <p:cNvPicPr>
            <a:picLocks noChangeAspect="1" noChangeArrowheads="1"/>
          </p:cNvPicPr>
          <p:nvPr/>
        </p:nvPicPr>
        <p:blipFill>
          <a:blip r:embed="rId5" cstate="print"/>
          <a:srcRect/>
          <a:stretch>
            <a:fillRect/>
          </a:stretch>
        </p:blipFill>
        <p:spPr bwMode="auto">
          <a:xfrm>
            <a:off x="4051838" y="2636913"/>
            <a:ext cx="160122" cy="3600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linds(horizontal)">
                                      <p:cBhvr>
                                        <p:cTn id="7"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Grundlagen Digitalfunk – Änderung zum Analogfunk</a:t>
            </a:r>
          </a:p>
        </p:txBody>
      </p:sp>
      <p:sp>
        <p:nvSpPr>
          <p:cNvPr id="18" name="Rectangle 3"/>
          <p:cNvSpPr txBox="1">
            <a:spLocks noChangeArrowheads="1"/>
          </p:cNvSpPr>
          <p:nvPr/>
        </p:nvSpPr>
        <p:spPr bwMode="auto">
          <a:xfrm>
            <a:off x="906463" y="3808413"/>
            <a:ext cx="6959600" cy="1136650"/>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pPr>
            <a:r>
              <a:rPr lang="de-DE" sz="1400">
                <a:latin typeface="Calibri" pitchFamily="34" charset="0"/>
              </a:rPr>
              <a:t>Die Schwächung von Funkwellen, also elektromagnetischer Wellenstrahlen, erfolgt mit zunehmender Entfernung des Senders vom Empfänger und beim Durchdringen von Materialien wie z.B. Wände (in Abhängigkeit von deren Dichte und Materialstärke).</a:t>
            </a:r>
          </a:p>
        </p:txBody>
      </p:sp>
      <p:grpSp>
        <p:nvGrpSpPr>
          <p:cNvPr id="19" name="Group 48"/>
          <p:cNvGrpSpPr>
            <a:grpSpLocks/>
          </p:cNvGrpSpPr>
          <p:nvPr/>
        </p:nvGrpSpPr>
        <p:grpSpPr bwMode="auto">
          <a:xfrm>
            <a:off x="3641725" y="1412875"/>
            <a:ext cx="4224338" cy="2154238"/>
            <a:chOff x="777" y="1465"/>
            <a:chExt cx="4349" cy="1908"/>
          </a:xfrm>
        </p:grpSpPr>
        <p:sp>
          <p:nvSpPr>
            <p:cNvPr id="20" name="Freeform 49"/>
            <p:cNvSpPr>
              <a:spLocks/>
            </p:cNvSpPr>
            <p:nvPr/>
          </p:nvSpPr>
          <p:spPr bwMode="auto">
            <a:xfrm>
              <a:off x="1587" y="1756"/>
              <a:ext cx="2359" cy="1397"/>
            </a:xfrm>
            <a:custGeom>
              <a:avLst/>
              <a:gdLst>
                <a:gd name="T0" fmla="*/ 0 w 2556"/>
                <a:gd name="T1" fmla="*/ 17 h 1397"/>
                <a:gd name="T2" fmla="*/ 1126 w 2556"/>
                <a:gd name="T3" fmla="*/ 17 h 1397"/>
                <a:gd name="T4" fmla="*/ 1678 w 2556"/>
                <a:gd name="T5" fmla="*/ 117 h 1397"/>
                <a:gd name="T6" fmla="*/ 1811 w 2556"/>
                <a:gd name="T7" fmla="*/ 709 h 1397"/>
                <a:gd name="T8" fmla="*/ 1854 w 2556"/>
                <a:gd name="T9" fmla="*/ 1397 h 1397"/>
                <a:gd name="T10" fmla="*/ 0 60000 65536"/>
                <a:gd name="T11" fmla="*/ 0 60000 65536"/>
                <a:gd name="T12" fmla="*/ 0 60000 65536"/>
                <a:gd name="T13" fmla="*/ 0 60000 65536"/>
                <a:gd name="T14" fmla="*/ 0 60000 65536"/>
                <a:gd name="T15" fmla="*/ 0 w 2556"/>
                <a:gd name="T16" fmla="*/ 0 h 1397"/>
                <a:gd name="T17" fmla="*/ 2556 w 2556"/>
                <a:gd name="T18" fmla="*/ 1397 h 1397"/>
              </a:gdLst>
              <a:ahLst/>
              <a:cxnLst>
                <a:cxn ang="T10">
                  <a:pos x="T0" y="T1"/>
                </a:cxn>
                <a:cxn ang="T11">
                  <a:pos x="T2" y="T3"/>
                </a:cxn>
                <a:cxn ang="T12">
                  <a:pos x="T4" y="T5"/>
                </a:cxn>
                <a:cxn ang="T13">
                  <a:pos x="T6" y="T7"/>
                </a:cxn>
                <a:cxn ang="T14">
                  <a:pos x="T8" y="T9"/>
                </a:cxn>
              </a:cxnLst>
              <a:rect l="T15" t="T16" r="T17" b="T18"/>
              <a:pathLst>
                <a:path w="2556" h="1397">
                  <a:moveTo>
                    <a:pt x="0" y="17"/>
                  </a:moveTo>
                  <a:cubicBezTo>
                    <a:pt x="259" y="17"/>
                    <a:pt x="1167" y="0"/>
                    <a:pt x="1552" y="17"/>
                  </a:cubicBezTo>
                  <a:cubicBezTo>
                    <a:pt x="1937" y="34"/>
                    <a:pt x="2155" y="2"/>
                    <a:pt x="2312" y="117"/>
                  </a:cubicBezTo>
                  <a:cubicBezTo>
                    <a:pt x="2469" y="232"/>
                    <a:pt x="2455" y="496"/>
                    <a:pt x="2496" y="709"/>
                  </a:cubicBezTo>
                  <a:cubicBezTo>
                    <a:pt x="2537" y="922"/>
                    <a:pt x="2544" y="1254"/>
                    <a:pt x="2556" y="1397"/>
                  </a:cubicBezTo>
                </a:path>
              </a:pathLst>
            </a:custGeom>
            <a:noFill/>
            <a:ln w="38100">
              <a:solidFill>
                <a:srgbClr val="009900"/>
              </a:solidFill>
              <a:round/>
              <a:headEnd/>
              <a:tailEnd/>
            </a:ln>
          </p:spPr>
          <p:txBody>
            <a:bodyPr/>
            <a:lstStyle/>
            <a:p>
              <a:endParaRPr lang="de-DE"/>
            </a:p>
          </p:txBody>
        </p:sp>
        <p:sp>
          <p:nvSpPr>
            <p:cNvPr id="21" name="Line 50"/>
            <p:cNvSpPr>
              <a:spLocks noChangeShapeType="1"/>
            </p:cNvSpPr>
            <p:nvPr/>
          </p:nvSpPr>
          <p:spPr bwMode="auto">
            <a:xfrm flipV="1">
              <a:off x="1572" y="1465"/>
              <a:ext cx="0" cy="1680"/>
            </a:xfrm>
            <a:prstGeom prst="line">
              <a:avLst/>
            </a:prstGeom>
            <a:noFill/>
            <a:ln w="38100">
              <a:solidFill>
                <a:schemeClr val="tx1"/>
              </a:solidFill>
              <a:round/>
              <a:headEnd/>
              <a:tailEnd type="triangle" w="med" len="med"/>
            </a:ln>
          </p:spPr>
          <p:txBody>
            <a:bodyPr/>
            <a:lstStyle/>
            <a:p>
              <a:endParaRPr lang="de-DE"/>
            </a:p>
          </p:txBody>
        </p:sp>
        <p:sp>
          <p:nvSpPr>
            <p:cNvPr id="22" name="Line 51"/>
            <p:cNvSpPr>
              <a:spLocks noChangeShapeType="1"/>
            </p:cNvSpPr>
            <p:nvPr/>
          </p:nvSpPr>
          <p:spPr bwMode="auto">
            <a:xfrm>
              <a:off x="1572" y="3145"/>
              <a:ext cx="3190" cy="0"/>
            </a:xfrm>
            <a:prstGeom prst="line">
              <a:avLst/>
            </a:prstGeom>
            <a:noFill/>
            <a:ln w="38100">
              <a:solidFill>
                <a:schemeClr val="tx1"/>
              </a:solidFill>
              <a:round/>
              <a:headEnd/>
              <a:tailEnd type="triangle" w="med" len="med"/>
            </a:ln>
          </p:spPr>
          <p:txBody>
            <a:bodyPr/>
            <a:lstStyle/>
            <a:p>
              <a:endParaRPr lang="de-DE"/>
            </a:p>
          </p:txBody>
        </p:sp>
        <p:sp>
          <p:nvSpPr>
            <p:cNvPr id="23" name="Rectangle 52"/>
            <p:cNvSpPr>
              <a:spLocks noChangeArrowheads="1"/>
            </p:cNvSpPr>
            <p:nvPr/>
          </p:nvSpPr>
          <p:spPr bwMode="auto">
            <a:xfrm>
              <a:off x="777" y="1492"/>
              <a:ext cx="799" cy="346"/>
            </a:xfrm>
            <a:prstGeom prst="rect">
              <a:avLst/>
            </a:prstGeom>
            <a:noFill/>
            <a:ln w="9525">
              <a:noFill/>
              <a:miter lim="800000"/>
              <a:headEnd/>
              <a:tailEnd/>
            </a:ln>
          </p:spPr>
          <p:txBody>
            <a:bodyPr>
              <a:spAutoFit/>
            </a:bodyPr>
            <a:lstStyle/>
            <a:p>
              <a:pPr algn="ctr" eaLnBrk="0" hangingPunct="0"/>
              <a:r>
                <a:rPr lang="en-GB" sz="1100" b="1">
                  <a:latin typeface="Calibri" pitchFamily="34" charset="0"/>
                </a:rPr>
                <a:t>Sprach-</a:t>
              </a:r>
            </a:p>
            <a:p>
              <a:pPr algn="ctr" eaLnBrk="0" hangingPunct="0"/>
              <a:r>
                <a:rPr lang="en-GB" sz="1100" b="1">
                  <a:latin typeface="Calibri" pitchFamily="34" charset="0"/>
                </a:rPr>
                <a:t>qualität</a:t>
              </a:r>
            </a:p>
          </p:txBody>
        </p:sp>
        <p:sp>
          <p:nvSpPr>
            <p:cNvPr id="24" name="Rectangle 53"/>
            <p:cNvSpPr>
              <a:spLocks noChangeArrowheads="1"/>
            </p:cNvSpPr>
            <p:nvPr/>
          </p:nvSpPr>
          <p:spPr bwMode="auto">
            <a:xfrm>
              <a:off x="3365" y="3163"/>
              <a:ext cx="1525" cy="210"/>
            </a:xfrm>
            <a:prstGeom prst="rect">
              <a:avLst/>
            </a:prstGeom>
            <a:noFill/>
            <a:ln w="9525">
              <a:noFill/>
              <a:miter lim="800000"/>
              <a:headEnd/>
              <a:tailEnd/>
            </a:ln>
          </p:spPr>
          <p:txBody>
            <a:bodyPr>
              <a:spAutoFit/>
            </a:bodyPr>
            <a:lstStyle/>
            <a:p>
              <a:pPr algn="ctr" eaLnBrk="0" hangingPunct="0"/>
              <a:r>
                <a:rPr lang="en-GB" sz="1100" b="1">
                  <a:latin typeface="Calibri" pitchFamily="34" charset="0"/>
                </a:rPr>
                <a:t>Versorgungsradius</a:t>
              </a:r>
            </a:p>
          </p:txBody>
        </p:sp>
        <p:sp>
          <p:nvSpPr>
            <p:cNvPr id="25" name="Freeform 54"/>
            <p:cNvSpPr>
              <a:spLocks/>
            </p:cNvSpPr>
            <p:nvPr/>
          </p:nvSpPr>
          <p:spPr bwMode="auto">
            <a:xfrm>
              <a:off x="1578" y="1763"/>
              <a:ext cx="3078" cy="1346"/>
            </a:xfrm>
            <a:custGeom>
              <a:avLst/>
              <a:gdLst>
                <a:gd name="T0" fmla="*/ 0 w 3336"/>
                <a:gd name="T1" fmla="*/ 32 h 1346"/>
                <a:gd name="T2" fmla="*/ 900 w 3336"/>
                <a:gd name="T3" fmla="*/ 38 h 1346"/>
                <a:gd name="T4" fmla="*/ 1344 w 3336"/>
                <a:gd name="T5" fmla="*/ 260 h 1346"/>
                <a:gd name="T6" fmla="*/ 1600 w 3336"/>
                <a:gd name="T7" fmla="*/ 536 h 1346"/>
                <a:gd name="T8" fmla="*/ 1840 w 3336"/>
                <a:gd name="T9" fmla="*/ 872 h 1346"/>
                <a:gd name="T10" fmla="*/ 2240 w 3336"/>
                <a:gd name="T11" fmla="*/ 1250 h 1346"/>
                <a:gd name="T12" fmla="*/ 2417 w 3336"/>
                <a:gd name="T13" fmla="*/ 1346 h 1346"/>
                <a:gd name="T14" fmla="*/ 0 60000 65536"/>
                <a:gd name="T15" fmla="*/ 0 60000 65536"/>
                <a:gd name="T16" fmla="*/ 0 60000 65536"/>
                <a:gd name="T17" fmla="*/ 0 60000 65536"/>
                <a:gd name="T18" fmla="*/ 0 60000 65536"/>
                <a:gd name="T19" fmla="*/ 0 60000 65536"/>
                <a:gd name="T20" fmla="*/ 0 60000 65536"/>
                <a:gd name="T21" fmla="*/ 0 w 3336"/>
                <a:gd name="T22" fmla="*/ 0 h 1346"/>
                <a:gd name="T23" fmla="*/ 3336 w 3336"/>
                <a:gd name="T24" fmla="*/ 1346 h 13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36" h="1346">
                  <a:moveTo>
                    <a:pt x="0" y="32"/>
                  </a:moveTo>
                  <a:cubicBezTo>
                    <a:pt x="207" y="34"/>
                    <a:pt x="933" y="0"/>
                    <a:pt x="1242" y="38"/>
                  </a:cubicBezTo>
                  <a:cubicBezTo>
                    <a:pt x="1551" y="76"/>
                    <a:pt x="1693" y="177"/>
                    <a:pt x="1854" y="260"/>
                  </a:cubicBezTo>
                  <a:cubicBezTo>
                    <a:pt x="2015" y="343"/>
                    <a:pt x="2094" y="434"/>
                    <a:pt x="2208" y="536"/>
                  </a:cubicBezTo>
                  <a:cubicBezTo>
                    <a:pt x="2322" y="638"/>
                    <a:pt x="2391" y="753"/>
                    <a:pt x="2538" y="872"/>
                  </a:cubicBezTo>
                  <a:cubicBezTo>
                    <a:pt x="2685" y="991"/>
                    <a:pt x="2957" y="1171"/>
                    <a:pt x="3090" y="1250"/>
                  </a:cubicBezTo>
                  <a:cubicBezTo>
                    <a:pt x="3223" y="1329"/>
                    <a:pt x="3285" y="1326"/>
                    <a:pt x="3336" y="1346"/>
                  </a:cubicBezTo>
                </a:path>
              </a:pathLst>
            </a:custGeom>
            <a:noFill/>
            <a:ln w="38100">
              <a:solidFill>
                <a:srgbClr val="FF0000"/>
              </a:solidFill>
              <a:prstDash val="dash"/>
              <a:round/>
              <a:headEnd/>
              <a:tailEnd/>
            </a:ln>
          </p:spPr>
          <p:txBody>
            <a:bodyPr/>
            <a:lstStyle/>
            <a:p>
              <a:endParaRPr lang="de-DE"/>
            </a:p>
          </p:txBody>
        </p:sp>
        <p:sp>
          <p:nvSpPr>
            <p:cNvPr id="26" name="Rectangle 55"/>
            <p:cNvSpPr>
              <a:spLocks noChangeArrowheads="1"/>
            </p:cNvSpPr>
            <p:nvPr/>
          </p:nvSpPr>
          <p:spPr bwMode="auto">
            <a:xfrm>
              <a:off x="3875" y="2209"/>
              <a:ext cx="611" cy="210"/>
            </a:xfrm>
            <a:prstGeom prst="rect">
              <a:avLst/>
            </a:prstGeom>
            <a:noFill/>
            <a:ln w="9525">
              <a:noFill/>
              <a:miter lim="800000"/>
              <a:headEnd/>
              <a:tailEnd/>
            </a:ln>
          </p:spPr>
          <p:txBody>
            <a:bodyPr>
              <a:spAutoFit/>
            </a:bodyPr>
            <a:lstStyle/>
            <a:p>
              <a:pPr algn="ctr" eaLnBrk="0" hangingPunct="0"/>
              <a:r>
                <a:rPr lang="en-GB" sz="1100" b="1">
                  <a:solidFill>
                    <a:srgbClr val="009900"/>
                  </a:solidFill>
                  <a:latin typeface="Calibri" pitchFamily="34" charset="0"/>
                </a:rPr>
                <a:t>Digital</a:t>
              </a:r>
            </a:p>
          </p:txBody>
        </p:sp>
        <p:sp>
          <p:nvSpPr>
            <p:cNvPr id="27" name="Rectangle 56"/>
            <p:cNvSpPr>
              <a:spLocks noChangeArrowheads="1"/>
            </p:cNvSpPr>
            <p:nvPr/>
          </p:nvSpPr>
          <p:spPr bwMode="auto">
            <a:xfrm>
              <a:off x="4352" y="2793"/>
              <a:ext cx="774" cy="210"/>
            </a:xfrm>
            <a:prstGeom prst="rect">
              <a:avLst/>
            </a:prstGeom>
            <a:noFill/>
            <a:ln w="9525">
              <a:noFill/>
              <a:miter lim="800000"/>
              <a:headEnd/>
              <a:tailEnd/>
            </a:ln>
          </p:spPr>
          <p:txBody>
            <a:bodyPr>
              <a:spAutoFit/>
            </a:bodyPr>
            <a:lstStyle/>
            <a:p>
              <a:pPr algn="ctr" eaLnBrk="0" hangingPunct="0"/>
              <a:r>
                <a:rPr lang="en-GB" sz="1100" b="1">
                  <a:solidFill>
                    <a:srgbClr val="FF0000"/>
                  </a:solidFill>
                  <a:latin typeface="Calibri" pitchFamily="34" charset="0"/>
                </a:rPr>
                <a:t>Analog</a:t>
              </a:r>
            </a:p>
          </p:txBody>
        </p:sp>
      </p:grpSp>
      <p:graphicFrame>
        <p:nvGraphicFramePr>
          <p:cNvPr id="28" name="Object 3"/>
          <p:cNvGraphicFramePr>
            <a:graphicFrameLocks noChangeAspect="1"/>
          </p:cNvGraphicFramePr>
          <p:nvPr/>
        </p:nvGraphicFramePr>
        <p:xfrm>
          <a:off x="1692275" y="1412875"/>
          <a:ext cx="1089025" cy="1895475"/>
        </p:xfrm>
        <a:graphic>
          <a:graphicData uri="http://schemas.openxmlformats.org/presentationml/2006/ole">
            <mc:AlternateContent xmlns:mc="http://schemas.openxmlformats.org/markup-compatibility/2006">
              <mc:Choice xmlns:v="urn:schemas-microsoft-com:vml" Requires="v">
                <p:oleObj spid="_x0000_s2100" name="Clip" r:id="rId3" imgW="3032125" imgH="4533900" progId="">
                  <p:embed/>
                </p:oleObj>
              </mc:Choice>
              <mc:Fallback>
                <p:oleObj name="Clip" r:id="rId3" imgW="3032125" imgH="4533900" progId="">
                  <p:embed/>
                  <p:pic>
                    <p:nvPicPr>
                      <p:cNvPr id="0"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1412875"/>
                        <a:ext cx="1089025" cy="189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Line 59"/>
          <p:cNvSpPr>
            <a:spLocks noChangeShapeType="1"/>
          </p:cNvSpPr>
          <p:nvPr/>
        </p:nvSpPr>
        <p:spPr bwMode="auto">
          <a:xfrm>
            <a:off x="2700338" y="2060575"/>
            <a:ext cx="803275" cy="0"/>
          </a:xfrm>
          <a:prstGeom prst="line">
            <a:avLst/>
          </a:prstGeom>
          <a:noFill/>
          <a:ln w="25400">
            <a:solidFill>
              <a:srgbClr val="000000"/>
            </a:solidFill>
            <a:prstDash val="dash"/>
            <a:round/>
            <a:headEnd/>
            <a:tailEnd type="triangle" w="med" len="med"/>
          </a:ln>
        </p:spPr>
        <p:txBody>
          <a:bodyPr wrap="none" anchor="ctr"/>
          <a:lstStyle/>
          <a:p>
            <a:endParaRPr lang="de-DE"/>
          </a:p>
        </p:txBody>
      </p:sp>
      <p:sp>
        <p:nvSpPr>
          <p:cNvPr id="30" name="Line 60"/>
          <p:cNvSpPr>
            <a:spLocks noChangeShapeType="1"/>
          </p:cNvSpPr>
          <p:nvPr/>
        </p:nvSpPr>
        <p:spPr bwMode="auto">
          <a:xfrm flipH="1">
            <a:off x="1116013" y="2060575"/>
            <a:ext cx="917575" cy="0"/>
          </a:xfrm>
          <a:prstGeom prst="line">
            <a:avLst/>
          </a:prstGeom>
          <a:noFill/>
          <a:ln w="63500">
            <a:solidFill>
              <a:srgbClr val="000000"/>
            </a:solidFill>
            <a:round/>
            <a:headEnd type="triangle" w="med" len="med"/>
            <a:tailEnd/>
          </a:ln>
        </p:spPr>
        <p:txBody>
          <a:bodyPr wrap="none" anchor="ctr"/>
          <a:lstStyle/>
          <a:p>
            <a:endParaRPr lang="de-DE"/>
          </a:p>
        </p:txBody>
      </p:sp>
      <p:sp>
        <p:nvSpPr>
          <p:cNvPr id="31" name="Rectangle 19"/>
          <p:cNvSpPr>
            <a:spLocks noChangeArrowheads="1"/>
          </p:cNvSpPr>
          <p:nvPr/>
        </p:nvSpPr>
        <p:spPr bwMode="auto">
          <a:xfrm>
            <a:off x="900113" y="4867274"/>
            <a:ext cx="6965950" cy="1169551"/>
          </a:xfrm>
          <a:prstGeom prst="rect">
            <a:avLst/>
          </a:prstGeom>
          <a:noFill/>
          <a:ln w="9525">
            <a:noFill/>
            <a:miter lim="800000"/>
            <a:headEnd/>
            <a:tailEnd/>
          </a:ln>
        </p:spPr>
        <p:txBody>
          <a:bodyPr wrap="square">
            <a:spAutoFit/>
          </a:bodyPr>
          <a:lstStyle/>
          <a:p>
            <a:pPr marL="342900" indent="-342900">
              <a:buFont typeface="Wingdings" pitchFamily="2" charset="2"/>
              <a:buChar char="§"/>
            </a:pPr>
            <a:r>
              <a:rPr lang="de-DE" sz="1400" dirty="0">
                <a:latin typeface="Calibri" pitchFamily="34" charset="0"/>
              </a:rPr>
              <a:t>Beim Analogfunkbetrieb kündigt sich das Abreißen der Funkverbindung durch einen stetig ansteigenden Verlust der Übertragungs- und damit Empfangsqualität und Rauschen an. Beim Digitalfunkbetrieb geschieht dies ohne Vorankündigung bzw. – Warnung. Oft hilft hier eine Körperdrehung oder ein sehr geringfügiger Standortwechsel zur Wiederherstellung des Funkkontaktes.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linds(horizontal)">
                                      <p:cBhvr>
                                        <p:cTn id="13" dur="500"/>
                                        <p:tgtEl>
                                          <p:spTgt spid="2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linds(horizont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9" grpId="0" animBg="1"/>
      <p:bldP spid="30"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Bedienungsgrundlagen – Empfangs/Sendeleistung</a:t>
            </a:r>
          </a:p>
        </p:txBody>
      </p:sp>
      <p:sp>
        <p:nvSpPr>
          <p:cNvPr id="13" name="Rechteck 3"/>
          <p:cNvSpPr>
            <a:spLocks noChangeArrowheads="1"/>
          </p:cNvSpPr>
          <p:nvPr/>
        </p:nvSpPr>
        <p:spPr bwMode="auto">
          <a:xfrm>
            <a:off x="179388" y="2060575"/>
            <a:ext cx="8474075" cy="2492375"/>
          </a:xfrm>
          <a:prstGeom prst="rect">
            <a:avLst/>
          </a:prstGeom>
          <a:noFill/>
          <a:ln w="9525">
            <a:noFill/>
            <a:miter lim="800000"/>
            <a:headEnd/>
            <a:tailEnd/>
          </a:ln>
        </p:spPr>
        <p:txBody>
          <a:bodyPr>
            <a:spAutoFit/>
          </a:bodyPr>
          <a:lstStyle/>
          <a:p>
            <a:pPr marL="285750" indent="-285750">
              <a:lnSpc>
                <a:spcPts val="2700"/>
              </a:lnSpc>
              <a:buFont typeface="Arial" charset="0"/>
              <a:buChar char="•"/>
            </a:pPr>
            <a:r>
              <a:rPr lang="de-DE" dirty="0">
                <a:latin typeface="Calibri" pitchFamily="34" charset="0"/>
              </a:rPr>
              <a:t>Die Sende- und Empfangsreichweite eines HRT </a:t>
            </a:r>
            <a:r>
              <a:rPr lang="de-DE" sz="1200" dirty="0">
                <a:latin typeface="Calibri" pitchFamily="34" charset="0"/>
              </a:rPr>
              <a:t>(</a:t>
            </a:r>
            <a:r>
              <a:rPr lang="de-DE" sz="1200" b="1" dirty="0">
                <a:solidFill>
                  <a:srgbClr val="FF0000"/>
                </a:solidFill>
              </a:rPr>
              <a:t>H</a:t>
            </a:r>
            <a:r>
              <a:rPr lang="de-DE" sz="1200" b="1" dirty="0"/>
              <a:t>and-</a:t>
            </a:r>
            <a:r>
              <a:rPr lang="de-DE" sz="1200" b="1" dirty="0">
                <a:solidFill>
                  <a:srgbClr val="FF0000"/>
                </a:solidFill>
              </a:rPr>
              <a:t>R</a:t>
            </a:r>
            <a:r>
              <a:rPr lang="de-DE" sz="1200" b="1" dirty="0"/>
              <a:t>adio-</a:t>
            </a:r>
            <a:r>
              <a:rPr lang="de-DE" sz="1200" b="1" dirty="0">
                <a:solidFill>
                  <a:srgbClr val="FF0000"/>
                </a:solidFill>
              </a:rPr>
              <a:t>T</a:t>
            </a:r>
            <a:r>
              <a:rPr lang="de-DE" sz="1200" b="1" dirty="0"/>
              <a:t>erminal)</a:t>
            </a:r>
            <a:r>
              <a:rPr lang="de-DE" dirty="0"/>
              <a:t> </a:t>
            </a:r>
            <a:r>
              <a:rPr lang="de-DE" dirty="0">
                <a:latin typeface="Calibri" pitchFamily="34" charset="0"/>
              </a:rPr>
              <a:t>und MRT </a:t>
            </a:r>
            <a:r>
              <a:rPr lang="de-DE" sz="1200" b="1" dirty="0"/>
              <a:t>(</a:t>
            </a:r>
            <a:r>
              <a:rPr lang="de-DE" sz="1200" b="1" dirty="0">
                <a:solidFill>
                  <a:srgbClr val="FF0000"/>
                </a:solidFill>
              </a:rPr>
              <a:t>M</a:t>
            </a:r>
            <a:r>
              <a:rPr lang="de-DE" sz="1200" b="1" dirty="0"/>
              <a:t>obile-</a:t>
            </a:r>
            <a:r>
              <a:rPr lang="de-DE" sz="1200" b="1" dirty="0">
                <a:solidFill>
                  <a:srgbClr val="FF0000"/>
                </a:solidFill>
              </a:rPr>
              <a:t>R</a:t>
            </a:r>
            <a:r>
              <a:rPr lang="de-DE" sz="1200" b="1" dirty="0"/>
              <a:t>adio-</a:t>
            </a:r>
            <a:r>
              <a:rPr lang="de-DE" sz="1200" b="1" dirty="0">
                <a:solidFill>
                  <a:srgbClr val="FF0000"/>
                </a:solidFill>
              </a:rPr>
              <a:t>T</a:t>
            </a:r>
            <a:r>
              <a:rPr lang="de-DE" sz="1200" b="1" dirty="0"/>
              <a:t>erminal)</a:t>
            </a:r>
            <a:r>
              <a:rPr lang="de-DE" dirty="0"/>
              <a:t> </a:t>
            </a:r>
            <a:r>
              <a:rPr lang="de-DE" dirty="0">
                <a:latin typeface="Calibri" pitchFamily="34" charset="0"/>
              </a:rPr>
              <a:t>ist abhängig von der Trageweise, dem Standort und der Antennenart  (auch Umwelteinflüsse/Wetter)</a:t>
            </a:r>
          </a:p>
          <a:p>
            <a:pPr marL="285750" indent="-285750">
              <a:lnSpc>
                <a:spcPts val="2700"/>
              </a:lnSpc>
              <a:buFont typeface="Arial" charset="0"/>
              <a:buChar char="•"/>
            </a:pPr>
            <a:r>
              <a:rPr lang="de-DE" dirty="0">
                <a:latin typeface="Calibri" pitchFamily="34" charset="0"/>
              </a:rPr>
              <a:t>Um möglichst guten Empfang am HRT zu haben empfiehlt sich, das Gerät senkrecht auf Kopfhöhe zu benutzen (Vertikale Polarisation)</a:t>
            </a:r>
          </a:p>
          <a:p>
            <a:pPr marL="285750" indent="-285750">
              <a:lnSpc>
                <a:spcPts val="2700"/>
              </a:lnSpc>
              <a:buFont typeface="Arial" charset="0"/>
              <a:buChar char="•"/>
            </a:pPr>
            <a:r>
              <a:rPr lang="de-DE" dirty="0">
                <a:latin typeface="Calibri" pitchFamily="34" charset="0"/>
              </a:rPr>
              <a:t>Wenn während des Funkspruchs schlechter Empfang vorhanden ist,</a:t>
            </a:r>
          </a:p>
          <a:p>
            <a:pPr marL="285750" indent="-285750">
              <a:lnSpc>
                <a:spcPts val="2700"/>
              </a:lnSpc>
              <a:buFont typeface="Arial" charset="0"/>
              <a:buNone/>
            </a:pPr>
            <a:r>
              <a:rPr lang="de-DE" dirty="0">
                <a:latin typeface="Calibri" pitchFamily="34" charset="0"/>
              </a:rPr>
              <a:t>      möglichst nicht drehen oder bewegen</a:t>
            </a:r>
          </a:p>
        </p:txBody>
      </p:sp>
      <p:pic>
        <p:nvPicPr>
          <p:cNvPr id="14" name="Picture 55" descr="B08-101f"/>
          <p:cNvPicPr>
            <a:picLocks noChangeAspect="1" noChangeArrowheads="1"/>
          </p:cNvPicPr>
          <p:nvPr/>
        </p:nvPicPr>
        <p:blipFill>
          <a:blip r:embed="rId2" cstate="print"/>
          <a:srcRect/>
          <a:stretch>
            <a:fillRect/>
          </a:stretch>
        </p:blipFill>
        <p:spPr bwMode="auto">
          <a:xfrm>
            <a:off x="7236296" y="3789040"/>
            <a:ext cx="1079500" cy="2427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linds(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linds(horizont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linds(horizont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der Einweisung</a:t>
            </a:r>
          </a:p>
        </p:txBody>
      </p:sp>
      <p:sp>
        <p:nvSpPr>
          <p:cNvPr id="3" name="Inhaltsplatzhalter 2"/>
          <p:cNvSpPr>
            <a:spLocks noGrp="1"/>
          </p:cNvSpPr>
          <p:nvPr>
            <p:ph idx="1"/>
          </p:nvPr>
        </p:nvSpPr>
        <p:spPr/>
        <p:txBody>
          <a:bodyPr>
            <a:normAutofit fontScale="92500" lnSpcReduction="10000"/>
          </a:bodyPr>
          <a:lstStyle/>
          <a:p>
            <a:pPr marL="457200" indent="-457200">
              <a:buNone/>
            </a:pPr>
            <a:r>
              <a:rPr lang="de-DE" sz="1900" dirty="0"/>
              <a:t>Der Kurs ist auf zwei Unterrichtseinheiten aufgeteilt</a:t>
            </a:r>
          </a:p>
          <a:p>
            <a:pPr marL="457200" indent="-457200">
              <a:buFont typeface="+mj-lt"/>
              <a:buAutoNum type="arabicPeriod"/>
            </a:pPr>
            <a:endParaRPr lang="de-DE" dirty="0"/>
          </a:p>
          <a:p>
            <a:pPr marL="457200" indent="-457200">
              <a:buFont typeface="+mj-lt"/>
              <a:buAutoNum type="arabicPeriod"/>
            </a:pPr>
            <a:r>
              <a:rPr lang="de-DE" dirty="0"/>
              <a:t>Grundlagen Funktechnik             - 2 ½ h</a:t>
            </a:r>
          </a:p>
          <a:p>
            <a:pPr marL="457200" indent="-457200">
              <a:buFont typeface="+mj-lt"/>
              <a:buAutoNum type="arabicPeriod"/>
            </a:pPr>
            <a:r>
              <a:rPr lang="de-DE" dirty="0"/>
              <a:t>Praxis Funkkommunikation         - 1h</a:t>
            </a:r>
          </a:p>
          <a:p>
            <a:pPr marL="457200" indent="-457200">
              <a:buFont typeface="+mj-lt"/>
              <a:buAutoNum type="arabicPeriod"/>
            </a:pPr>
            <a:r>
              <a:rPr lang="de-DE" dirty="0"/>
              <a:t>Aufbau Digitalfunk                        - 2h</a:t>
            </a:r>
          </a:p>
          <a:p>
            <a:pPr marL="457200" indent="-457200">
              <a:buFont typeface="+mj-lt"/>
              <a:buAutoNum type="arabicPeriod"/>
            </a:pPr>
            <a:r>
              <a:rPr lang="de-DE" dirty="0"/>
              <a:t>Digitalfunkinfos für Gerätewarte  - optional</a:t>
            </a:r>
          </a:p>
          <a:p>
            <a:pPr marL="457200" indent="-457200">
              <a:buFont typeface="+mj-lt"/>
              <a:buAutoNum type="arabicPeriod"/>
            </a:pPr>
            <a:r>
              <a:rPr lang="de-DE" dirty="0"/>
              <a:t>Gerätebedienung                          - ½ h</a:t>
            </a:r>
          </a:p>
          <a:p>
            <a:pPr marL="457200" indent="-457200">
              <a:buFont typeface="+mj-lt"/>
              <a:buAutoNum type="arabicPeriod"/>
            </a:pPr>
            <a:r>
              <a:rPr lang="de-DE" dirty="0"/>
              <a:t>Praktische Einweisung/Übung    - 1h</a:t>
            </a:r>
          </a:p>
          <a:p>
            <a:pPr marL="457200" indent="-457200">
              <a:buFont typeface="+mj-lt"/>
              <a:buAutoNum type="arabicPeriod"/>
            </a:pPr>
            <a:endParaRPr lang="de-DE" dirty="0"/>
          </a:p>
          <a:p>
            <a:pPr marL="457200" indent="-457200">
              <a:buFont typeface="+mj-lt"/>
              <a:buAutoNum type="arabicPeriod"/>
            </a:pPr>
            <a:endParaRPr lang="de-DE" dirty="0"/>
          </a:p>
          <a:p>
            <a:pPr marL="457200" indent="-457200">
              <a:buFont typeface="+mj-lt"/>
              <a:buAutoNum type="arabicPeriod"/>
            </a:pPr>
            <a:endParaRPr lang="de-DE" dirty="0"/>
          </a:p>
          <a:p>
            <a:pPr marL="457200" indent="-457200">
              <a:buNone/>
            </a:pPr>
            <a:r>
              <a:rPr lang="de-DE" dirty="0"/>
              <a:t>Alle Grafiken aus der Präsentation der SFS-W und „</a:t>
            </a:r>
            <a:r>
              <a:rPr lang="de-DE" dirty="0" err="1"/>
              <a:t>firegraphics</a:t>
            </a:r>
            <a:r>
              <a:rPr lang="de-DE" dirty="0"/>
              <a:t>“</a:t>
            </a:r>
          </a:p>
        </p:txBody>
      </p:sp>
      <p:sp>
        <p:nvSpPr>
          <p:cNvPr id="4" name="Geschweifte Klammer rechts 3"/>
          <p:cNvSpPr/>
          <p:nvPr/>
        </p:nvSpPr>
        <p:spPr>
          <a:xfrm>
            <a:off x="5868144" y="2348880"/>
            <a:ext cx="360040" cy="6480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 name="Geschweifte Klammer rechts 4"/>
          <p:cNvSpPr/>
          <p:nvPr/>
        </p:nvSpPr>
        <p:spPr>
          <a:xfrm>
            <a:off x="5868144" y="3212976"/>
            <a:ext cx="360040" cy="1224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Textfeld 5"/>
          <p:cNvSpPr txBox="1"/>
          <p:nvPr/>
        </p:nvSpPr>
        <p:spPr>
          <a:xfrm>
            <a:off x="6372200" y="2492896"/>
            <a:ext cx="667490" cy="369332"/>
          </a:xfrm>
          <a:prstGeom prst="rect">
            <a:avLst/>
          </a:prstGeom>
          <a:noFill/>
        </p:spPr>
        <p:txBody>
          <a:bodyPr wrap="none" rtlCol="0">
            <a:spAutoFit/>
          </a:bodyPr>
          <a:lstStyle/>
          <a:p>
            <a:r>
              <a:rPr lang="de-DE" dirty="0"/>
              <a:t>Teil 1</a:t>
            </a:r>
          </a:p>
        </p:txBody>
      </p:sp>
      <p:sp>
        <p:nvSpPr>
          <p:cNvPr id="7" name="Textfeld 6"/>
          <p:cNvSpPr txBox="1"/>
          <p:nvPr/>
        </p:nvSpPr>
        <p:spPr>
          <a:xfrm>
            <a:off x="6444208" y="3645024"/>
            <a:ext cx="667490" cy="369332"/>
          </a:xfrm>
          <a:prstGeom prst="rect">
            <a:avLst/>
          </a:prstGeom>
          <a:noFill/>
        </p:spPr>
        <p:txBody>
          <a:bodyPr wrap="none" rtlCol="0">
            <a:spAutoFit/>
          </a:bodyPr>
          <a:lstStyle/>
          <a:p>
            <a:r>
              <a:rPr lang="de-DE" dirty="0"/>
              <a:t>Teil 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Sicherheitshinweise</a:t>
            </a:r>
          </a:p>
        </p:txBody>
      </p:sp>
      <p:sp>
        <p:nvSpPr>
          <p:cNvPr id="13" name="Rechteck 3"/>
          <p:cNvSpPr>
            <a:spLocks noChangeArrowheads="1"/>
          </p:cNvSpPr>
          <p:nvPr/>
        </p:nvSpPr>
        <p:spPr bwMode="auto">
          <a:xfrm>
            <a:off x="214282" y="1500174"/>
            <a:ext cx="8474075" cy="4870564"/>
          </a:xfrm>
          <a:prstGeom prst="rect">
            <a:avLst/>
          </a:prstGeom>
          <a:noFill/>
          <a:ln w="9525">
            <a:noFill/>
            <a:miter lim="800000"/>
            <a:headEnd/>
            <a:tailEnd/>
          </a:ln>
        </p:spPr>
        <p:txBody>
          <a:bodyPr>
            <a:spAutoFit/>
          </a:bodyPr>
          <a:lstStyle/>
          <a:p>
            <a:r>
              <a:rPr lang="de-DE" b="1" dirty="0"/>
              <a:t>Sicherheitshinweise für Handfunkgeräte</a:t>
            </a:r>
            <a:endParaRPr lang="de-DE" dirty="0"/>
          </a:p>
          <a:p>
            <a:pPr lvl="0"/>
            <a:r>
              <a:rPr lang="de-DE" dirty="0"/>
              <a:t>•       </a:t>
            </a:r>
            <a:r>
              <a:rPr lang="de-DE" b="1" dirty="0"/>
              <a:t> Mindestens 10 cm Abstand Kopf / Antenne</a:t>
            </a:r>
          </a:p>
          <a:p>
            <a:pPr lvl="0"/>
            <a:endParaRPr lang="de-DE" dirty="0"/>
          </a:p>
          <a:p>
            <a:pPr lvl="0"/>
            <a:r>
              <a:rPr lang="de-DE" dirty="0"/>
              <a:t>•       </a:t>
            </a:r>
            <a:r>
              <a:rPr lang="de-DE" b="1" dirty="0"/>
              <a:t> Akkus so aufbewahren, dass sie nicht überbrückt werden können</a:t>
            </a:r>
            <a:endParaRPr lang="de-DE" dirty="0"/>
          </a:p>
          <a:p>
            <a:pPr lvl="0"/>
            <a:endParaRPr lang="de-DE" dirty="0"/>
          </a:p>
          <a:p>
            <a:pPr lvl="0"/>
            <a:r>
              <a:rPr lang="de-DE" dirty="0"/>
              <a:t>•       </a:t>
            </a:r>
            <a:r>
              <a:rPr lang="de-DE" b="1" dirty="0"/>
              <a:t> Keine Funkgeräte in explosionsgefährdeten Bereichen</a:t>
            </a:r>
            <a:endParaRPr lang="de-DE" dirty="0"/>
          </a:p>
          <a:p>
            <a:pPr lvl="0"/>
            <a:endParaRPr lang="de-DE" dirty="0"/>
          </a:p>
          <a:p>
            <a:pPr lvl="0"/>
            <a:r>
              <a:rPr lang="de-DE" dirty="0"/>
              <a:t>•       </a:t>
            </a:r>
            <a:r>
              <a:rPr lang="de-DE" b="1" dirty="0"/>
              <a:t> Auswirkungen des Sendebetriebes auf elektronische Geräte beachten   </a:t>
            </a:r>
            <a:br>
              <a:rPr lang="de-DE" b="1" dirty="0"/>
            </a:br>
            <a:r>
              <a:rPr lang="de-DE" b="1" dirty="0"/>
              <a:t>          (Herzschrittmacher, med. Geräte)</a:t>
            </a:r>
            <a:endParaRPr lang="de-DE" dirty="0"/>
          </a:p>
          <a:p>
            <a:pPr lvl="0"/>
            <a:endParaRPr lang="de-DE" dirty="0"/>
          </a:p>
          <a:p>
            <a:pPr lvl="0"/>
            <a:r>
              <a:rPr lang="de-DE" dirty="0"/>
              <a:t>•       </a:t>
            </a:r>
            <a:r>
              <a:rPr lang="de-DE" b="1" dirty="0"/>
              <a:t> Benutzung in Flugzeugen und Hubschraubern klären</a:t>
            </a:r>
            <a:endParaRPr lang="de-DE" dirty="0"/>
          </a:p>
          <a:p>
            <a:pPr lvl="0"/>
            <a:endParaRPr lang="de-DE" dirty="0"/>
          </a:p>
          <a:p>
            <a:pPr lvl="0"/>
            <a:r>
              <a:rPr lang="de-DE" dirty="0"/>
              <a:t>•       </a:t>
            </a:r>
            <a:r>
              <a:rPr lang="de-DE" b="1" dirty="0"/>
              <a:t>  Eingestellte Lautstärke prüfen, bevor das Funkgerät ans Ohr gehalten wird</a:t>
            </a:r>
            <a:endParaRPr lang="de-DE" dirty="0"/>
          </a:p>
          <a:p>
            <a:pPr lvl="0"/>
            <a:endParaRPr lang="de-DE" dirty="0"/>
          </a:p>
          <a:p>
            <a:pPr lvl="0"/>
            <a:r>
              <a:rPr lang="de-DE" dirty="0"/>
              <a:t>•       </a:t>
            </a:r>
            <a:r>
              <a:rPr lang="de-DE" b="1" dirty="0"/>
              <a:t> Bei Gewitter Funkbetrieb einstellen</a:t>
            </a:r>
            <a:br>
              <a:rPr lang="de-DE" b="1" dirty="0"/>
            </a:br>
            <a:r>
              <a:rPr lang="de-DE" b="1" dirty="0"/>
              <a:t>   =&gt; Einsatzleiter entscheidet über weiteres Vorgehen</a:t>
            </a:r>
            <a:endParaRPr lang="de-DE" dirty="0"/>
          </a:p>
          <a:p>
            <a:pPr marL="285750" indent="-285750">
              <a:lnSpc>
                <a:spcPts val="2700"/>
              </a:lnSpc>
              <a:buFont typeface="Arial" charset="0"/>
              <a:buChar char="•"/>
            </a:pPr>
            <a:endParaRPr lang="de-DE" dirty="0">
              <a:latin typeface="Calibri" pitchFamily="34" charset="0"/>
            </a:endParaRPr>
          </a:p>
        </p:txBody>
      </p:sp>
      <p:pic>
        <p:nvPicPr>
          <p:cNvPr id="14" name="Picture 55" descr="B08-101f"/>
          <p:cNvPicPr>
            <a:picLocks noChangeAspect="1" noChangeArrowheads="1"/>
          </p:cNvPicPr>
          <p:nvPr/>
        </p:nvPicPr>
        <p:blipFill>
          <a:blip r:embed="rId2" cstate="print"/>
          <a:srcRect/>
          <a:stretch>
            <a:fillRect/>
          </a:stretch>
        </p:blipFill>
        <p:spPr bwMode="auto">
          <a:xfrm>
            <a:off x="7572396" y="1928802"/>
            <a:ext cx="1079500" cy="2427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linds(horizont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blinds(horizontal)">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blinds(horizontal)">
                                      <p:cBhvr>
                                        <p:cTn id="22" dur="500"/>
                                        <p:tgtEl>
                                          <p:spTgt spid="1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7" end="7"/>
                                            </p:txEl>
                                          </p:spTgt>
                                        </p:tgtEl>
                                        <p:attrNameLst>
                                          <p:attrName>style.visibility</p:attrName>
                                        </p:attrNameLst>
                                      </p:cBhvr>
                                      <p:to>
                                        <p:strVal val="visible"/>
                                      </p:to>
                                    </p:set>
                                    <p:animEffect transition="in" filter="blinds(horizontal)">
                                      <p:cBhvr>
                                        <p:cTn id="27" dur="500"/>
                                        <p:tgtEl>
                                          <p:spTgt spid="1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xEl>
                                              <p:pRg st="9" end="9"/>
                                            </p:txEl>
                                          </p:spTgt>
                                        </p:tgtEl>
                                        <p:attrNameLst>
                                          <p:attrName>style.visibility</p:attrName>
                                        </p:attrNameLst>
                                      </p:cBhvr>
                                      <p:to>
                                        <p:strVal val="visible"/>
                                      </p:to>
                                    </p:set>
                                    <p:animEffect transition="in" filter="blinds(horizontal)">
                                      <p:cBhvr>
                                        <p:cTn id="32" dur="500"/>
                                        <p:tgtEl>
                                          <p:spTgt spid="1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3">
                                            <p:txEl>
                                              <p:pRg st="11" end="11"/>
                                            </p:txEl>
                                          </p:spTgt>
                                        </p:tgtEl>
                                        <p:attrNameLst>
                                          <p:attrName>style.visibility</p:attrName>
                                        </p:attrNameLst>
                                      </p:cBhvr>
                                      <p:to>
                                        <p:strVal val="visible"/>
                                      </p:to>
                                    </p:set>
                                    <p:animEffect transition="in" filter="blinds(horizontal)">
                                      <p:cBhvr>
                                        <p:cTn id="37" dur="500"/>
                                        <p:tgtEl>
                                          <p:spTgt spid="1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3">
                                            <p:txEl>
                                              <p:pRg st="13" end="13"/>
                                            </p:txEl>
                                          </p:spTgt>
                                        </p:tgtEl>
                                        <p:attrNameLst>
                                          <p:attrName>style.visibility</p:attrName>
                                        </p:attrNameLst>
                                      </p:cBhvr>
                                      <p:to>
                                        <p:strVal val="visible"/>
                                      </p:to>
                                    </p:set>
                                    <p:animEffect transition="in" filter="blinds(horizontal)">
                                      <p:cBhvr>
                                        <p:cTn id="42" dur="500"/>
                                        <p:tgtEl>
                                          <p:spTgt spid="1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Grundlagen Digitalfunk – Änderung zum Analogfunk</a:t>
            </a:r>
          </a:p>
        </p:txBody>
      </p:sp>
      <p:sp>
        <p:nvSpPr>
          <p:cNvPr id="19" name="Textfeld 18"/>
          <p:cNvSpPr txBox="1"/>
          <p:nvPr/>
        </p:nvSpPr>
        <p:spPr>
          <a:xfrm>
            <a:off x="1187450" y="1566639"/>
            <a:ext cx="6048375" cy="503238"/>
          </a:xfrm>
          <a:prstGeom prst="rect">
            <a:avLst/>
          </a:prstGeom>
          <a:noFill/>
          <a:effectLst>
            <a:outerShdw blurRad="63500" sx="102000" sy="102000" algn="ctr" rotWithShape="0">
              <a:prstClr val="black">
                <a:alpha val="40000"/>
              </a:prstClr>
            </a:outerShdw>
          </a:effectLst>
        </p:spPr>
        <p:txBody>
          <a:bodyPr wrap="none" anchor="ctr">
            <a:normAutofit fontScale="70000" lnSpcReduction="20000"/>
          </a:bodyPr>
          <a:lstStyle/>
          <a:p>
            <a:pPr algn="ctr" fontAlgn="auto">
              <a:spcAft>
                <a:spcPts val="0"/>
              </a:spcAft>
              <a:defRPr/>
            </a:pPr>
            <a:r>
              <a:rPr lang="de-DE" sz="4400" dirty="0">
                <a:latin typeface="+mj-lt"/>
                <a:ea typeface="+mj-ea"/>
                <a:cs typeface="+mj-cs"/>
              </a:rPr>
              <a:t>Sprachfilter</a:t>
            </a:r>
          </a:p>
        </p:txBody>
      </p:sp>
      <p:sp>
        <p:nvSpPr>
          <p:cNvPr id="32" name="Rechteck 9"/>
          <p:cNvSpPr>
            <a:spLocks noChangeArrowheads="1"/>
          </p:cNvSpPr>
          <p:nvPr/>
        </p:nvSpPr>
        <p:spPr bwMode="auto">
          <a:xfrm>
            <a:off x="179388" y="2142902"/>
            <a:ext cx="5256212" cy="3662362"/>
          </a:xfrm>
          <a:prstGeom prst="rect">
            <a:avLst/>
          </a:prstGeom>
          <a:noFill/>
          <a:ln w="9525">
            <a:noFill/>
            <a:miter lim="800000"/>
            <a:headEnd/>
            <a:tailEnd/>
          </a:ln>
        </p:spPr>
        <p:txBody>
          <a:bodyPr>
            <a:spAutoFit/>
          </a:bodyPr>
          <a:lstStyle/>
          <a:p>
            <a:r>
              <a:rPr lang="de-DE" dirty="0">
                <a:latin typeface="Calibri" pitchFamily="34" charset="0"/>
              </a:rPr>
              <a:t>Die Digitalfunktechnologie verhindert durch elektronische Filterverfahren (Vocoder-Funktion) weitgehend die Übertragung von qualitätsmindernden Umgebungslärm am Standort des Sendenden.</a:t>
            </a:r>
            <a:br>
              <a:rPr lang="de-DE" dirty="0">
                <a:latin typeface="Calibri" pitchFamily="34" charset="0"/>
              </a:rPr>
            </a:br>
            <a:endParaRPr lang="de-DE" dirty="0">
              <a:latin typeface="Calibri" pitchFamily="34" charset="0"/>
            </a:endParaRPr>
          </a:p>
          <a:p>
            <a:r>
              <a:rPr lang="de-DE" dirty="0">
                <a:latin typeface="Calibri" pitchFamily="34" charset="0"/>
              </a:rPr>
              <a:t>Die Nutzsignale (menschliche Stimme) können von Störsignalen (z.B. Straßenlärm, Geräusche von Pumpen und Aggregaten) unterschieden und „herausgefiltert“ werden.</a:t>
            </a:r>
            <a:br>
              <a:rPr lang="de-DE" dirty="0">
                <a:latin typeface="Calibri" pitchFamily="34" charset="0"/>
              </a:rPr>
            </a:br>
            <a:endParaRPr lang="de-DE" dirty="0">
              <a:latin typeface="Calibri" pitchFamily="34" charset="0"/>
            </a:endParaRPr>
          </a:p>
          <a:p>
            <a:r>
              <a:rPr lang="de-DE" dirty="0">
                <a:latin typeface="Calibri" pitchFamily="34" charset="0"/>
              </a:rPr>
              <a:t>Die Empfangsqualität und Sprachverständlichkeit wird gegenüber dem Analogfunk deutlich gesteigert</a:t>
            </a:r>
          </a:p>
        </p:txBody>
      </p:sp>
      <p:pic>
        <p:nvPicPr>
          <p:cNvPr id="33" name="Picture 2"/>
          <p:cNvPicPr>
            <a:picLocks noChangeAspect="1" noChangeArrowheads="1"/>
          </p:cNvPicPr>
          <p:nvPr/>
        </p:nvPicPr>
        <p:blipFill>
          <a:blip r:embed="rId2" cstate="print"/>
          <a:srcRect/>
          <a:stretch>
            <a:fillRect/>
          </a:stretch>
        </p:blipFill>
        <p:spPr bwMode="auto">
          <a:xfrm>
            <a:off x="5435600" y="1927002"/>
            <a:ext cx="3590925" cy="33147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Grundlagen Digitalfunk – Änderung zum Analogfunk - Verschlüsselung</a:t>
            </a:r>
          </a:p>
        </p:txBody>
      </p:sp>
      <p:sp>
        <p:nvSpPr>
          <p:cNvPr id="7" name="Text Box 6"/>
          <p:cNvSpPr txBox="1">
            <a:spLocks noChangeArrowheads="1"/>
          </p:cNvSpPr>
          <p:nvPr/>
        </p:nvSpPr>
        <p:spPr bwMode="auto">
          <a:xfrm>
            <a:off x="323850" y="1938486"/>
            <a:ext cx="1149350" cy="3079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Analog</a:t>
            </a:r>
          </a:p>
        </p:txBody>
      </p:sp>
      <p:sp>
        <p:nvSpPr>
          <p:cNvPr id="8" name="Text Box 6"/>
          <p:cNvSpPr txBox="1">
            <a:spLocks noChangeArrowheads="1"/>
          </p:cNvSpPr>
          <p:nvPr/>
        </p:nvSpPr>
        <p:spPr bwMode="auto">
          <a:xfrm>
            <a:off x="250825" y="4386411"/>
            <a:ext cx="1149350" cy="3079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Digital</a:t>
            </a:r>
          </a:p>
        </p:txBody>
      </p:sp>
      <p:pic>
        <p:nvPicPr>
          <p:cNvPr id="9" name="Grafik 1"/>
          <p:cNvPicPr>
            <a:picLocks noChangeAspect="1"/>
          </p:cNvPicPr>
          <p:nvPr/>
        </p:nvPicPr>
        <p:blipFill>
          <a:blip r:embed="rId2" cstate="print"/>
          <a:srcRect/>
          <a:stretch>
            <a:fillRect/>
          </a:stretch>
        </p:blipFill>
        <p:spPr bwMode="auto">
          <a:xfrm>
            <a:off x="3635375" y="1794023"/>
            <a:ext cx="561975" cy="1573213"/>
          </a:xfrm>
          <a:prstGeom prst="rect">
            <a:avLst/>
          </a:prstGeom>
          <a:noFill/>
          <a:ln w="9525">
            <a:noFill/>
            <a:miter lim="800000"/>
            <a:headEnd/>
            <a:tailEnd/>
          </a:ln>
        </p:spPr>
      </p:pic>
      <p:pic>
        <p:nvPicPr>
          <p:cNvPr id="10" name="Grafik 1"/>
          <p:cNvPicPr>
            <a:picLocks noChangeAspect="1"/>
          </p:cNvPicPr>
          <p:nvPr/>
        </p:nvPicPr>
        <p:blipFill>
          <a:blip r:embed="rId2" cstate="print"/>
          <a:srcRect/>
          <a:stretch>
            <a:fillRect/>
          </a:stretch>
        </p:blipFill>
        <p:spPr bwMode="auto">
          <a:xfrm>
            <a:off x="4875213" y="1794023"/>
            <a:ext cx="560387" cy="1573213"/>
          </a:xfrm>
          <a:prstGeom prst="rect">
            <a:avLst/>
          </a:prstGeom>
          <a:noFill/>
          <a:ln w="9525">
            <a:noFill/>
            <a:miter lim="800000"/>
            <a:headEnd/>
            <a:tailEnd/>
          </a:ln>
        </p:spPr>
      </p:pic>
      <p:pic>
        <p:nvPicPr>
          <p:cNvPr id="11" name="Picture 51" descr="B08-101f"/>
          <p:cNvPicPr>
            <a:picLocks noChangeAspect="1" noChangeArrowheads="1"/>
          </p:cNvPicPr>
          <p:nvPr/>
        </p:nvPicPr>
        <p:blipFill>
          <a:blip r:embed="rId3" cstate="print"/>
          <a:srcRect/>
          <a:stretch>
            <a:fillRect/>
          </a:stretch>
        </p:blipFill>
        <p:spPr bwMode="auto">
          <a:xfrm>
            <a:off x="250825" y="4746773"/>
            <a:ext cx="773113" cy="1635125"/>
          </a:xfrm>
          <a:prstGeom prst="rect">
            <a:avLst/>
          </a:prstGeom>
          <a:noFill/>
          <a:ln w="9525">
            <a:noFill/>
            <a:miter lim="800000"/>
            <a:headEnd/>
            <a:tailEnd/>
          </a:ln>
        </p:spPr>
      </p:pic>
      <p:pic>
        <p:nvPicPr>
          <p:cNvPr id="12" name="Grafik 1"/>
          <p:cNvPicPr>
            <a:picLocks noChangeAspect="1"/>
          </p:cNvPicPr>
          <p:nvPr/>
        </p:nvPicPr>
        <p:blipFill>
          <a:blip r:embed="rId2" cstate="print"/>
          <a:srcRect/>
          <a:stretch>
            <a:fillRect/>
          </a:stretch>
        </p:blipFill>
        <p:spPr bwMode="auto">
          <a:xfrm>
            <a:off x="3563938" y="4602311"/>
            <a:ext cx="560387" cy="1573212"/>
          </a:xfrm>
          <a:prstGeom prst="rect">
            <a:avLst/>
          </a:prstGeom>
          <a:noFill/>
          <a:ln w="9525">
            <a:noFill/>
            <a:miter lim="800000"/>
            <a:headEnd/>
            <a:tailEnd/>
          </a:ln>
        </p:spPr>
      </p:pic>
      <p:pic>
        <p:nvPicPr>
          <p:cNvPr id="13" name="Grafik 1"/>
          <p:cNvPicPr>
            <a:picLocks noChangeAspect="1"/>
          </p:cNvPicPr>
          <p:nvPr/>
        </p:nvPicPr>
        <p:blipFill>
          <a:blip r:embed="rId2" cstate="print"/>
          <a:srcRect/>
          <a:stretch>
            <a:fillRect/>
          </a:stretch>
        </p:blipFill>
        <p:spPr bwMode="auto">
          <a:xfrm>
            <a:off x="5076825" y="4602311"/>
            <a:ext cx="560388" cy="1573212"/>
          </a:xfrm>
          <a:prstGeom prst="rect">
            <a:avLst/>
          </a:prstGeom>
          <a:noFill/>
          <a:ln w="9525">
            <a:noFill/>
            <a:miter lim="800000"/>
            <a:headEnd/>
            <a:tailEnd/>
          </a:ln>
        </p:spPr>
      </p:pic>
      <p:pic>
        <p:nvPicPr>
          <p:cNvPr id="14" name="Picture 51" descr="B08-101f"/>
          <p:cNvPicPr>
            <a:picLocks noChangeAspect="1" noChangeArrowheads="1"/>
          </p:cNvPicPr>
          <p:nvPr/>
        </p:nvPicPr>
        <p:blipFill>
          <a:blip r:embed="rId4" cstate="print"/>
          <a:srcRect/>
          <a:stretch>
            <a:fillRect/>
          </a:stretch>
        </p:blipFill>
        <p:spPr bwMode="auto">
          <a:xfrm>
            <a:off x="8243888" y="4818211"/>
            <a:ext cx="773112" cy="1635125"/>
          </a:xfrm>
          <a:prstGeom prst="rect">
            <a:avLst/>
          </a:prstGeom>
          <a:noFill/>
          <a:ln w="9525">
            <a:noFill/>
            <a:miter lim="800000"/>
            <a:headEnd/>
            <a:tailEnd/>
          </a:ln>
        </p:spPr>
      </p:pic>
      <p:pic>
        <p:nvPicPr>
          <p:cNvPr id="15" name="Picture 106" descr="A02-631"/>
          <p:cNvPicPr>
            <a:picLocks noChangeAspect="1" noChangeArrowheads="1"/>
          </p:cNvPicPr>
          <p:nvPr/>
        </p:nvPicPr>
        <p:blipFill>
          <a:blip r:embed="rId5" cstate="print"/>
          <a:srcRect/>
          <a:stretch>
            <a:fillRect/>
          </a:stretch>
        </p:blipFill>
        <p:spPr bwMode="auto">
          <a:xfrm>
            <a:off x="250825" y="2873523"/>
            <a:ext cx="1108075" cy="490538"/>
          </a:xfrm>
          <a:prstGeom prst="rect">
            <a:avLst/>
          </a:prstGeom>
          <a:noFill/>
          <a:ln w="9525">
            <a:noFill/>
            <a:miter lim="800000"/>
            <a:headEnd/>
            <a:tailEnd/>
          </a:ln>
        </p:spPr>
      </p:pic>
      <p:pic>
        <p:nvPicPr>
          <p:cNvPr id="16" name="Picture 110" descr="Feuerwehrfahrzeug"/>
          <p:cNvPicPr>
            <a:picLocks noChangeAspect="1" noChangeArrowheads="1"/>
          </p:cNvPicPr>
          <p:nvPr/>
        </p:nvPicPr>
        <p:blipFill>
          <a:blip r:embed="rId6" cstate="print"/>
          <a:srcRect/>
          <a:stretch>
            <a:fillRect/>
          </a:stretch>
        </p:blipFill>
        <p:spPr bwMode="auto">
          <a:xfrm>
            <a:off x="7667625" y="2730648"/>
            <a:ext cx="1292225" cy="581025"/>
          </a:xfrm>
          <a:prstGeom prst="rect">
            <a:avLst/>
          </a:prstGeom>
          <a:noFill/>
          <a:ln w="9525">
            <a:noFill/>
            <a:miter lim="800000"/>
            <a:headEnd/>
            <a:tailEnd/>
          </a:ln>
        </p:spPr>
      </p:pic>
      <p:sp>
        <p:nvSpPr>
          <p:cNvPr id="17" name="Rechteck 16"/>
          <p:cNvSpPr/>
          <p:nvPr/>
        </p:nvSpPr>
        <p:spPr>
          <a:xfrm>
            <a:off x="1403350" y="4386411"/>
            <a:ext cx="1223963" cy="201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hteck 17"/>
          <p:cNvSpPr/>
          <p:nvPr/>
        </p:nvSpPr>
        <p:spPr>
          <a:xfrm>
            <a:off x="6372225" y="4386411"/>
            <a:ext cx="1223963" cy="201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echteck 19"/>
          <p:cNvSpPr/>
          <p:nvPr/>
        </p:nvSpPr>
        <p:spPr>
          <a:xfrm>
            <a:off x="2187575" y="3513286"/>
            <a:ext cx="296863" cy="873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hteck 20"/>
          <p:cNvSpPr/>
          <p:nvPr/>
        </p:nvSpPr>
        <p:spPr>
          <a:xfrm>
            <a:off x="7156450" y="3522811"/>
            <a:ext cx="295275" cy="871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hteck 21"/>
          <p:cNvSpPr/>
          <p:nvPr/>
        </p:nvSpPr>
        <p:spPr>
          <a:xfrm>
            <a:off x="1835150" y="2297261"/>
            <a:ext cx="525463" cy="101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hteck 22"/>
          <p:cNvSpPr/>
          <p:nvPr/>
        </p:nvSpPr>
        <p:spPr>
          <a:xfrm>
            <a:off x="2195513" y="1865461"/>
            <a:ext cx="144462" cy="44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Rechteck 23"/>
          <p:cNvSpPr/>
          <p:nvPr/>
        </p:nvSpPr>
        <p:spPr>
          <a:xfrm>
            <a:off x="6948488" y="2297261"/>
            <a:ext cx="523875" cy="1019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hteck 24"/>
          <p:cNvSpPr/>
          <p:nvPr/>
        </p:nvSpPr>
        <p:spPr>
          <a:xfrm>
            <a:off x="7308850" y="1865461"/>
            <a:ext cx="142875" cy="4413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6" name="Gerade Verbindung mit Pfeil 25"/>
          <p:cNvCxnSpPr/>
          <p:nvPr/>
        </p:nvCxnSpPr>
        <p:spPr>
          <a:xfrm>
            <a:off x="1403350" y="2441723"/>
            <a:ext cx="43180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Text Box 6"/>
          <p:cNvSpPr txBox="1">
            <a:spLocks noChangeArrowheads="1"/>
          </p:cNvSpPr>
          <p:nvPr/>
        </p:nvSpPr>
        <p:spPr bwMode="auto">
          <a:xfrm>
            <a:off x="1042988" y="2081361"/>
            <a:ext cx="792162" cy="3079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Sprache</a:t>
            </a:r>
          </a:p>
        </p:txBody>
      </p:sp>
      <p:sp>
        <p:nvSpPr>
          <p:cNvPr id="28" name="Text Box 6"/>
          <p:cNvSpPr txBox="1">
            <a:spLocks noChangeArrowheads="1"/>
          </p:cNvSpPr>
          <p:nvPr/>
        </p:nvSpPr>
        <p:spPr bwMode="auto">
          <a:xfrm>
            <a:off x="684213" y="6023123"/>
            <a:ext cx="1147762" cy="3079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Sprache</a:t>
            </a:r>
          </a:p>
        </p:txBody>
      </p:sp>
      <p:cxnSp>
        <p:nvCxnSpPr>
          <p:cNvPr id="29" name="Gerade Verbindung mit Pfeil 28"/>
          <p:cNvCxnSpPr/>
          <p:nvPr/>
        </p:nvCxnSpPr>
        <p:spPr>
          <a:xfrm>
            <a:off x="971550" y="6331098"/>
            <a:ext cx="43180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 name="Text Box 6"/>
          <p:cNvSpPr txBox="1">
            <a:spLocks noChangeArrowheads="1"/>
          </p:cNvSpPr>
          <p:nvPr/>
        </p:nvSpPr>
        <p:spPr bwMode="auto">
          <a:xfrm>
            <a:off x="7524750" y="2225823"/>
            <a:ext cx="792163" cy="3079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Sprache</a:t>
            </a:r>
          </a:p>
        </p:txBody>
      </p:sp>
      <p:sp>
        <p:nvSpPr>
          <p:cNvPr id="31" name="Text Box 6"/>
          <p:cNvSpPr txBox="1">
            <a:spLocks noChangeArrowheads="1"/>
          </p:cNvSpPr>
          <p:nvPr/>
        </p:nvSpPr>
        <p:spPr bwMode="auto">
          <a:xfrm>
            <a:off x="7667625" y="5950098"/>
            <a:ext cx="1149350" cy="3079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Sprache</a:t>
            </a:r>
          </a:p>
        </p:txBody>
      </p:sp>
      <p:cxnSp>
        <p:nvCxnSpPr>
          <p:cNvPr id="34" name="Gerade Verbindung mit Pfeil 33"/>
          <p:cNvCxnSpPr/>
          <p:nvPr/>
        </p:nvCxnSpPr>
        <p:spPr>
          <a:xfrm>
            <a:off x="7740650" y="6258073"/>
            <a:ext cx="43180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p:nvPr/>
        </p:nvCxnSpPr>
        <p:spPr>
          <a:xfrm>
            <a:off x="7524750" y="2586186"/>
            <a:ext cx="43180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p:nvPr/>
        </p:nvCxnSpPr>
        <p:spPr>
          <a:xfrm>
            <a:off x="2555875" y="4026048"/>
            <a:ext cx="1079500" cy="7207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Gerade Verbindung mit Pfeil 36"/>
          <p:cNvCxnSpPr/>
          <p:nvPr/>
        </p:nvCxnSpPr>
        <p:spPr>
          <a:xfrm flipV="1">
            <a:off x="5651500" y="3954611"/>
            <a:ext cx="1441450" cy="7921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Gerade Verbindung mit Pfeil 37"/>
          <p:cNvCxnSpPr/>
          <p:nvPr/>
        </p:nvCxnSpPr>
        <p:spPr>
          <a:xfrm>
            <a:off x="4140200" y="4818211"/>
            <a:ext cx="93662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Gerade Verbindung mit Pfeil 38"/>
          <p:cNvCxnSpPr/>
          <p:nvPr/>
        </p:nvCxnSpPr>
        <p:spPr>
          <a:xfrm>
            <a:off x="2411413" y="2081361"/>
            <a:ext cx="1223962"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0" name="Gerade Verbindung mit Pfeil 39"/>
          <p:cNvCxnSpPr/>
          <p:nvPr/>
        </p:nvCxnSpPr>
        <p:spPr>
          <a:xfrm>
            <a:off x="5508625" y="2081361"/>
            <a:ext cx="1655763"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a:off x="4211638" y="2081361"/>
            <a:ext cx="647700" cy="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2" name="Text Box 6"/>
          <p:cNvSpPr txBox="1">
            <a:spLocks noChangeArrowheads="1"/>
          </p:cNvSpPr>
          <p:nvPr/>
        </p:nvSpPr>
        <p:spPr bwMode="auto">
          <a:xfrm>
            <a:off x="2627313" y="1865461"/>
            <a:ext cx="792162" cy="200025"/>
          </a:xfrm>
          <a:prstGeom prst="rect">
            <a:avLst/>
          </a:prstGeom>
          <a:noFill/>
          <a:ln w="9525">
            <a:noFill/>
            <a:miter lim="800000"/>
            <a:headEnd/>
            <a:tailEnd/>
          </a:ln>
        </p:spPr>
        <p:txBody>
          <a:bodyPr>
            <a:spAutoFit/>
          </a:bodyPr>
          <a:lstStyle/>
          <a:p>
            <a:pPr>
              <a:spcBef>
                <a:spcPct val="50000"/>
              </a:spcBef>
            </a:pPr>
            <a:r>
              <a:rPr lang="de-DE" sz="700">
                <a:latin typeface="Calibri" pitchFamily="34" charset="0"/>
              </a:rPr>
              <a:t>unverschlüsselt</a:t>
            </a:r>
          </a:p>
        </p:txBody>
      </p:sp>
      <p:sp>
        <p:nvSpPr>
          <p:cNvPr id="43" name="Text Box 6"/>
          <p:cNvSpPr txBox="1">
            <a:spLocks noChangeArrowheads="1"/>
          </p:cNvSpPr>
          <p:nvPr/>
        </p:nvSpPr>
        <p:spPr bwMode="auto">
          <a:xfrm>
            <a:off x="4140200" y="4602311"/>
            <a:ext cx="792163" cy="200025"/>
          </a:xfrm>
          <a:prstGeom prst="rect">
            <a:avLst/>
          </a:prstGeom>
          <a:noFill/>
          <a:ln w="9525">
            <a:noFill/>
            <a:miter lim="800000"/>
            <a:headEnd/>
            <a:tailEnd/>
          </a:ln>
        </p:spPr>
        <p:txBody>
          <a:bodyPr>
            <a:spAutoFit/>
          </a:bodyPr>
          <a:lstStyle/>
          <a:p>
            <a:pPr>
              <a:spcBef>
                <a:spcPct val="50000"/>
              </a:spcBef>
            </a:pPr>
            <a:r>
              <a:rPr lang="de-DE" sz="700">
                <a:latin typeface="Calibri" pitchFamily="34" charset="0"/>
              </a:rPr>
              <a:t>verschlüsselt</a:t>
            </a:r>
          </a:p>
        </p:txBody>
      </p:sp>
      <p:sp>
        <p:nvSpPr>
          <p:cNvPr id="44" name="Text Box 6"/>
          <p:cNvSpPr txBox="1">
            <a:spLocks noChangeArrowheads="1"/>
          </p:cNvSpPr>
          <p:nvPr/>
        </p:nvSpPr>
        <p:spPr bwMode="auto">
          <a:xfrm>
            <a:off x="6084888" y="1865461"/>
            <a:ext cx="790575" cy="200025"/>
          </a:xfrm>
          <a:prstGeom prst="rect">
            <a:avLst/>
          </a:prstGeom>
          <a:noFill/>
          <a:ln w="9525">
            <a:noFill/>
            <a:miter lim="800000"/>
            <a:headEnd/>
            <a:tailEnd/>
          </a:ln>
        </p:spPr>
        <p:txBody>
          <a:bodyPr>
            <a:spAutoFit/>
          </a:bodyPr>
          <a:lstStyle/>
          <a:p>
            <a:pPr>
              <a:spcBef>
                <a:spcPct val="50000"/>
              </a:spcBef>
            </a:pPr>
            <a:r>
              <a:rPr lang="de-DE" sz="700">
                <a:latin typeface="Calibri" pitchFamily="34" charset="0"/>
              </a:rPr>
              <a:t>unverschlüsselt</a:t>
            </a:r>
          </a:p>
        </p:txBody>
      </p:sp>
      <p:sp>
        <p:nvSpPr>
          <p:cNvPr id="45" name="Text Box 6"/>
          <p:cNvSpPr txBox="1">
            <a:spLocks noChangeArrowheads="1"/>
          </p:cNvSpPr>
          <p:nvPr/>
        </p:nvSpPr>
        <p:spPr bwMode="auto">
          <a:xfrm>
            <a:off x="4140200" y="1865461"/>
            <a:ext cx="792163" cy="200025"/>
          </a:xfrm>
          <a:prstGeom prst="rect">
            <a:avLst/>
          </a:prstGeom>
          <a:noFill/>
          <a:ln w="9525">
            <a:noFill/>
            <a:miter lim="800000"/>
            <a:headEnd/>
            <a:tailEnd/>
          </a:ln>
        </p:spPr>
        <p:txBody>
          <a:bodyPr>
            <a:spAutoFit/>
          </a:bodyPr>
          <a:lstStyle/>
          <a:p>
            <a:pPr>
              <a:spcBef>
                <a:spcPct val="50000"/>
              </a:spcBef>
            </a:pPr>
            <a:r>
              <a:rPr lang="de-DE" sz="700">
                <a:latin typeface="Calibri" pitchFamily="34" charset="0"/>
              </a:rPr>
              <a:t>unverschlüsselt</a:t>
            </a:r>
          </a:p>
        </p:txBody>
      </p:sp>
      <p:sp>
        <p:nvSpPr>
          <p:cNvPr id="46" name="Text Box 6"/>
          <p:cNvSpPr txBox="1">
            <a:spLocks noChangeArrowheads="1"/>
          </p:cNvSpPr>
          <p:nvPr/>
        </p:nvSpPr>
        <p:spPr bwMode="auto">
          <a:xfrm rot="-1771884">
            <a:off x="5795963" y="4170511"/>
            <a:ext cx="792162" cy="200025"/>
          </a:xfrm>
          <a:prstGeom prst="rect">
            <a:avLst/>
          </a:prstGeom>
          <a:noFill/>
          <a:ln w="9525">
            <a:noFill/>
            <a:miter lim="800000"/>
            <a:headEnd/>
            <a:tailEnd/>
          </a:ln>
        </p:spPr>
        <p:txBody>
          <a:bodyPr>
            <a:spAutoFit/>
          </a:bodyPr>
          <a:lstStyle/>
          <a:p>
            <a:pPr>
              <a:spcBef>
                <a:spcPct val="50000"/>
              </a:spcBef>
            </a:pPr>
            <a:r>
              <a:rPr lang="de-DE" sz="700">
                <a:latin typeface="Calibri" pitchFamily="34" charset="0"/>
              </a:rPr>
              <a:t>verschlüsselt</a:t>
            </a:r>
          </a:p>
        </p:txBody>
      </p:sp>
      <p:sp>
        <p:nvSpPr>
          <p:cNvPr id="47" name="Text Box 6"/>
          <p:cNvSpPr txBox="1">
            <a:spLocks noChangeArrowheads="1"/>
          </p:cNvSpPr>
          <p:nvPr/>
        </p:nvSpPr>
        <p:spPr bwMode="auto">
          <a:xfrm rot="2015503">
            <a:off x="2760663" y="4156223"/>
            <a:ext cx="792162" cy="200025"/>
          </a:xfrm>
          <a:prstGeom prst="rect">
            <a:avLst/>
          </a:prstGeom>
          <a:noFill/>
          <a:ln w="9525">
            <a:noFill/>
            <a:miter lim="800000"/>
            <a:headEnd/>
            <a:tailEnd/>
          </a:ln>
        </p:spPr>
        <p:txBody>
          <a:bodyPr>
            <a:spAutoFit/>
          </a:bodyPr>
          <a:lstStyle/>
          <a:p>
            <a:pPr>
              <a:spcBef>
                <a:spcPct val="50000"/>
              </a:spcBef>
            </a:pPr>
            <a:r>
              <a:rPr lang="de-DE" sz="700">
                <a:latin typeface="Calibri" pitchFamily="34" charset="0"/>
              </a:rPr>
              <a:t>verschlüsselt</a:t>
            </a:r>
          </a:p>
        </p:txBody>
      </p:sp>
      <p:sp>
        <p:nvSpPr>
          <p:cNvPr id="48" name="Text Box 6"/>
          <p:cNvSpPr txBox="1">
            <a:spLocks noChangeArrowheads="1"/>
          </p:cNvSpPr>
          <p:nvPr/>
        </p:nvSpPr>
        <p:spPr bwMode="auto">
          <a:xfrm>
            <a:off x="3348038" y="3954611"/>
            <a:ext cx="2519362" cy="307975"/>
          </a:xfrm>
          <a:prstGeom prst="rect">
            <a:avLst/>
          </a:prstGeom>
          <a:noFill/>
          <a:ln w="9525">
            <a:noFill/>
            <a:miter lim="800000"/>
            <a:headEnd/>
            <a:tailEnd/>
          </a:ln>
        </p:spPr>
        <p:txBody>
          <a:bodyPr>
            <a:spAutoFit/>
          </a:bodyPr>
          <a:lstStyle/>
          <a:p>
            <a:pPr>
              <a:spcBef>
                <a:spcPct val="50000"/>
              </a:spcBef>
            </a:pPr>
            <a:r>
              <a:rPr lang="de-DE" sz="1400" b="1">
                <a:latin typeface="Calibri" pitchFamily="34" charset="0"/>
              </a:rPr>
              <a:t>Ende zu Ende Verschlüsselung</a:t>
            </a:r>
          </a:p>
        </p:txBody>
      </p:sp>
      <p:sp>
        <p:nvSpPr>
          <p:cNvPr id="49" name="Text Box 6"/>
          <p:cNvSpPr txBox="1">
            <a:spLocks noChangeArrowheads="1"/>
          </p:cNvSpPr>
          <p:nvPr/>
        </p:nvSpPr>
        <p:spPr bwMode="auto">
          <a:xfrm>
            <a:off x="3635375" y="1578123"/>
            <a:ext cx="2160588" cy="276225"/>
          </a:xfrm>
          <a:prstGeom prst="rect">
            <a:avLst/>
          </a:prstGeom>
          <a:noFill/>
          <a:ln w="9525">
            <a:noFill/>
            <a:miter lim="800000"/>
            <a:headEnd/>
            <a:tailEnd/>
          </a:ln>
        </p:spPr>
        <p:txBody>
          <a:bodyPr>
            <a:spAutoFit/>
          </a:bodyPr>
          <a:lstStyle/>
          <a:p>
            <a:pPr>
              <a:spcBef>
                <a:spcPct val="50000"/>
              </a:spcBef>
            </a:pPr>
            <a:r>
              <a:rPr lang="de-DE" sz="1200" b="1">
                <a:latin typeface="Calibri" pitchFamily="34" charset="0"/>
              </a:rPr>
              <a:t>Keine Verschlüsselung</a:t>
            </a:r>
          </a:p>
        </p:txBody>
      </p:sp>
      <p:sp>
        <p:nvSpPr>
          <p:cNvPr id="50" name="Rechteck 49"/>
          <p:cNvSpPr/>
          <p:nvPr/>
        </p:nvSpPr>
        <p:spPr>
          <a:xfrm>
            <a:off x="1443038" y="5994548"/>
            <a:ext cx="1112837" cy="3603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1000" dirty="0"/>
              <a:t>Analog Digital </a:t>
            </a:r>
            <a:r>
              <a:rPr lang="en-US" sz="1000" dirty="0" err="1"/>
              <a:t>wandlung</a:t>
            </a:r>
            <a:endParaRPr lang="en-US" sz="1000" dirty="0"/>
          </a:p>
        </p:txBody>
      </p:sp>
      <p:sp>
        <p:nvSpPr>
          <p:cNvPr id="51" name="Rechteck 50"/>
          <p:cNvSpPr/>
          <p:nvPr/>
        </p:nvSpPr>
        <p:spPr>
          <a:xfrm>
            <a:off x="1443038" y="5602436"/>
            <a:ext cx="1112837" cy="36036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1000" dirty="0" err="1"/>
              <a:t>Voxcoder</a:t>
            </a:r>
            <a:endParaRPr lang="en-US" sz="1000" dirty="0"/>
          </a:p>
          <a:p>
            <a:pPr algn="ctr" fontAlgn="auto">
              <a:spcBef>
                <a:spcPts val="0"/>
              </a:spcBef>
              <a:spcAft>
                <a:spcPts val="0"/>
              </a:spcAft>
              <a:defRPr/>
            </a:pPr>
            <a:r>
              <a:rPr lang="en-US" sz="1000" dirty="0"/>
              <a:t>Filter</a:t>
            </a:r>
          </a:p>
        </p:txBody>
      </p:sp>
      <p:sp>
        <p:nvSpPr>
          <p:cNvPr id="52" name="Rechteck 51"/>
          <p:cNvSpPr/>
          <p:nvPr/>
        </p:nvSpPr>
        <p:spPr>
          <a:xfrm>
            <a:off x="1443038" y="5210323"/>
            <a:ext cx="1112837" cy="3603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1000" dirty="0" err="1"/>
              <a:t>Verschlüsselung</a:t>
            </a:r>
            <a:endParaRPr lang="en-US" sz="1000" dirty="0"/>
          </a:p>
        </p:txBody>
      </p:sp>
      <p:sp>
        <p:nvSpPr>
          <p:cNvPr id="53" name="Rechteck 52"/>
          <p:cNvSpPr/>
          <p:nvPr/>
        </p:nvSpPr>
        <p:spPr>
          <a:xfrm>
            <a:off x="1476375" y="4457848"/>
            <a:ext cx="814388" cy="431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1000" dirty="0"/>
              <a:t>SIM-</a:t>
            </a:r>
            <a:r>
              <a:rPr lang="en-US" sz="1000" dirty="0" err="1"/>
              <a:t>Kryptocode</a:t>
            </a:r>
            <a:endParaRPr lang="en-US" sz="1000" dirty="0"/>
          </a:p>
        </p:txBody>
      </p:sp>
      <p:cxnSp>
        <p:nvCxnSpPr>
          <p:cNvPr id="54" name="Gerade Verbindung mit Pfeil 53"/>
          <p:cNvCxnSpPr>
            <a:endCxn id="52" idx="0"/>
          </p:cNvCxnSpPr>
          <p:nvPr/>
        </p:nvCxnSpPr>
        <p:spPr>
          <a:xfrm>
            <a:off x="1835150" y="4889648"/>
            <a:ext cx="165100" cy="3206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flipH="1" flipV="1">
            <a:off x="2339975" y="4097486"/>
            <a:ext cx="71438" cy="11525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p:nvPr/>
        </p:nvCxnSpPr>
        <p:spPr>
          <a:xfrm flipV="1">
            <a:off x="1908175" y="2081361"/>
            <a:ext cx="503238" cy="36036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7" name="Gerade Verbindung mit Pfeil 56"/>
          <p:cNvCxnSpPr/>
          <p:nvPr/>
        </p:nvCxnSpPr>
        <p:spPr>
          <a:xfrm>
            <a:off x="7164388" y="2081361"/>
            <a:ext cx="287337" cy="50482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8" name="Rechteck 57"/>
          <p:cNvSpPr/>
          <p:nvPr/>
        </p:nvSpPr>
        <p:spPr>
          <a:xfrm>
            <a:off x="6411913" y="5826273"/>
            <a:ext cx="1112837" cy="5048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1000" dirty="0"/>
              <a:t>Digital - Analog </a:t>
            </a:r>
            <a:r>
              <a:rPr lang="en-US" sz="1000" dirty="0" err="1"/>
              <a:t>wandlung</a:t>
            </a:r>
            <a:endParaRPr lang="en-US" sz="1000" dirty="0"/>
          </a:p>
        </p:txBody>
      </p:sp>
      <p:sp>
        <p:nvSpPr>
          <p:cNvPr id="59" name="Rechteck 58"/>
          <p:cNvSpPr/>
          <p:nvPr/>
        </p:nvSpPr>
        <p:spPr>
          <a:xfrm>
            <a:off x="6411913" y="5465911"/>
            <a:ext cx="1112837" cy="36036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1000" dirty="0" err="1"/>
              <a:t>Entschlüsselung</a:t>
            </a:r>
            <a:endParaRPr lang="en-US" sz="1000" dirty="0"/>
          </a:p>
        </p:txBody>
      </p:sp>
      <p:sp>
        <p:nvSpPr>
          <p:cNvPr id="60" name="Rechteck 59"/>
          <p:cNvSpPr/>
          <p:nvPr/>
        </p:nvSpPr>
        <p:spPr>
          <a:xfrm>
            <a:off x="6403975" y="4426098"/>
            <a:ext cx="815975" cy="431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1000" dirty="0"/>
              <a:t>SIM-</a:t>
            </a:r>
            <a:r>
              <a:rPr lang="en-US" sz="1000" dirty="0" err="1"/>
              <a:t>Kryptocode</a:t>
            </a:r>
            <a:endParaRPr lang="en-US" sz="1000" dirty="0"/>
          </a:p>
        </p:txBody>
      </p:sp>
      <p:cxnSp>
        <p:nvCxnSpPr>
          <p:cNvPr id="61" name="Gerade Verbindung mit Pfeil 60"/>
          <p:cNvCxnSpPr>
            <a:endCxn id="59" idx="0"/>
          </p:cNvCxnSpPr>
          <p:nvPr/>
        </p:nvCxnSpPr>
        <p:spPr>
          <a:xfrm>
            <a:off x="6843713" y="4889648"/>
            <a:ext cx="123825" cy="5762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2" name="Gerade Verbindung mit Pfeil 61"/>
          <p:cNvCxnSpPr/>
          <p:nvPr/>
        </p:nvCxnSpPr>
        <p:spPr>
          <a:xfrm>
            <a:off x="7235825" y="3881586"/>
            <a:ext cx="73025" cy="15843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Gerade Verbindung mit Pfeil 62"/>
          <p:cNvCxnSpPr/>
          <p:nvPr/>
        </p:nvCxnSpPr>
        <p:spPr>
          <a:xfrm>
            <a:off x="2555875" y="3738711"/>
            <a:ext cx="446405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4" name="Text Box 6"/>
          <p:cNvSpPr txBox="1">
            <a:spLocks noChangeArrowheads="1"/>
          </p:cNvSpPr>
          <p:nvPr/>
        </p:nvSpPr>
        <p:spPr bwMode="auto">
          <a:xfrm>
            <a:off x="4140200" y="3538686"/>
            <a:ext cx="503238" cy="246062"/>
          </a:xfrm>
          <a:prstGeom prst="rect">
            <a:avLst/>
          </a:prstGeom>
          <a:noFill/>
          <a:ln w="9525">
            <a:noFill/>
            <a:miter lim="800000"/>
            <a:headEnd/>
            <a:tailEnd/>
          </a:ln>
        </p:spPr>
        <p:txBody>
          <a:bodyPr>
            <a:spAutoFit/>
          </a:bodyPr>
          <a:lstStyle/>
          <a:p>
            <a:pPr>
              <a:spcBef>
                <a:spcPct val="50000"/>
              </a:spcBef>
            </a:pPr>
            <a:r>
              <a:rPr lang="de-DE" sz="1000">
                <a:latin typeface="Calibri" pitchFamily="34" charset="0"/>
              </a:rPr>
              <a:t>DMO</a:t>
            </a:r>
          </a:p>
        </p:txBody>
      </p:sp>
      <p:sp>
        <p:nvSpPr>
          <p:cNvPr id="65" name="Text Box 6"/>
          <p:cNvSpPr txBox="1">
            <a:spLocks noChangeArrowheads="1"/>
          </p:cNvSpPr>
          <p:nvPr/>
        </p:nvSpPr>
        <p:spPr bwMode="auto">
          <a:xfrm>
            <a:off x="4284663" y="4818211"/>
            <a:ext cx="503237" cy="246062"/>
          </a:xfrm>
          <a:prstGeom prst="rect">
            <a:avLst/>
          </a:prstGeom>
          <a:noFill/>
          <a:ln w="9525">
            <a:noFill/>
            <a:miter lim="800000"/>
            <a:headEnd/>
            <a:tailEnd/>
          </a:ln>
        </p:spPr>
        <p:txBody>
          <a:bodyPr>
            <a:spAutoFit/>
          </a:bodyPr>
          <a:lstStyle/>
          <a:p>
            <a:pPr>
              <a:spcBef>
                <a:spcPct val="50000"/>
              </a:spcBef>
            </a:pPr>
            <a:r>
              <a:rPr lang="de-DE" sz="1000">
                <a:latin typeface="Calibri" pitchFamily="34" charset="0"/>
              </a:rPr>
              <a:t>TMO</a:t>
            </a:r>
          </a:p>
        </p:txBody>
      </p:sp>
      <p:pic>
        <p:nvPicPr>
          <p:cNvPr id="66" name="Picture 6" descr="http://upload.wikimedia.org/wikipedia/commons/thumb/6/65/Bsi_karte_1.jpg/220px-Bsi_karte_1.jpg"/>
          <p:cNvPicPr>
            <a:picLocks noChangeAspect="1" noChangeArrowheads="1"/>
          </p:cNvPicPr>
          <p:nvPr/>
        </p:nvPicPr>
        <p:blipFill>
          <a:blip r:embed="rId7" cstate="print"/>
          <a:srcRect/>
          <a:stretch>
            <a:fillRect/>
          </a:stretch>
        </p:blipFill>
        <p:spPr bwMode="auto">
          <a:xfrm>
            <a:off x="1259632" y="3738140"/>
            <a:ext cx="876903" cy="569987"/>
          </a:xfrm>
          <a:prstGeom prst="rect">
            <a:avLst/>
          </a:prstGeom>
          <a:noFill/>
        </p:spPr>
      </p:pic>
      <p:pic>
        <p:nvPicPr>
          <p:cNvPr id="67" name="Picture 6" descr="http://upload.wikimedia.org/wikipedia/commons/thumb/6/65/Bsi_karte_1.jpg/220px-Bsi_karte_1.jpg"/>
          <p:cNvPicPr>
            <a:picLocks noChangeAspect="1" noChangeArrowheads="1"/>
          </p:cNvPicPr>
          <p:nvPr/>
        </p:nvPicPr>
        <p:blipFill>
          <a:blip r:embed="rId7" cstate="print"/>
          <a:srcRect/>
          <a:stretch>
            <a:fillRect/>
          </a:stretch>
        </p:blipFill>
        <p:spPr bwMode="auto">
          <a:xfrm>
            <a:off x="7524328" y="3738140"/>
            <a:ext cx="876903" cy="569987"/>
          </a:xfrm>
          <a:prstGeom prst="rect">
            <a:avLst/>
          </a:prstGeom>
          <a:noFill/>
        </p:spPr>
      </p:pic>
      <p:cxnSp>
        <p:nvCxnSpPr>
          <p:cNvPr id="5" name="Gerade Verbindung 4"/>
          <p:cNvCxnSpPr/>
          <p:nvPr/>
        </p:nvCxnSpPr>
        <p:spPr>
          <a:xfrm>
            <a:off x="250825" y="3429000"/>
            <a:ext cx="87090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linds(horizontal)">
                                      <p:cBhvr>
                                        <p:cTn id="13" dur="500"/>
                                        <p:tgtEl>
                                          <p:spTgt spid="2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linds(horizont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linds(horizontal)">
                                      <p:cBhvr>
                                        <p:cTn id="21" dur="500"/>
                                        <p:tgtEl>
                                          <p:spTgt spid="1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linds(horizontal)">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blinds(horizontal)">
                                      <p:cBhvr>
                                        <p:cTn id="34" dur="500"/>
                                        <p:tgtEl>
                                          <p:spTgt spid="51"/>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blinds(horizontal)">
                                      <p:cBhvr>
                                        <p:cTn id="39" dur="500"/>
                                        <p:tgtEl>
                                          <p:spTgt spid="5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linds(horizontal)">
                                      <p:cBhvr>
                                        <p:cTn id="42" dur="500"/>
                                        <p:tgtEl>
                                          <p:spTgt spid="52"/>
                                        </p:tgtEl>
                                      </p:cBhvr>
                                    </p:animEffect>
                                  </p:childTnLst>
                                </p:cTn>
                              </p:par>
                              <p:par>
                                <p:cTn id="43" presetID="3" presetClass="entr" presetSubtype="1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linds(horizontal)">
                                      <p:cBhvr>
                                        <p:cTn id="45" dur="500"/>
                                        <p:tgtEl>
                                          <p:spTgt spid="5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blinds(horizontal)">
                                      <p:cBhvr>
                                        <p:cTn id="50" dur="500"/>
                                        <p:tgtEl>
                                          <p:spTgt spid="55"/>
                                        </p:tgtEl>
                                      </p:cBhvr>
                                    </p:animEffect>
                                  </p:childTnLst>
                                </p:cTn>
                              </p:par>
                              <p:par>
                                <p:cTn id="51" presetID="3" presetClass="entr" presetSubtype="1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blinds(horizontal)">
                                      <p:cBhvr>
                                        <p:cTn id="53" dur="500"/>
                                        <p:tgtEl>
                                          <p:spTgt spid="63"/>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blinds(horizontal)">
                                      <p:cBhvr>
                                        <p:cTn id="56" dur="500"/>
                                        <p:tgtEl>
                                          <p:spTgt spid="47"/>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par>
                                <p:cTn id="60" presetID="3" presetClass="entr" presetSubtype="1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linds(horizontal)">
                                      <p:cBhvr>
                                        <p:cTn id="62" dur="500"/>
                                        <p:tgtEl>
                                          <p:spTgt spid="12"/>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blinds(horizontal)">
                                      <p:cBhvr>
                                        <p:cTn id="65" dur="500"/>
                                        <p:tgtEl>
                                          <p:spTgt spid="65"/>
                                        </p:tgtEl>
                                      </p:cBhvr>
                                    </p:animEffect>
                                  </p:childTnLst>
                                </p:cTn>
                              </p:par>
                              <p:par>
                                <p:cTn id="66" presetID="3" presetClass="entr" presetSubtype="10"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linds(horizontal)">
                                      <p:cBhvr>
                                        <p:cTn id="68" dur="500"/>
                                        <p:tgtEl>
                                          <p:spTgt spid="38"/>
                                        </p:tgtEl>
                                      </p:cBhvr>
                                    </p:animEffect>
                                  </p:childTnLst>
                                </p:cTn>
                              </p:par>
                              <p:par>
                                <p:cTn id="69" presetID="3" presetClass="entr" presetSubtype="1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blinds(horizontal)">
                                      <p:cBhvr>
                                        <p:cTn id="71" dur="500"/>
                                        <p:tgtEl>
                                          <p:spTgt spid="13"/>
                                        </p:tgtEl>
                                      </p:cBhvr>
                                    </p:animEffect>
                                  </p:childTnLst>
                                </p:cTn>
                              </p:par>
                              <p:par>
                                <p:cTn id="72" presetID="3" presetClass="entr" presetSubtype="10" fill="hold"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blinds(horizontal)">
                                      <p:cBhvr>
                                        <p:cTn id="74" dur="500"/>
                                        <p:tgtEl>
                                          <p:spTgt spid="37"/>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blinds(horizontal)">
                                      <p:cBhvr>
                                        <p:cTn id="77" dur="500"/>
                                        <p:tgtEl>
                                          <p:spTgt spid="46"/>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blinds(horizontal)">
                                      <p:cBhvr>
                                        <p:cTn id="80" dur="500"/>
                                        <p:tgtEl>
                                          <p:spTgt spid="21"/>
                                        </p:tgtEl>
                                      </p:cBhvr>
                                    </p:animEffect>
                                  </p:childTnLst>
                                </p:cTn>
                              </p:par>
                              <p:par>
                                <p:cTn id="81" presetID="3" presetClass="entr" presetSubtype="10"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blinds(horizontal)">
                                      <p:cBhvr>
                                        <p:cTn id="83" dur="500"/>
                                        <p:tgtEl>
                                          <p:spTgt spid="36"/>
                                        </p:tgtEl>
                                      </p:cBhvr>
                                    </p:animEffect>
                                  </p:childTnLst>
                                </p:cTn>
                              </p:par>
                              <p:par>
                                <p:cTn id="84" presetID="3" presetClass="entr" presetSubtype="10" fill="hold" nodeType="with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blinds(horizontal)">
                                      <p:cBhvr>
                                        <p:cTn id="86" dur="500"/>
                                        <p:tgtEl>
                                          <p:spTgt spid="62"/>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linds(horizontal)">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60"/>
                                        </p:tgtEl>
                                        <p:attrNameLst>
                                          <p:attrName>style.visibility</p:attrName>
                                        </p:attrNameLst>
                                      </p:cBhvr>
                                      <p:to>
                                        <p:strVal val="visible"/>
                                      </p:to>
                                    </p:set>
                                    <p:animEffect transition="in" filter="blinds(horizontal)">
                                      <p:cBhvr>
                                        <p:cTn id="94" dur="500"/>
                                        <p:tgtEl>
                                          <p:spTgt spid="60"/>
                                        </p:tgtEl>
                                      </p:cBhvr>
                                    </p:animEffect>
                                  </p:childTnLst>
                                </p:cTn>
                              </p:par>
                              <p:par>
                                <p:cTn id="95" presetID="3" presetClass="entr" presetSubtype="10" fill="hold"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blinds(horizontal)">
                                      <p:cBhvr>
                                        <p:cTn id="97" dur="500"/>
                                        <p:tgtEl>
                                          <p:spTgt spid="61"/>
                                        </p:tgtEl>
                                      </p:cBhvr>
                                    </p:animEffect>
                                  </p:childTnLst>
                                </p:cTn>
                              </p:par>
                              <p:par>
                                <p:cTn id="98" presetID="3" presetClass="entr" presetSubtype="10" fill="hold" grpId="0" nodeType="withEffect">
                                  <p:stCondLst>
                                    <p:cond delay="0"/>
                                  </p:stCondLst>
                                  <p:childTnLst>
                                    <p:set>
                                      <p:cBhvr>
                                        <p:cTn id="99" dur="1" fill="hold">
                                          <p:stCondLst>
                                            <p:cond delay="0"/>
                                          </p:stCondLst>
                                        </p:cTn>
                                        <p:tgtEl>
                                          <p:spTgt spid="59"/>
                                        </p:tgtEl>
                                        <p:attrNameLst>
                                          <p:attrName>style.visibility</p:attrName>
                                        </p:attrNameLst>
                                      </p:cBhvr>
                                      <p:to>
                                        <p:strVal val="visible"/>
                                      </p:to>
                                    </p:set>
                                    <p:animEffect transition="in" filter="blinds(horizontal)">
                                      <p:cBhvr>
                                        <p:cTn id="100" dur="500"/>
                                        <p:tgtEl>
                                          <p:spTgt spid="59"/>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58"/>
                                        </p:tgtEl>
                                        <p:attrNameLst>
                                          <p:attrName>style.visibility</p:attrName>
                                        </p:attrNameLst>
                                      </p:cBhvr>
                                      <p:to>
                                        <p:strVal val="visible"/>
                                      </p:to>
                                    </p:set>
                                    <p:animEffect transition="in" filter="blinds(horizontal)">
                                      <p:cBhvr>
                                        <p:cTn id="105" dur="500"/>
                                        <p:tgtEl>
                                          <p:spTgt spid="58"/>
                                        </p:tgtEl>
                                      </p:cBhvr>
                                    </p:animEffect>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nodeType="clickEffect">
                                  <p:stCondLst>
                                    <p:cond delay="0"/>
                                  </p:stCondLst>
                                  <p:childTnLst>
                                    <p:set>
                                      <p:cBhvr>
                                        <p:cTn id="109" dur="1" fill="hold">
                                          <p:stCondLst>
                                            <p:cond delay="0"/>
                                          </p:stCondLst>
                                        </p:cTn>
                                        <p:tgtEl>
                                          <p:spTgt spid="34"/>
                                        </p:tgtEl>
                                        <p:attrNameLst>
                                          <p:attrName>style.visibility</p:attrName>
                                        </p:attrNameLst>
                                      </p:cBhvr>
                                      <p:to>
                                        <p:strVal val="visible"/>
                                      </p:to>
                                    </p:set>
                                    <p:animEffect transition="in" filter="blinds(horizontal)">
                                      <p:cBhvr>
                                        <p:cTn id="110" dur="500"/>
                                        <p:tgtEl>
                                          <p:spTgt spid="34"/>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blinds(horizontal)">
                                      <p:cBhvr>
                                        <p:cTn id="1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8" grpId="0"/>
      <p:bldP spid="31" grpId="0"/>
      <p:bldP spid="43" grpId="0"/>
      <p:bldP spid="46" grpId="0"/>
      <p:bldP spid="47" grpId="0"/>
      <p:bldP spid="48" grpId="0"/>
      <p:bldP spid="50" grpId="0" animBg="1"/>
      <p:bldP spid="51" grpId="0" animBg="1"/>
      <p:bldP spid="52" grpId="0" animBg="1"/>
      <p:bldP spid="53" grpId="0" animBg="1"/>
      <p:bldP spid="58" grpId="0" animBg="1"/>
      <p:bldP spid="59" grpId="0" animBg="1"/>
      <p:bldP spid="60" grpId="0" animBg="1"/>
      <p:bldP spid="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Grundlagen Digitalfunk – Änderung zum Analogfunk - Verschlüsselung</a:t>
            </a:r>
          </a:p>
        </p:txBody>
      </p:sp>
      <p:sp>
        <p:nvSpPr>
          <p:cNvPr id="68" name="Textfeld 1"/>
          <p:cNvSpPr txBox="1">
            <a:spLocks noChangeArrowheads="1"/>
          </p:cNvSpPr>
          <p:nvPr>
            <p:custDataLst>
              <p:tags r:id="rId1"/>
            </p:custDataLst>
          </p:nvPr>
        </p:nvSpPr>
        <p:spPr bwMode="auto">
          <a:xfrm>
            <a:off x="251520" y="1498133"/>
            <a:ext cx="8569325" cy="3046988"/>
          </a:xfrm>
          <a:prstGeom prst="rect">
            <a:avLst/>
          </a:prstGeom>
          <a:noFill/>
          <a:ln w="9525">
            <a:noFill/>
            <a:miter lim="800000"/>
            <a:headEnd/>
            <a:tailEnd/>
          </a:ln>
        </p:spPr>
        <p:txBody>
          <a:bodyPr>
            <a:spAutoFit/>
          </a:bodyPr>
          <a:lstStyle/>
          <a:p>
            <a:pPr marL="342900" indent="-342900">
              <a:buClr>
                <a:srgbClr val="000000"/>
              </a:buClr>
              <a:buSzPts val="2400"/>
              <a:buFont typeface="Arial" charset="0"/>
              <a:buChar char="•"/>
            </a:pPr>
            <a:r>
              <a:rPr lang="de-DE" sz="2400" dirty="0">
                <a:latin typeface="Calibri" pitchFamily="34" charset="0"/>
              </a:rPr>
              <a:t>SIM-Karten sind den Geräten zugeordnet.  SIM Karte soll /darf nicht vertauscht werden, da in der ILS Gerät zu Funktion zugeordnet ist. (Bsp. Kommandanten SIM (Leitstelle mit Einzelgespräch </a:t>
            </a:r>
            <a:r>
              <a:rPr lang="de-DE" sz="2400" dirty="0" err="1">
                <a:latin typeface="Calibri" pitchFamily="34" charset="0"/>
              </a:rPr>
              <a:t>Kdt</a:t>
            </a:r>
            <a:r>
              <a:rPr lang="de-DE" sz="2400" dirty="0">
                <a:latin typeface="Calibri" pitchFamily="34" charset="0"/>
              </a:rPr>
              <a:t>) und SIM mit Rechten versehen ist (Einzelruf, FMS,…)</a:t>
            </a:r>
          </a:p>
          <a:p>
            <a:pPr marL="342900" indent="-342900">
              <a:buClr>
                <a:srgbClr val="000000"/>
              </a:buClr>
              <a:buSzPts val="2400"/>
              <a:buFont typeface="Arial" charset="0"/>
              <a:buChar char="•"/>
            </a:pPr>
            <a:endParaRPr lang="de-DE" sz="2400" dirty="0">
              <a:latin typeface="Calibri" pitchFamily="34" charset="0"/>
            </a:endParaRPr>
          </a:p>
          <a:p>
            <a:pPr marL="342900" indent="-342900">
              <a:buClr>
                <a:srgbClr val="000000"/>
              </a:buClr>
              <a:buSzPts val="2400"/>
              <a:buFont typeface="Arial" charset="0"/>
              <a:buChar char="•"/>
            </a:pPr>
            <a:r>
              <a:rPr lang="de-DE" sz="2400" dirty="0">
                <a:latin typeface="Calibri" pitchFamily="34" charset="0"/>
              </a:rPr>
              <a:t>Nur wenn SIM Karte und Gerät zusammenpassen, wird Update aufgespielt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Grundlagen Digitalfunk – Änderung zum Analogfunk</a:t>
            </a:r>
          </a:p>
        </p:txBody>
      </p:sp>
      <p:sp>
        <p:nvSpPr>
          <p:cNvPr id="7" name="Rechteck 10"/>
          <p:cNvSpPr>
            <a:spLocks noChangeArrowheads="1"/>
          </p:cNvSpPr>
          <p:nvPr/>
        </p:nvSpPr>
        <p:spPr bwMode="auto">
          <a:xfrm>
            <a:off x="250825" y="2174726"/>
            <a:ext cx="8497888" cy="4247317"/>
          </a:xfrm>
          <a:prstGeom prst="rect">
            <a:avLst/>
          </a:prstGeom>
          <a:noFill/>
          <a:ln w="9525">
            <a:noFill/>
            <a:miter lim="800000"/>
            <a:headEnd/>
            <a:tailEnd/>
          </a:ln>
        </p:spPr>
        <p:txBody>
          <a:bodyPr>
            <a:spAutoFit/>
          </a:bodyPr>
          <a:lstStyle/>
          <a:p>
            <a:endParaRPr lang="de-DE" dirty="0">
              <a:latin typeface="Calibri" pitchFamily="34" charset="0"/>
            </a:endParaRPr>
          </a:p>
          <a:p>
            <a:r>
              <a:rPr lang="de-DE" dirty="0">
                <a:latin typeface="Calibri" pitchFamily="34" charset="0"/>
              </a:rPr>
              <a:t>Bei der Nutzung von Mobiltelefonen tritt im Kopf eine Absorption hochfrequenter</a:t>
            </a:r>
          </a:p>
          <a:p>
            <a:r>
              <a:rPr lang="de-DE" dirty="0">
                <a:latin typeface="Calibri" pitchFamily="34" charset="0"/>
              </a:rPr>
              <a:t>elektromagnetischer Felder auf.</a:t>
            </a:r>
          </a:p>
          <a:p>
            <a:endParaRPr lang="de-DE" dirty="0">
              <a:latin typeface="Calibri" pitchFamily="34" charset="0"/>
            </a:endParaRPr>
          </a:p>
          <a:p>
            <a:r>
              <a:rPr lang="de-DE" dirty="0">
                <a:latin typeface="Calibri" pitchFamily="34" charset="0"/>
              </a:rPr>
              <a:t>• Der SAR-Wert beschreibt die Energieaufnahme des Körpers in W/kg.</a:t>
            </a:r>
          </a:p>
          <a:p>
            <a:r>
              <a:rPr lang="de-DE" dirty="0">
                <a:latin typeface="Calibri" pitchFamily="34" charset="0"/>
              </a:rPr>
              <a:t>• Grenzwert BRD = 2W/kg gemittelt über jeweils 10g</a:t>
            </a:r>
          </a:p>
          <a:p>
            <a:r>
              <a:rPr lang="de-DE" dirty="0">
                <a:latin typeface="Calibri" pitchFamily="34" charset="0"/>
              </a:rPr>
              <a:t>• SAR-Wert für das Umweltzeichen „Blauer Engel“: bis 0,6 W/kg</a:t>
            </a:r>
          </a:p>
          <a:p>
            <a:r>
              <a:rPr lang="de-DE" dirty="0">
                <a:latin typeface="Calibri" pitchFamily="34" charset="0"/>
              </a:rPr>
              <a:t>• </a:t>
            </a:r>
            <a:r>
              <a:rPr lang="de-DE" b="1" dirty="0">
                <a:latin typeface="Calibri" pitchFamily="34" charset="0"/>
              </a:rPr>
              <a:t>Digitalfunkgeräte unterschreiten den Grenzwert für Mobiltelefone deutlich.</a:t>
            </a:r>
          </a:p>
          <a:p>
            <a:r>
              <a:rPr lang="pl-PL" dirty="0">
                <a:latin typeface="Calibri" pitchFamily="34" charset="0"/>
              </a:rPr>
              <a:t>• Sepura STP 8000  </a:t>
            </a:r>
            <a:r>
              <a:rPr lang="pl-PL" b="1" dirty="0">
                <a:latin typeface="Calibri" pitchFamily="34" charset="0"/>
              </a:rPr>
              <a:t>0,563</a:t>
            </a:r>
            <a:r>
              <a:rPr lang="pl-PL" dirty="0">
                <a:latin typeface="Calibri" pitchFamily="34" charset="0"/>
              </a:rPr>
              <a:t> W/kg</a:t>
            </a:r>
            <a:endParaRPr lang="de-DE" dirty="0">
              <a:latin typeface="Calibri" pitchFamily="34" charset="0"/>
            </a:endParaRPr>
          </a:p>
          <a:p>
            <a:r>
              <a:rPr lang="de-DE" dirty="0">
                <a:latin typeface="Calibri" pitchFamily="34" charset="0"/>
              </a:rPr>
              <a:t>• zum Vergleich: </a:t>
            </a:r>
          </a:p>
          <a:p>
            <a:r>
              <a:rPr lang="de-DE" dirty="0">
                <a:latin typeface="Calibri" pitchFamily="34" charset="0"/>
              </a:rPr>
              <a:t>	iPhone 7  1,38 W/kg, </a:t>
            </a:r>
          </a:p>
          <a:p>
            <a:r>
              <a:rPr lang="de-DE" dirty="0">
                <a:latin typeface="Calibri" pitchFamily="34" charset="0"/>
              </a:rPr>
              <a:t>	HuaweiP10 0,96 W/kg, </a:t>
            </a:r>
          </a:p>
          <a:p>
            <a:r>
              <a:rPr lang="de-DE" dirty="0">
                <a:latin typeface="Calibri" pitchFamily="34" charset="0"/>
              </a:rPr>
              <a:t>	Samsung S7 0,32W/kg</a:t>
            </a:r>
          </a:p>
          <a:p>
            <a:endParaRPr lang="de-DE" dirty="0">
              <a:latin typeface="Calibri" pitchFamily="34" charset="0"/>
            </a:endParaRPr>
          </a:p>
          <a:p>
            <a:r>
              <a:rPr lang="de-DE" dirty="0">
                <a:latin typeface="Calibri" pitchFamily="34" charset="0"/>
              </a:rPr>
              <a:t>Basisstation: BOS-TETRA: 4-5W, Mobilfunk 10W, LTE 40W</a:t>
            </a:r>
          </a:p>
        </p:txBody>
      </p:sp>
      <p:sp>
        <p:nvSpPr>
          <p:cNvPr id="8" name="Textfeld 7"/>
          <p:cNvSpPr txBox="1"/>
          <p:nvPr/>
        </p:nvSpPr>
        <p:spPr>
          <a:xfrm>
            <a:off x="1187450" y="1742926"/>
            <a:ext cx="6048375" cy="503238"/>
          </a:xfrm>
          <a:prstGeom prst="rect">
            <a:avLst/>
          </a:prstGeom>
          <a:noFill/>
          <a:effectLst>
            <a:outerShdw blurRad="63500" sx="102000" sy="102000" algn="ctr" rotWithShape="0">
              <a:prstClr val="black">
                <a:alpha val="40000"/>
              </a:prstClr>
            </a:outerShdw>
          </a:effectLst>
        </p:spPr>
        <p:txBody>
          <a:bodyPr wrap="none" anchor="ctr">
            <a:normAutofit fontScale="70000" lnSpcReduction="20000"/>
          </a:bodyPr>
          <a:lstStyle/>
          <a:p>
            <a:pPr algn="ctr" fontAlgn="auto">
              <a:spcAft>
                <a:spcPts val="0"/>
              </a:spcAft>
              <a:defRPr/>
            </a:pPr>
            <a:r>
              <a:rPr lang="de-DE" sz="4400" dirty="0">
                <a:latin typeface="+mj-lt"/>
                <a:ea typeface="+mj-ea"/>
                <a:cs typeface="+mj-cs"/>
              </a:rPr>
              <a:t>Umwelt und Gesundheit</a:t>
            </a:r>
          </a:p>
        </p:txBody>
      </p:sp>
      <p:pic>
        <p:nvPicPr>
          <p:cNvPr id="4098" name="Picture 2" descr="http://www.bfs.de/de/elektro/strahlenschutz_mobilfunk/schutz/vorsorge/sar_handy_kopf.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580112" y="4509120"/>
            <a:ext cx="3314700" cy="210502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4860032" y="3933056"/>
            <a:ext cx="944766" cy="1412206"/>
          </a:xfrm>
          <a:prstGeom prst="rect">
            <a:avLst/>
          </a:prstGeom>
          <a:noFill/>
        </p:spPr>
      </p:pic>
      <p:pic>
        <p:nvPicPr>
          <p:cNvPr id="23"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4148336" y="4157464"/>
            <a:ext cx="944766" cy="1412206"/>
          </a:xfrm>
          <a:prstGeom prst="rect">
            <a:avLst/>
          </a:prstGeom>
          <a:noFill/>
        </p:spPr>
      </p:pic>
      <p:pic>
        <p:nvPicPr>
          <p:cNvPr id="21"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4716016" y="5157192"/>
            <a:ext cx="944766" cy="1412206"/>
          </a:xfrm>
          <a:prstGeom prst="rect">
            <a:avLst/>
          </a:prstGeom>
          <a:noFill/>
        </p:spPr>
      </p:pic>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Grundsätzlich Gruppenkommunikation bei der Feuerwehr</a:t>
            </a:r>
          </a:p>
        </p:txBody>
      </p:sp>
      <p:sp>
        <p:nvSpPr>
          <p:cNvPr id="9" name="Rectangle 3"/>
          <p:cNvSpPr>
            <a:spLocks noChangeArrowheads="1"/>
          </p:cNvSpPr>
          <p:nvPr/>
        </p:nvSpPr>
        <p:spPr bwMode="auto">
          <a:xfrm>
            <a:off x="428625" y="1970088"/>
            <a:ext cx="6376988" cy="3313112"/>
          </a:xfrm>
          <a:prstGeom prst="rect">
            <a:avLst/>
          </a:prstGeom>
          <a:noFill/>
          <a:ln w="9525" algn="ctr">
            <a:noFill/>
            <a:miter lim="800000"/>
            <a:headEnd/>
            <a:tailEnd/>
          </a:ln>
        </p:spPr>
        <p:txBody>
          <a:bodyPr lIns="0" tIns="0" rIns="0" bIns="0"/>
          <a:lstStyle/>
          <a:p>
            <a:pPr marL="180975" indent="-180975" defTabSz="968375">
              <a:lnSpc>
                <a:spcPts val="2325"/>
              </a:lnSpc>
              <a:buFont typeface="EADS Sans"/>
              <a:buNone/>
            </a:pPr>
            <a:endParaRPr lang="de-DE" sz="1600">
              <a:latin typeface="Calibri" pitchFamily="34" charset="0"/>
            </a:endParaRPr>
          </a:p>
        </p:txBody>
      </p:sp>
      <p:sp>
        <p:nvSpPr>
          <p:cNvPr id="10" name="Rectangle 4"/>
          <p:cNvSpPr txBox="1">
            <a:spLocks noChangeArrowheads="1"/>
          </p:cNvSpPr>
          <p:nvPr/>
        </p:nvSpPr>
        <p:spPr>
          <a:xfrm>
            <a:off x="827088" y="1773238"/>
            <a:ext cx="6834187" cy="3709987"/>
          </a:xfrm>
          <a:prstGeom prst="rect">
            <a:avLst/>
          </a:prstGeom>
        </p:spPr>
        <p:txBody>
          <a:bodyPr>
            <a:normAutofit/>
          </a:bodyPr>
          <a:lstStyle/>
          <a:p>
            <a:pPr marL="342900" indent="-342900">
              <a:lnSpc>
                <a:spcPct val="90000"/>
              </a:lnSpc>
              <a:spcBef>
                <a:spcPct val="20000"/>
              </a:spcBef>
              <a:buFont typeface="Arial" charset="0"/>
              <a:buNone/>
            </a:pPr>
            <a:r>
              <a:rPr lang="de-DE" sz="1600" dirty="0">
                <a:latin typeface="Calibri" pitchFamily="34" charset="0"/>
              </a:rPr>
              <a:t>Grundregeln:</a:t>
            </a:r>
          </a:p>
          <a:p>
            <a:pPr marL="342900" indent="-342900">
              <a:lnSpc>
                <a:spcPct val="90000"/>
              </a:lnSpc>
              <a:spcBef>
                <a:spcPct val="20000"/>
              </a:spcBef>
              <a:buFont typeface="Arial" charset="0"/>
              <a:buChar char="•"/>
            </a:pPr>
            <a:r>
              <a:rPr lang="de-DE" sz="1600" dirty="0">
                <a:latin typeface="Calibri" pitchFamily="34" charset="0"/>
              </a:rPr>
              <a:t>einer spricht, alle Gruppenmitglieder hören zu </a:t>
            </a:r>
          </a:p>
          <a:p>
            <a:pPr marL="342900" indent="-342900">
              <a:lnSpc>
                <a:spcPct val="90000"/>
              </a:lnSpc>
              <a:spcBef>
                <a:spcPct val="20000"/>
              </a:spcBef>
              <a:buFont typeface="Arial" charset="0"/>
              <a:buChar char="•"/>
            </a:pPr>
            <a:r>
              <a:rPr lang="de-DE" sz="1600" dirty="0">
                <a:latin typeface="Calibri" pitchFamily="34" charset="0"/>
              </a:rPr>
              <a:t>Regelkommunikationsform der BOS</a:t>
            </a:r>
          </a:p>
          <a:p>
            <a:pPr marL="342900" indent="-342900">
              <a:lnSpc>
                <a:spcPct val="90000"/>
              </a:lnSpc>
              <a:spcBef>
                <a:spcPct val="20000"/>
              </a:spcBef>
              <a:buFont typeface="Arial" charset="0"/>
              <a:buChar char="•"/>
            </a:pPr>
            <a:r>
              <a:rPr lang="de-DE" sz="1600" dirty="0">
                <a:latin typeface="Calibri" pitchFamily="34" charset="0"/>
              </a:rPr>
              <a:t>dynamische Gruppen sind ohne Netzanbindung nicht möglich</a:t>
            </a:r>
          </a:p>
          <a:p>
            <a:pPr marL="342900" indent="-342900">
              <a:lnSpc>
                <a:spcPct val="90000"/>
              </a:lnSpc>
              <a:spcBef>
                <a:spcPct val="20000"/>
              </a:spcBef>
              <a:buFont typeface="Wingdings" pitchFamily="2" charset="2"/>
              <a:buNone/>
            </a:pPr>
            <a:r>
              <a:rPr lang="de-DE" sz="1600" dirty="0">
                <a:latin typeface="Calibri" pitchFamily="34" charset="0"/>
              </a:rPr>
              <a:t>	</a:t>
            </a:r>
            <a:r>
              <a:rPr lang="de-DE" sz="1200" dirty="0">
                <a:latin typeface="Calibri" pitchFamily="34" charset="0"/>
              </a:rPr>
              <a:t>(Diese Funktionalität ist derzeit jedoch nicht vorgesehen) </a:t>
            </a:r>
          </a:p>
          <a:p>
            <a:pPr marL="342900" indent="-342900">
              <a:lnSpc>
                <a:spcPct val="90000"/>
              </a:lnSpc>
              <a:spcBef>
                <a:spcPct val="20000"/>
              </a:spcBef>
              <a:buFont typeface="Arial" charset="0"/>
              <a:buChar char="•"/>
            </a:pPr>
            <a:r>
              <a:rPr lang="de-DE" sz="1600" dirty="0">
                <a:latin typeface="Calibri" pitchFamily="34" charset="0"/>
              </a:rPr>
              <a:t>ressourcenschonend</a:t>
            </a:r>
          </a:p>
          <a:p>
            <a:pPr marL="342900" indent="-342900">
              <a:lnSpc>
                <a:spcPct val="90000"/>
              </a:lnSpc>
              <a:spcBef>
                <a:spcPct val="20000"/>
              </a:spcBef>
              <a:buFont typeface="Arial" charset="0"/>
              <a:buChar char="•"/>
            </a:pPr>
            <a:r>
              <a:rPr lang="de-DE" sz="1600" dirty="0">
                <a:latin typeface="Calibri" pitchFamily="34" charset="0"/>
              </a:rPr>
              <a:t>nachträgliche Teilnahme möglich</a:t>
            </a:r>
          </a:p>
          <a:p>
            <a:pPr marL="742950" lvl="1" indent="-285750">
              <a:lnSpc>
                <a:spcPct val="90000"/>
              </a:lnSpc>
              <a:spcBef>
                <a:spcPct val="20000"/>
              </a:spcBef>
              <a:buClr>
                <a:srgbClr val="FF0000"/>
              </a:buClr>
              <a:buFont typeface="Arial" charset="0"/>
              <a:buChar char="–"/>
            </a:pPr>
            <a:endParaRPr lang="de-DE" sz="1600" dirty="0">
              <a:latin typeface="Calibri" pitchFamily="34" charset="0"/>
            </a:endParaRPr>
          </a:p>
        </p:txBody>
      </p:sp>
      <p:cxnSp>
        <p:nvCxnSpPr>
          <p:cNvPr id="11" name="Gerade Verbindung mit Pfeil 10"/>
          <p:cNvCxnSpPr/>
          <p:nvPr/>
        </p:nvCxnSpPr>
        <p:spPr>
          <a:xfrm>
            <a:off x="1838325" y="4929188"/>
            <a:ext cx="1814513" cy="0"/>
          </a:xfrm>
          <a:prstGeom prst="straightConnector1">
            <a:avLst/>
          </a:prstGeom>
          <a:ln w="57150">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flipH="1">
            <a:off x="6337300" y="5040313"/>
            <a:ext cx="1323975" cy="0"/>
          </a:xfrm>
          <a:prstGeom prst="straightConnector1">
            <a:avLst/>
          </a:prstGeom>
          <a:ln w="571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3644900" y="4057650"/>
            <a:ext cx="2709863" cy="1963738"/>
          </a:xfrm>
          <a:prstGeom prst="ellipse">
            <a:avLst/>
          </a:prstGeom>
          <a:noFill/>
          <a:ln w="571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200"/>
          </a:p>
        </p:txBody>
      </p:sp>
      <p:pic>
        <p:nvPicPr>
          <p:cNvPr id="20"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827584" y="4293096"/>
            <a:ext cx="944766" cy="1412206"/>
          </a:xfrm>
          <a:prstGeom prst="rect">
            <a:avLst/>
          </a:prstGeom>
          <a:noFill/>
        </p:spPr>
      </p:pic>
      <p:pic>
        <p:nvPicPr>
          <p:cNvPr id="24"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7740352" y="4437112"/>
            <a:ext cx="944766" cy="14122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par>
                                <p:cTn id="20" presetID="3"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par>
                                <p:cTn id="28" presetID="3" presetClass="entr" presetSubtype="1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linds(horizontal)">
                                      <p:cBhvr>
                                        <p:cTn id="30" dur="500"/>
                                        <p:tgtEl>
                                          <p:spTgt spid="24"/>
                                        </p:tgtEl>
                                      </p:cBhvr>
                                    </p:animEffect>
                                  </p:childTnLst>
                                </p:cTn>
                              </p:par>
                              <p:par>
                                <p:cTn id="31" presetID="3" presetClass="entr" presetSubtype="10" fill="hold"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Effect transition="in" filter="blinds(horizontal)">
                                      <p:cBhvr>
                                        <p:cTn id="33"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Praxis Teil 1</a:t>
            </a:r>
          </a:p>
        </p:txBody>
      </p:sp>
      <p:sp>
        <p:nvSpPr>
          <p:cNvPr id="3" name="Inhaltsplatzhalter 2"/>
          <p:cNvSpPr>
            <a:spLocks noGrp="1"/>
          </p:cNvSpPr>
          <p:nvPr>
            <p:ph idx="1"/>
          </p:nvPr>
        </p:nvSpPr>
        <p:spPr>
          <a:xfrm>
            <a:off x="457200" y="1600200"/>
            <a:ext cx="8507288" cy="4525963"/>
          </a:xfrm>
        </p:spPr>
        <p:txBody>
          <a:bodyPr>
            <a:normAutofit fontScale="77500" lnSpcReduction="20000"/>
          </a:bodyPr>
          <a:lstStyle/>
          <a:p>
            <a:r>
              <a:rPr lang="de-DE" dirty="0"/>
              <a:t>Austeilen der Geräte auf DMO 324</a:t>
            </a:r>
          </a:p>
          <a:p>
            <a:endParaRPr lang="de-DE" dirty="0"/>
          </a:p>
          <a:p>
            <a:r>
              <a:rPr lang="de-DE" dirty="0"/>
              <a:t>Jeder Teilnehmer erhält ein Gerät</a:t>
            </a:r>
          </a:p>
          <a:p>
            <a:endParaRPr lang="de-DE" dirty="0"/>
          </a:p>
          <a:p>
            <a:r>
              <a:rPr lang="de-DE" dirty="0"/>
              <a:t>Hinweis auf Lautstärkeeinstellungen und Sprechtaste</a:t>
            </a:r>
          </a:p>
          <a:p>
            <a:endParaRPr lang="de-DE" dirty="0"/>
          </a:p>
          <a:p>
            <a:r>
              <a:rPr lang="de-DE" dirty="0"/>
              <a:t>Teilnehmer in zwei Gruppen aufteilen. </a:t>
            </a:r>
          </a:p>
          <a:p>
            <a:r>
              <a:rPr lang="de-DE" dirty="0"/>
              <a:t>Eine Gruppe bleibt im Schulungsraum, eine Verlässt den Schulungsraum. </a:t>
            </a:r>
          </a:p>
          <a:p>
            <a:endParaRPr lang="de-DE" dirty="0"/>
          </a:p>
          <a:p>
            <a:r>
              <a:rPr lang="de-DE" dirty="0"/>
              <a:t>Es muss versucht werden, das Bild nachzuzeichnen über Funkanweisungen und Nachfragen. </a:t>
            </a:r>
          </a:p>
          <a:p>
            <a:endParaRPr lang="de-DE" dirty="0"/>
          </a:p>
          <a:p>
            <a:r>
              <a:rPr lang="de-DE" dirty="0"/>
              <a:t>Nach 2 Hinweisen wird die nächste Person durchgewechselt. </a:t>
            </a:r>
          </a:p>
          <a:p>
            <a:endParaRPr lang="de-DE" dirty="0"/>
          </a:p>
          <a:p>
            <a:r>
              <a:rPr lang="de-DE" dirty="0"/>
              <a:t>Hinweis: Alle GLEICHZEITIG AUF GLEICHEM KANAL. ! Funkdisziplin!</a:t>
            </a:r>
          </a:p>
          <a:p>
            <a:endParaRPr lang="de-DE"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BC061-9585-4189-8A3B-8601279EFC3C}"/>
              </a:ext>
            </a:extLst>
          </p:cNvPr>
          <p:cNvSpPr>
            <a:spLocks noGrp="1"/>
          </p:cNvSpPr>
          <p:nvPr>
            <p:ph type="title"/>
          </p:nvPr>
        </p:nvSpPr>
        <p:spPr/>
        <p:txBody>
          <a:bodyPr/>
          <a:lstStyle/>
          <a:p>
            <a:r>
              <a:rPr lang="de-DE" dirty="0"/>
              <a:t>Zeichnung 1</a:t>
            </a:r>
          </a:p>
        </p:txBody>
      </p:sp>
      <p:pic>
        <p:nvPicPr>
          <p:cNvPr id="21510" name="Picture 6" descr="Bildergebnis für cliparts feuerwehr">
            <a:extLst>
              <a:ext uri="{FF2B5EF4-FFF2-40B4-BE49-F238E27FC236}">
                <a16:creationId xmlns:a16="http://schemas.microsoft.com/office/drawing/2014/main" id="{ADC0B29D-BDC5-4A21-8A30-0D3A0282D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772816"/>
            <a:ext cx="4248472" cy="3938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442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C86A5-3DD1-4771-A84B-2158C416AFBF}"/>
              </a:ext>
            </a:extLst>
          </p:cNvPr>
          <p:cNvSpPr>
            <a:spLocks noGrp="1"/>
          </p:cNvSpPr>
          <p:nvPr>
            <p:ph type="title"/>
          </p:nvPr>
        </p:nvSpPr>
        <p:spPr/>
        <p:txBody>
          <a:bodyPr/>
          <a:lstStyle/>
          <a:p>
            <a:r>
              <a:rPr lang="de-DE" dirty="0"/>
              <a:t>Zeichnung 2</a:t>
            </a:r>
          </a:p>
        </p:txBody>
      </p:sp>
      <p:pic>
        <p:nvPicPr>
          <p:cNvPr id="23554" name="Picture 2" descr="Bildergebnis für cliparts feuerwehr">
            <a:extLst>
              <a:ext uri="{FF2B5EF4-FFF2-40B4-BE49-F238E27FC236}">
                <a16:creationId xmlns:a16="http://schemas.microsoft.com/office/drawing/2014/main" id="{BFBBA370-4E1B-4793-99D6-148EB49A6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750802"/>
            <a:ext cx="7092280" cy="3546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396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4021A5-8E5A-4511-9CF7-371728DFFFD6}"/>
              </a:ext>
            </a:extLst>
          </p:cNvPr>
          <p:cNvSpPr>
            <a:spLocks noGrp="1"/>
          </p:cNvSpPr>
          <p:nvPr>
            <p:ph type="title"/>
          </p:nvPr>
        </p:nvSpPr>
        <p:spPr/>
        <p:txBody>
          <a:bodyPr/>
          <a:lstStyle/>
          <a:p>
            <a:r>
              <a:rPr lang="de-DE" dirty="0"/>
              <a:t>Zeichnung 3</a:t>
            </a:r>
          </a:p>
        </p:txBody>
      </p:sp>
      <p:pic>
        <p:nvPicPr>
          <p:cNvPr id="24578" name="Picture 2" descr="Bildergebnis für cliparts feuerwehr">
            <a:extLst>
              <a:ext uri="{FF2B5EF4-FFF2-40B4-BE49-F238E27FC236}">
                <a16:creationId xmlns:a16="http://schemas.microsoft.com/office/drawing/2014/main" id="{C6F5E6DA-BF19-4301-99DA-60B559784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844824"/>
            <a:ext cx="3833366" cy="356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70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60648"/>
            <a:ext cx="8229600" cy="922114"/>
          </a:xfrm>
        </p:spPr>
        <p:txBody>
          <a:bodyPr/>
          <a:lstStyle/>
          <a:p>
            <a:r>
              <a:rPr lang="de-DE" dirty="0"/>
              <a:t>Digitalfunk Umrüststatus Deutschland</a:t>
            </a:r>
          </a:p>
        </p:txBody>
      </p:sp>
      <p:pic>
        <p:nvPicPr>
          <p:cNvPr id="3" name="Grafik 2">
            <a:extLst>
              <a:ext uri="{FF2B5EF4-FFF2-40B4-BE49-F238E27FC236}">
                <a16:creationId xmlns:a16="http://schemas.microsoft.com/office/drawing/2014/main" id="{7E96A199-59B2-4F63-8C7D-1C8A37F71158}"/>
              </a:ext>
            </a:extLst>
          </p:cNvPr>
          <p:cNvPicPr>
            <a:picLocks noChangeAspect="1"/>
          </p:cNvPicPr>
          <p:nvPr/>
        </p:nvPicPr>
        <p:blipFill>
          <a:blip r:embed="rId2"/>
          <a:stretch>
            <a:fillRect/>
          </a:stretch>
        </p:blipFill>
        <p:spPr>
          <a:xfrm>
            <a:off x="899592" y="1340768"/>
            <a:ext cx="7596336" cy="452580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6DE72B-9A8F-4E56-BFFF-06A88709CBA5}"/>
              </a:ext>
            </a:extLst>
          </p:cNvPr>
          <p:cNvSpPr>
            <a:spLocks noGrp="1"/>
          </p:cNvSpPr>
          <p:nvPr>
            <p:ph type="title"/>
          </p:nvPr>
        </p:nvSpPr>
        <p:spPr/>
        <p:txBody>
          <a:bodyPr/>
          <a:lstStyle/>
          <a:p>
            <a:r>
              <a:rPr lang="de-DE" dirty="0"/>
              <a:t>Zeichnung 4</a:t>
            </a:r>
          </a:p>
        </p:txBody>
      </p:sp>
      <p:pic>
        <p:nvPicPr>
          <p:cNvPr id="25604" name="Picture 4" descr="Bildergebnis für Feuerwehr">
            <a:extLst>
              <a:ext uri="{FF2B5EF4-FFF2-40B4-BE49-F238E27FC236}">
                <a16:creationId xmlns:a16="http://schemas.microsoft.com/office/drawing/2014/main" id="{396CDB01-D618-4C5B-AFF2-F5A586159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384"/>
            <a:ext cx="6984776" cy="69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0616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F8DF44-4B6C-4379-8624-68F2DE7A3F8C}"/>
              </a:ext>
            </a:extLst>
          </p:cNvPr>
          <p:cNvSpPr>
            <a:spLocks noGrp="1"/>
          </p:cNvSpPr>
          <p:nvPr>
            <p:ph type="title"/>
          </p:nvPr>
        </p:nvSpPr>
        <p:spPr/>
        <p:txBody>
          <a:bodyPr/>
          <a:lstStyle/>
          <a:p>
            <a:r>
              <a:rPr lang="de-DE" dirty="0"/>
              <a:t>Zeichnung 5</a:t>
            </a:r>
          </a:p>
        </p:txBody>
      </p:sp>
      <p:pic>
        <p:nvPicPr>
          <p:cNvPr id="26626" name="Picture 2" descr="Bildergebnis für Feuerwehr knoten">
            <a:extLst>
              <a:ext uri="{FF2B5EF4-FFF2-40B4-BE49-F238E27FC236}">
                <a16:creationId xmlns:a16="http://schemas.microsoft.com/office/drawing/2014/main" id="{F80293D2-0606-4F3E-B6EE-B8776F6A5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543803"/>
            <a:ext cx="5040015" cy="377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804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TMO / Netzbetrieb –  </a:t>
            </a:r>
            <a:r>
              <a:rPr lang="de-DE" sz="4400" dirty="0" err="1">
                <a:latin typeface="+mj-lt"/>
                <a:ea typeface="+mj-ea"/>
                <a:cs typeface="+mj-cs"/>
              </a:rPr>
              <a:t>Trunked</a:t>
            </a:r>
            <a:r>
              <a:rPr lang="de-DE" sz="4400" dirty="0">
                <a:latin typeface="+mj-lt"/>
                <a:ea typeface="+mj-ea"/>
                <a:cs typeface="+mj-cs"/>
              </a:rPr>
              <a:t> Mode Operation</a:t>
            </a:r>
          </a:p>
        </p:txBody>
      </p:sp>
      <p:sp>
        <p:nvSpPr>
          <p:cNvPr id="9" name="Rectangle 3"/>
          <p:cNvSpPr>
            <a:spLocks noChangeArrowheads="1"/>
          </p:cNvSpPr>
          <p:nvPr/>
        </p:nvSpPr>
        <p:spPr bwMode="auto">
          <a:xfrm>
            <a:off x="428625" y="1970088"/>
            <a:ext cx="6376988" cy="3313112"/>
          </a:xfrm>
          <a:prstGeom prst="rect">
            <a:avLst/>
          </a:prstGeom>
          <a:noFill/>
          <a:ln w="9525" algn="ctr">
            <a:noFill/>
            <a:miter lim="800000"/>
            <a:headEnd/>
            <a:tailEnd/>
          </a:ln>
        </p:spPr>
        <p:txBody>
          <a:bodyPr lIns="0" tIns="0" rIns="0" bIns="0"/>
          <a:lstStyle/>
          <a:p>
            <a:pPr marL="180975" indent="-180975" defTabSz="968375">
              <a:lnSpc>
                <a:spcPts val="2325"/>
              </a:lnSpc>
              <a:buFont typeface="EADS Sans"/>
              <a:buNone/>
            </a:pPr>
            <a:endParaRPr lang="de-DE" sz="1600">
              <a:latin typeface="Calibri" pitchFamily="34" charset="0"/>
            </a:endParaRPr>
          </a:p>
        </p:txBody>
      </p:sp>
      <p:pic>
        <p:nvPicPr>
          <p:cNvPr id="20" name="Picture 149"/>
          <p:cNvPicPr>
            <a:picLocks noChangeAspect="1" noChangeArrowheads="1"/>
          </p:cNvPicPr>
          <p:nvPr/>
        </p:nvPicPr>
        <p:blipFill>
          <a:blip r:embed="rId2" cstate="print"/>
          <a:srcRect/>
          <a:stretch>
            <a:fillRect/>
          </a:stretch>
        </p:blipFill>
        <p:spPr bwMode="auto">
          <a:xfrm>
            <a:off x="4872038" y="1938338"/>
            <a:ext cx="400050" cy="1027112"/>
          </a:xfrm>
          <a:prstGeom prst="rect">
            <a:avLst/>
          </a:prstGeom>
          <a:noFill/>
          <a:ln w="9525">
            <a:noFill/>
            <a:miter lim="800000"/>
            <a:headEnd/>
            <a:tailEnd/>
          </a:ln>
        </p:spPr>
      </p:pic>
      <p:pic>
        <p:nvPicPr>
          <p:cNvPr id="21" name="Grafik 1"/>
          <p:cNvPicPr>
            <a:picLocks noChangeAspect="1"/>
          </p:cNvPicPr>
          <p:nvPr/>
        </p:nvPicPr>
        <p:blipFill>
          <a:blip r:embed="rId3" cstate="print"/>
          <a:srcRect/>
          <a:stretch>
            <a:fillRect/>
          </a:stretch>
        </p:blipFill>
        <p:spPr bwMode="auto">
          <a:xfrm>
            <a:off x="2133600" y="2063750"/>
            <a:ext cx="403225" cy="1028700"/>
          </a:xfrm>
          <a:prstGeom prst="rect">
            <a:avLst/>
          </a:prstGeom>
          <a:noFill/>
          <a:ln w="9525">
            <a:noFill/>
            <a:miter lim="800000"/>
            <a:headEnd/>
            <a:tailEnd/>
          </a:ln>
        </p:spPr>
      </p:pic>
      <p:grpSp>
        <p:nvGrpSpPr>
          <p:cNvPr id="22" name="Group 3"/>
          <p:cNvGrpSpPr>
            <a:grpSpLocks/>
          </p:cNvGrpSpPr>
          <p:nvPr/>
        </p:nvGrpSpPr>
        <p:grpSpPr bwMode="auto">
          <a:xfrm>
            <a:off x="2103438" y="1773238"/>
            <a:ext cx="4340225" cy="1581150"/>
            <a:chOff x="1043" y="514"/>
            <a:chExt cx="3786" cy="1389"/>
          </a:xfrm>
        </p:grpSpPr>
        <p:sp>
          <p:nvSpPr>
            <p:cNvPr id="23" name="Line 117"/>
            <p:cNvSpPr>
              <a:spLocks noChangeShapeType="1"/>
            </p:cNvSpPr>
            <p:nvPr/>
          </p:nvSpPr>
          <p:spPr bwMode="auto">
            <a:xfrm flipV="1">
              <a:off x="3790" y="1483"/>
              <a:ext cx="631" cy="58"/>
            </a:xfrm>
            <a:prstGeom prst="line">
              <a:avLst/>
            </a:prstGeom>
            <a:noFill/>
            <a:ln w="25400">
              <a:solidFill>
                <a:schemeClr val="tx1"/>
              </a:solidFill>
              <a:round/>
              <a:headEnd/>
              <a:tailEnd/>
            </a:ln>
          </p:spPr>
          <p:txBody>
            <a:bodyPr/>
            <a:lstStyle/>
            <a:p>
              <a:endParaRPr lang="de-DE"/>
            </a:p>
          </p:txBody>
        </p:sp>
        <p:sp>
          <p:nvSpPr>
            <p:cNvPr id="24" name="Line 117"/>
            <p:cNvSpPr>
              <a:spLocks noChangeShapeType="1"/>
            </p:cNvSpPr>
            <p:nvPr/>
          </p:nvSpPr>
          <p:spPr bwMode="auto">
            <a:xfrm flipV="1">
              <a:off x="1421" y="971"/>
              <a:ext cx="868" cy="688"/>
            </a:xfrm>
            <a:prstGeom prst="line">
              <a:avLst/>
            </a:prstGeom>
            <a:noFill/>
            <a:ln w="25400">
              <a:solidFill>
                <a:schemeClr val="tx1"/>
              </a:solidFill>
              <a:round/>
              <a:headEnd/>
              <a:tailEnd/>
            </a:ln>
          </p:spPr>
          <p:txBody>
            <a:bodyPr/>
            <a:lstStyle/>
            <a:p>
              <a:endParaRPr lang="de-DE"/>
            </a:p>
          </p:txBody>
        </p:sp>
        <p:sp>
          <p:nvSpPr>
            <p:cNvPr id="25" name="Line 117"/>
            <p:cNvSpPr>
              <a:spLocks noChangeShapeType="1"/>
            </p:cNvSpPr>
            <p:nvPr/>
          </p:nvSpPr>
          <p:spPr bwMode="auto">
            <a:xfrm flipH="1" flipV="1">
              <a:off x="2406" y="979"/>
              <a:ext cx="1105" cy="573"/>
            </a:xfrm>
            <a:prstGeom prst="line">
              <a:avLst/>
            </a:prstGeom>
            <a:noFill/>
            <a:ln w="25400">
              <a:solidFill>
                <a:schemeClr val="tx1"/>
              </a:solidFill>
              <a:round/>
              <a:headEnd/>
              <a:tailEnd/>
            </a:ln>
          </p:spPr>
          <p:txBody>
            <a:bodyPr/>
            <a:lstStyle/>
            <a:p>
              <a:endParaRPr lang="de-DE"/>
            </a:p>
          </p:txBody>
        </p:sp>
        <p:grpSp>
          <p:nvGrpSpPr>
            <p:cNvPr id="26" name="Group 8"/>
            <p:cNvGrpSpPr>
              <a:grpSpLocks noChangeAspect="1"/>
            </p:cNvGrpSpPr>
            <p:nvPr/>
          </p:nvGrpSpPr>
          <p:grpSpPr bwMode="auto">
            <a:xfrm>
              <a:off x="2190" y="514"/>
              <a:ext cx="410" cy="599"/>
              <a:chOff x="317" y="1264"/>
              <a:chExt cx="672" cy="981"/>
            </a:xfrm>
          </p:grpSpPr>
          <p:sp>
            <p:nvSpPr>
              <p:cNvPr id="36" name="Oval 9"/>
              <p:cNvSpPr>
                <a:spLocks noChangeAspect="1" noChangeArrowheads="1"/>
              </p:cNvSpPr>
              <p:nvPr/>
            </p:nvSpPr>
            <p:spPr bwMode="auto">
              <a:xfrm>
                <a:off x="317" y="1944"/>
                <a:ext cx="672" cy="165"/>
              </a:xfrm>
              <a:prstGeom prst="ellipse">
                <a:avLst/>
              </a:prstGeom>
              <a:gradFill rotWithShape="1">
                <a:gsLst>
                  <a:gs pos="0">
                    <a:srgbClr val="99CCFF"/>
                  </a:gs>
                  <a:gs pos="50000">
                    <a:srgbClr val="475E76"/>
                  </a:gs>
                  <a:gs pos="100000">
                    <a:srgbClr val="99CCFF"/>
                  </a:gs>
                </a:gsLst>
                <a:lin ang="5400000" scaled="1"/>
              </a:gradFill>
              <a:ln w="9525">
                <a:noFill/>
                <a:round/>
                <a:headEnd/>
                <a:tailEnd/>
              </a:ln>
            </p:spPr>
            <p:txBody>
              <a:bodyPr wrap="none" anchor="ctr"/>
              <a:lstStyle/>
              <a:p>
                <a:endParaRPr lang="de-DE" sz="1400">
                  <a:latin typeface="Calibri" pitchFamily="34" charset="0"/>
                </a:endParaRPr>
              </a:p>
            </p:txBody>
          </p:sp>
          <p:grpSp>
            <p:nvGrpSpPr>
              <p:cNvPr id="37" name="Group 10"/>
              <p:cNvGrpSpPr>
                <a:grpSpLocks noChangeAspect="1"/>
              </p:cNvGrpSpPr>
              <p:nvPr/>
            </p:nvGrpSpPr>
            <p:grpSpPr bwMode="auto">
              <a:xfrm>
                <a:off x="479" y="1264"/>
                <a:ext cx="341" cy="981"/>
                <a:chOff x="3139" y="1039"/>
                <a:chExt cx="406" cy="1105"/>
              </a:xfrm>
            </p:grpSpPr>
            <p:sp>
              <p:nvSpPr>
                <p:cNvPr id="38" name="Freeform 11"/>
                <p:cNvSpPr>
                  <a:spLocks noChangeAspect="1"/>
                </p:cNvSpPr>
                <p:nvPr/>
              </p:nvSpPr>
              <p:spPr bwMode="auto">
                <a:xfrm>
                  <a:off x="3172" y="1344"/>
                  <a:ext cx="371" cy="495"/>
                </a:xfrm>
                <a:custGeom>
                  <a:avLst/>
                  <a:gdLst>
                    <a:gd name="T0" fmla="*/ 0 w 897"/>
                    <a:gd name="T1" fmla="*/ 0 h 1539"/>
                    <a:gd name="T2" fmla="*/ 0 w 897"/>
                    <a:gd name="T3" fmla="*/ 0 h 1539"/>
                    <a:gd name="T4" fmla="*/ 0 w 897"/>
                    <a:gd name="T5" fmla="*/ 0 h 1539"/>
                    <a:gd name="T6" fmla="*/ 0 w 897"/>
                    <a:gd name="T7" fmla="*/ 0 h 1539"/>
                    <a:gd name="T8" fmla="*/ 0 w 897"/>
                    <a:gd name="T9" fmla="*/ 0 h 1539"/>
                    <a:gd name="T10" fmla="*/ 0 w 897"/>
                    <a:gd name="T11" fmla="*/ 0 h 1539"/>
                    <a:gd name="T12" fmla="*/ 0 60000 65536"/>
                    <a:gd name="T13" fmla="*/ 0 60000 65536"/>
                    <a:gd name="T14" fmla="*/ 0 60000 65536"/>
                    <a:gd name="T15" fmla="*/ 0 60000 65536"/>
                    <a:gd name="T16" fmla="*/ 0 60000 65536"/>
                    <a:gd name="T17" fmla="*/ 0 60000 65536"/>
                    <a:gd name="T18" fmla="*/ 0 w 897"/>
                    <a:gd name="T19" fmla="*/ 0 h 1539"/>
                    <a:gd name="T20" fmla="*/ 897 w 897"/>
                    <a:gd name="T21" fmla="*/ 1539 h 1539"/>
                  </a:gdLst>
                  <a:ahLst/>
                  <a:cxnLst>
                    <a:cxn ang="T12">
                      <a:pos x="T0" y="T1"/>
                    </a:cxn>
                    <a:cxn ang="T13">
                      <a:pos x="T2" y="T3"/>
                    </a:cxn>
                    <a:cxn ang="T14">
                      <a:pos x="T4" y="T5"/>
                    </a:cxn>
                    <a:cxn ang="T15">
                      <a:pos x="T6" y="T7"/>
                    </a:cxn>
                    <a:cxn ang="T16">
                      <a:pos x="T8" y="T9"/>
                    </a:cxn>
                    <a:cxn ang="T17">
                      <a:pos x="T10" y="T11"/>
                    </a:cxn>
                  </a:cxnLst>
                  <a:rect l="T18" t="T19" r="T20" b="T21"/>
                  <a:pathLst>
                    <a:path w="897" h="1539">
                      <a:moveTo>
                        <a:pt x="3" y="0"/>
                      </a:moveTo>
                      <a:lnTo>
                        <a:pt x="891" y="33"/>
                      </a:lnTo>
                      <a:lnTo>
                        <a:pt x="897" y="1509"/>
                      </a:lnTo>
                      <a:lnTo>
                        <a:pt x="420" y="1524"/>
                      </a:lnTo>
                      <a:lnTo>
                        <a:pt x="0" y="1539"/>
                      </a:lnTo>
                      <a:lnTo>
                        <a:pt x="3" y="0"/>
                      </a:lnTo>
                      <a:close/>
                    </a:path>
                  </a:pathLst>
                </a:custGeom>
                <a:gradFill rotWithShape="1">
                  <a:gsLst>
                    <a:gs pos="0">
                      <a:srgbClr val="EAEAEA"/>
                    </a:gs>
                    <a:gs pos="100000">
                      <a:srgbClr val="B9B9B9"/>
                    </a:gs>
                  </a:gsLst>
                  <a:lin ang="2700000" scaled="1"/>
                </a:gradFill>
                <a:ln w="9525" cap="flat" cmpd="sng">
                  <a:noFill/>
                  <a:prstDash val="solid"/>
                  <a:round/>
                  <a:headEnd/>
                  <a:tailEnd/>
                </a:ln>
              </p:spPr>
              <p:txBody>
                <a:bodyPr lIns="90488" tIns="44450" rIns="90488" bIns="44450" anchor="ctr">
                  <a:spAutoFit/>
                </a:bodyPr>
                <a:lstStyle/>
                <a:p>
                  <a:endParaRPr lang="de-DE"/>
                </a:p>
              </p:txBody>
            </p:sp>
            <p:sp>
              <p:nvSpPr>
                <p:cNvPr id="39" name="Freeform 12"/>
                <p:cNvSpPr>
                  <a:spLocks noChangeAspect="1"/>
                </p:cNvSpPr>
                <p:nvPr/>
              </p:nvSpPr>
              <p:spPr bwMode="auto">
                <a:xfrm>
                  <a:off x="3171" y="1649"/>
                  <a:ext cx="374" cy="495"/>
                </a:xfrm>
                <a:custGeom>
                  <a:avLst/>
                  <a:gdLst>
                    <a:gd name="T0" fmla="*/ 0 w 906"/>
                    <a:gd name="T1" fmla="*/ 0 h 66"/>
                    <a:gd name="T2" fmla="*/ 0 w 906"/>
                    <a:gd name="T3" fmla="*/ 0 h 66"/>
                    <a:gd name="T4" fmla="*/ 0 w 906"/>
                    <a:gd name="T5" fmla="*/ 0 h 66"/>
                    <a:gd name="T6" fmla="*/ 0 w 906"/>
                    <a:gd name="T7" fmla="*/ 0 h 66"/>
                    <a:gd name="T8" fmla="*/ 0 w 906"/>
                    <a:gd name="T9" fmla="*/ 0 h 66"/>
                    <a:gd name="T10" fmla="*/ 0 60000 65536"/>
                    <a:gd name="T11" fmla="*/ 0 60000 65536"/>
                    <a:gd name="T12" fmla="*/ 0 60000 65536"/>
                    <a:gd name="T13" fmla="*/ 0 60000 65536"/>
                    <a:gd name="T14" fmla="*/ 0 60000 65536"/>
                    <a:gd name="T15" fmla="*/ 0 w 906"/>
                    <a:gd name="T16" fmla="*/ 0 h 66"/>
                    <a:gd name="T17" fmla="*/ 906 w 906"/>
                    <a:gd name="T18" fmla="*/ 66 h 66"/>
                  </a:gdLst>
                  <a:ahLst/>
                  <a:cxnLst>
                    <a:cxn ang="T10">
                      <a:pos x="T0" y="T1"/>
                    </a:cxn>
                    <a:cxn ang="T11">
                      <a:pos x="T2" y="T3"/>
                    </a:cxn>
                    <a:cxn ang="T12">
                      <a:pos x="T4" y="T5"/>
                    </a:cxn>
                    <a:cxn ang="T13">
                      <a:pos x="T6" y="T7"/>
                    </a:cxn>
                    <a:cxn ang="T14">
                      <a:pos x="T8" y="T9"/>
                    </a:cxn>
                  </a:cxnLst>
                  <a:rect l="T15" t="T16" r="T17" b="T18"/>
                  <a:pathLst>
                    <a:path w="906" h="66">
                      <a:moveTo>
                        <a:pt x="0" y="22"/>
                      </a:moveTo>
                      <a:lnTo>
                        <a:pt x="4" y="66"/>
                      </a:lnTo>
                      <a:lnTo>
                        <a:pt x="904" y="38"/>
                      </a:lnTo>
                      <a:lnTo>
                        <a:pt x="906" y="0"/>
                      </a:lnTo>
                      <a:lnTo>
                        <a:pt x="0" y="22"/>
                      </a:lnTo>
                      <a:close/>
                    </a:path>
                  </a:pathLst>
                </a:custGeom>
                <a:solidFill>
                  <a:srgbClr val="5F5F5F"/>
                </a:solidFill>
                <a:ln w="9525" cap="flat" cmpd="sng">
                  <a:noFill/>
                  <a:prstDash val="solid"/>
                  <a:round/>
                  <a:headEnd/>
                  <a:tailEnd/>
                </a:ln>
              </p:spPr>
              <p:txBody>
                <a:bodyPr lIns="90488" tIns="44450" rIns="90488" bIns="44450" anchor="ctr">
                  <a:spAutoFit/>
                </a:bodyPr>
                <a:lstStyle/>
                <a:p>
                  <a:endParaRPr lang="de-DE"/>
                </a:p>
              </p:txBody>
            </p:sp>
            <p:sp>
              <p:nvSpPr>
                <p:cNvPr id="40" name="Freeform 13"/>
                <p:cNvSpPr>
                  <a:spLocks noChangeAspect="1"/>
                </p:cNvSpPr>
                <p:nvPr/>
              </p:nvSpPr>
              <p:spPr bwMode="auto">
                <a:xfrm>
                  <a:off x="3173" y="1039"/>
                  <a:ext cx="311" cy="495"/>
                </a:xfrm>
                <a:custGeom>
                  <a:avLst/>
                  <a:gdLst>
                    <a:gd name="T0" fmla="*/ 0 w 886"/>
                    <a:gd name="T1" fmla="*/ 0 h 76"/>
                    <a:gd name="T2" fmla="*/ 0 w 886"/>
                    <a:gd name="T3" fmla="*/ 0 h 76"/>
                    <a:gd name="T4" fmla="*/ 0 w 886"/>
                    <a:gd name="T5" fmla="*/ 0 h 76"/>
                    <a:gd name="T6" fmla="*/ 0 w 886"/>
                    <a:gd name="T7" fmla="*/ 0 h 76"/>
                    <a:gd name="T8" fmla="*/ 0 w 886"/>
                    <a:gd name="T9" fmla="*/ 0 h 76"/>
                    <a:gd name="T10" fmla="*/ 0 60000 65536"/>
                    <a:gd name="T11" fmla="*/ 0 60000 65536"/>
                    <a:gd name="T12" fmla="*/ 0 60000 65536"/>
                    <a:gd name="T13" fmla="*/ 0 60000 65536"/>
                    <a:gd name="T14" fmla="*/ 0 60000 65536"/>
                    <a:gd name="T15" fmla="*/ 0 w 886"/>
                    <a:gd name="T16" fmla="*/ 0 h 76"/>
                    <a:gd name="T17" fmla="*/ 886 w 886"/>
                    <a:gd name="T18" fmla="*/ 76 h 76"/>
                  </a:gdLst>
                  <a:ahLst/>
                  <a:cxnLst>
                    <a:cxn ang="T10">
                      <a:pos x="T0" y="T1"/>
                    </a:cxn>
                    <a:cxn ang="T11">
                      <a:pos x="T2" y="T3"/>
                    </a:cxn>
                    <a:cxn ang="T12">
                      <a:pos x="T4" y="T5"/>
                    </a:cxn>
                    <a:cxn ang="T13">
                      <a:pos x="T6" y="T7"/>
                    </a:cxn>
                    <a:cxn ang="T14">
                      <a:pos x="T8" y="T9"/>
                    </a:cxn>
                  </a:cxnLst>
                  <a:rect l="T15" t="T16" r="T17" b="T18"/>
                  <a:pathLst>
                    <a:path w="886" h="76">
                      <a:moveTo>
                        <a:pt x="0" y="0"/>
                      </a:moveTo>
                      <a:lnTo>
                        <a:pt x="4" y="46"/>
                      </a:lnTo>
                      <a:lnTo>
                        <a:pt x="884" y="76"/>
                      </a:lnTo>
                      <a:lnTo>
                        <a:pt x="886" y="32"/>
                      </a:lnTo>
                      <a:lnTo>
                        <a:pt x="0" y="0"/>
                      </a:lnTo>
                      <a:close/>
                    </a:path>
                  </a:pathLst>
                </a:custGeom>
                <a:solidFill>
                  <a:srgbClr val="5F5F5F"/>
                </a:solidFill>
                <a:ln w="9525" cap="flat" cmpd="sng">
                  <a:noFill/>
                  <a:prstDash val="solid"/>
                  <a:round/>
                  <a:headEnd/>
                  <a:tailEnd/>
                </a:ln>
              </p:spPr>
              <p:txBody>
                <a:bodyPr wrap="none" lIns="90488" tIns="44450" rIns="90488" bIns="44450" anchor="ctr">
                  <a:spAutoFit/>
                </a:bodyPr>
                <a:lstStyle/>
                <a:p>
                  <a:endParaRPr lang="de-DE"/>
                </a:p>
              </p:txBody>
            </p:sp>
            <p:sp>
              <p:nvSpPr>
                <p:cNvPr id="41" name="Freeform 14"/>
                <p:cNvSpPr>
                  <a:spLocks noChangeAspect="1"/>
                </p:cNvSpPr>
                <p:nvPr/>
              </p:nvSpPr>
              <p:spPr bwMode="auto">
                <a:xfrm>
                  <a:off x="3139" y="1345"/>
                  <a:ext cx="311" cy="495"/>
                </a:xfrm>
                <a:custGeom>
                  <a:avLst/>
                  <a:gdLst>
                    <a:gd name="T0" fmla="*/ 0 w 80"/>
                    <a:gd name="T1" fmla="*/ 0 h 1533"/>
                    <a:gd name="T2" fmla="*/ 0 w 80"/>
                    <a:gd name="T3" fmla="*/ 0 h 1533"/>
                    <a:gd name="T4" fmla="*/ 0 w 80"/>
                    <a:gd name="T5" fmla="*/ 0 h 1533"/>
                    <a:gd name="T6" fmla="*/ 0 w 80"/>
                    <a:gd name="T7" fmla="*/ 0 h 1533"/>
                    <a:gd name="T8" fmla="*/ 0 w 80"/>
                    <a:gd name="T9" fmla="*/ 0 h 1533"/>
                    <a:gd name="T10" fmla="*/ 0 60000 65536"/>
                    <a:gd name="T11" fmla="*/ 0 60000 65536"/>
                    <a:gd name="T12" fmla="*/ 0 60000 65536"/>
                    <a:gd name="T13" fmla="*/ 0 60000 65536"/>
                    <a:gd name="T14" fmla="*/ 0 60000 65536"/>
                    <a:gd name="T15" fmla="*/ 0 w 80"/>
                    <a:gd name="T16" fmla="*/ 0 h 1533"/>
                    <a:gd name="T17" fmla="*/ 80 w 80"/>
                    <a:gd name="T18" fmla="*/ 1533 h 1533"/>
                  </a:gdLst>
                  <a:ahLst/>
                  <a:cxnLst>
                    <a:cxn ang="T10">
                      <a:pos x="T0" y="T1"/>
                    </a:cxn>
                    <a:cxn ang="T11">
                      <a:pos x="T2" y="T3"/>
                    </a:cxn>
                    <a:cxn ang="T12">
                      <a:pos x="T4" y="T5"/>
                    </a:cxn>
                    <a:cxn ang="T13">
                      <a:pos x="T6" y="T7"/>
                    </a:cxn>
                    <a:cxn ang="T14">
                      <a:pos x="T8" y="T9"/>
                    </a:cxn>
                  </a:cxnLst>
                  <a:rect l="T15" t="T16" r="T17" b="T18"/>
                  <a:pathLst>
                    <a:path w="80" h="1533">
                      <a:moveTo>
                        <a:pt x="0" y="53"/>
                      </a:moveTo>
                      <a:lnTo>
                        <a:pt x="80" y="0"/>
                      </a:lnTo>
                      <a:lnTo>
                        <a:pt x="74" y="1533"/>
                      </a:lnTo>
                      <a:lnTo>
                        <a:pt x="5" y="1464"/>
                      </a:lnTo>
                      <a:lnTo>
                        <a:pt x="0" y="53"/>
                      </a:lnTo>
                      <a:close/>
                    </a:path>
                  </a:pathLst>
                </a:custGeom>
                <a:solidFill>
                  <a:srgbClr val="5F5F5F"/>
                </a:solidFill>
                <a:ln w="9525" cap="flat" cmpd="sng">
                  <a:noFill/>
                  <a:prstDash val="solid"/>
                  <a:round/>
                  <a:headEnd/>
                  <a:tailEnd/>
                </a:ln>
              </p:spPr>
              <p:txBody>
                <a:bodyPr wrap="none" lIns="90488" tIns="44450" rIns="90488" bIns="44450" anchor="ctr">
                  <a:spAutoFit/>
                </a:bodyPr>
                <a:lstStyle/>
                <a:p>
                  <a:endParaRPr lang="de-DE"/>
                </a:p>
              </p:txBody>
            </p:sp>
            <p:sp>
              <p:nvSpPr>
                <p:cNvPr id="42" name="Freeform 15"/>
                <p:cNvSpPr>
                  <a:spLocks noChangeAspect="1"/>
                </p:cNvSpPr>
                <p:nvPr/>
              </p:nvSpPr>
              <p:spPr bwMode="auto">
                <a:xfrm>
                  <a:off x="3208" y="1315"/>
                  <a:ext cx="73" cy="559"/>
                </a:xfrm>
                <a:custGeom>
                  <a:avLst/>
                  <a:gdLst>
                    <a:gd name="T0" fmla="*/ 0 w 177"/>
                    <a:gd name="T1" fmla="*/ 0 h 1352"/>
                    <a:gd name="T2" fmla="*/ 0 w 177"/>
                    <a:gd name="T3" fmla="*/ 0 h 1352"/>
                    <a:gd name="T4" fmla="*/ 0 w 177"/>
                    <a:gd name="T5" fmla="*/ 0 h 1352"/>
                    <a:gd name="T6" fmla="*/ 0 w 177"/>
                    <a:gd name="T7" fmla="*/ 0 h 1352"/>
                    <a:gd name="T8" fmla="*/ 0 w 177"/>
                    <a:gd name="T9" fmla="*/ 0 h 1352"/>
                    <a:gd name="T10" fmla="*/ 0 60000 65536"/>
                    <a:gd name="T11" fmla="*/ 0 60000 65536"/>
                    <a:gd name="T12" fmla="*/ 0 60000 65536"/>
                    <a:gd name="T13" fmla="*/ 0 60000 65536"/>
                    <a:gd name="T14" fmla="*/ 0 60000 65536"/>
                    <a:gd name="T15" fmla="*/ 0 w 177"/>
                    <a:gd name="T16" fmla="*/ 0 h 1352"/>
                    <a:gd name="T17" fmla="*/ 177 w 177"/>
                    <a:gd name="T18" fmla="*/ 1352 h 1352"/>
                  </a:gdLst>
                  <a:ahLst/>
                  <a:cxnLst>
                    <a:cxn ang="T10">
                      <a:pos x="T0" y="T1"/>
                    </a:cxn>
                    <a:cxn ang="T11">
                      <a:pos x="T2" y="T3"/>
                    </a:cxn>
                    <a:cxn ang="T12">
                      <a:pos x="T4" y="T5"/>
                    </a:cxn>
                    <a:cxn ang="T13">
                      <a:pos x="T6" y="T7"/>
                    </a:cxn>
                    <a:cxn ang="T14">
                      <a:pos x="T8" y="T9"/>
                    </a:cxn>
                  </a:cxnLst>
                  <a:rect l="T15" t="T16" r="T17" b="T18"/>
                  <a:pathLst>
                    <a:path w="177" h="1352">
                      <a:moveTo>
                        <a:pt x="177" y="6"/>
                      </a:moveTo>
                      <a:lnTo>
                        <a:pt x="0" y="0"/>
                      </a:lnTo>
                      <a:lnTo>
                        <a:pt x="0" y="1352"/>
                      </a:lnTo>
                      <a:lnTo>
                        <a:pt x="177" y="1342"/>
                      </a:lnTo>
                      <a:lnTo>
                        <a:pt x="177" y="6"/>
                      </a:lnTo>
                      <a:close/>
                    </a:path>
                  </a:pathLst>
                </a:custGeom>
                <a:solidFill>
                  <a:srgbClr val="999999"/>
                </a:solidFill>
                <a:ln w="9525" cap="flat" cmpd="sng">
                  <a:noFill/>
                  <a:prstDash val="solid"/>
                  <a:round/>
                  <a:headEnd type="none" w="med" len="med"/>
                  <a:tailEnd type="none" w="med" len="med"/>
                </a:ln>
              </p:spPr>
              <p:txBody>
                <a:bodyPr/>
                <a:lstStyle/>
                <a:p>
                  <a:endParaRPr lang="de-DE"/>
                </a:p>
              </p:txBody>
            </p:sp>
            <p:sp>
              <p:nvSpPr>
                <p:cNvPr id="43" name="Freeform 16"/>
                <p:cNvSpPr>
                  <a:spLocks noChangeAspect="1"/>
                </p:cNvSpPr>
                <p:nvPr/>
              </p:nvSpPr>
              <p:spPr bwMode="auto">
                <a:xfrm>
                  <a:off x="3453" y="1298"/>
                  <a:ext cx="1" cy="585"/>
                </a:xfrm>
                <a:custGeom>
                  <a:avLst/>
                  <a:gdLst>
                    <a:gd name="T0" fmla="*/ 0 w 1"/>
                    <a:gd name="T1" fmla="*/ 0 h 1414"/>
                    <a:gd name="T2" fmla="*/ 0 w 1"/>
                    <a:gd name="T3" fmla="*/ 0 h 1414"/>
                    <a:gd name="T4" fmla="*/ 0 w 1"/>
                    <a:gd name="T5" fmla="*/ 0 h 1414"/>
                    <a:gd name="T6" fmla="*/ 0 60000 65536"/>
                    <a:gd name="T7" fmla="*/ 0 60000 65536"/>
                    <a:gd name="T8" fmla="*/ 0 60000 65536"/>
                    <a:gd name="T9" fmla="*/ 0 w 1"/>
                    <a:gd name="T10" fmla="*/ 0 h 1414"/>
                    <a:gd name="T11" fmla="*/ 1 w 1"/>
                    <a:gd name="T12" fmla="*/ 1414 h 1414"/>
                  </a:gdLst>
                  <a:ahLst/>
                  <a:cxnLst>
                    <a:cxn ang="T6">
                      <a:pos x="T0" y="T1"/>
                    </a:cxn>
                    <a:cxn ang="T7">
                      <a:pos x="T2" y="T3"/>
                    </a:cxn>
                    <a:cxn ang="T8">
                      <a:pos x="T4" y="T5"/>
                    </a:cxn>
                  </a:cxnLst>
                  <a:rect l="T9" t="T10" r="T11" b="T12"/>
                  <a:pathLst>
                    <a:path w="1" h="1414">
                      <a:moveTo>
                        <a:pt x="0" y="1414"/>
                      </a:moveTo>
                      <a:lnTo>
                        <a:pt x="0" y="2"/>
                      </a:lnTo>
                      <a:lnTo>
                        <a:pt x="0" y="0"/>
                      </a:lnTo>
                    </a:path>
                  </a:pathLst>
                </a:custGeom>
                <a:noFill/>
                <a:ln w="9525" cap="rnd">
                  <a:solidFill>
                    <a:srgbClr val="464646"/>
                  </a:solidFill>
                  <a:prstDash val="solid"/>
                  <a:round/>
                  <a:headEnd/>
                  <a:tailEnd/>
                </a:ln>
              </p:spPr>
              <p:txBody>
                <a:bodyPr/>
                <a:lstStyle/>
                <a:p>
                  <a:endParaRPr lang="de-DE"/>
                </a:p>
              </p:txBody>
            </p:sp>
            <p:sp>
              <p:nvSpPr>
                <p:cNvPr id="44" name="Line 17"/>
                <p:cNvSpPr>
                  <a:spLocks noChangeAspect="1" noChangeShapeType="1"/>
                </p:cNvSpPr>
                <p:nvPr/>
              </p:nvSpPr>
              <p:spPr bwMode="auto">
                <a:xfrm flipV="1">
                  <a:off x="3314" y="1295"/>
                  <a:ext cx="1" cy="592"/>
                </a:xfrm>
                <a:prstGeom prst="line">
                  <a:avLst/>
                </a:prstGeom>
                <a:noFill/>
                <a:ln w="9525" cap="rnd">
                  <a:solidFill>
                    <a:srgbClr val="464646"/>
                  </a:solidFill>
                  <a:round/>
                  <a:headEnd/>
                  <a:tailEnd/>
                </a:ln>
              </p:spPr>
              <p:txBody>
                <a:bodyPr/>
                <a:lstStyle/>
                <a:p>
                  <a:endParaRPr lang="de-DE"/>
                </a:p>
              </p:txBody>
            </p:sp>
            <p:sp>
              <p:nvSpPr>
                <p:cNvPr id="45" name="Line 18"/>
                <p:cNvSpPr>
                  <a:spLocks noChangeAspect="1" noChangeShapeType="1"/>
                </p:cNvSpPr>
                <p:nvPr/>
              </p:nvSpPr>
              <p:spPr bwMode="auto">
                <a:xfrm flipH="1">
                  <a:off x="3151" y="1287"/>
                  <a:ext cx="1" cy="604"/>
                </a:xfrm>
                <a:prstGeom prst="line">
                  <a:avLst/>
                </a:prstGeom>
                <a:noFill/>
                <a:ln w="9525" cap="rnd">
                  <a:solidFill>
                    <a:srgbClr val="ACACAC"/>
                  </a:solidFill>
                  <a:round/>
                  <a:headEnd/>
                  <a:tailEnd/>
                </a:ln>
              </p:spPr>
              <p:txBody>
                <a:bodyPr/>
                <a:lstStyle/>
                <a:p>
                  <a:endParaRPr lang="de-DE"/>
                </a:p>
              </p:txBody>
            </p:sp>
            <p:sp>
              <p:nvSpPr>
                <p:cNvPr id="46" name="Freeform 19"/>
                <p:cNvSpPr>
                  <a:spLocks noChangeAspect="1"/>
                </p:cNvSpPr>
                <p:nvPr/>
              </p:nvSpPr>
              <p:spPr bwMode="auto">
                <a:xfrm>
                  <a:off x="3314" y="1295"/>
                  <a:ext cx="227" cy="7"/>
                </a:xfrm>
                <a:custGeom>
                  <a:avLst/>
                  <a:gdLst>
                    <a:gd name="T0" fmla="*/ 0 w 548"/>
                    <a:gd name="T1" fmla="*/ 0 h 18"/>
                    <a:gd name="T2" fmla="*/ 0 w 548"/>
                    <a:gd name="T3" fmla="*/ 0 h 18"/>
                    <a:gd name="T4" fmla="*/ 0 w 548"/>
                    <a:gd name="T5" fmla="*/ 0 h 18"/>
                    <a:gd name="T6" fmla="*/ 0 60000 65536"/>
                    <a:gd name="T7" fmla="*/ 0 60000 65536"/>
                    <a:gd name="T8" fmla="*/ 0 60000 65536"/>
                    <a:gd name="T9" fmla="*/ 0 w 548"/>
                    <a:gd name="T10" fmla="*/ 0 h 18"/>
                    <a:gd name="T11" fmla="*/ 548 w 548"/>
                    <a:gd name="T12" fmla="*/ 18 h 18"/>
                  </a:gdLst>
                  <a:ahLst/>
                  <a:cxnLst>
                    <a:cxn ang="T6">
                      <a:pos x="T0" y="T1"/>
                    </a:cxn>
                    <a:cxn ang="T7">
                      <a:pos x="T2" y="T3"/>
                    </a:cxn>
                    <a:cxn ang="T8">
                      <a:pos x="T4" y="T5"/>
                    </a:cxn>
                  </a:cxnLst>
                  <a:rect l="T9" t="T10" r="T11" b="T12"/>
                  <a:pathLst>
                    <a:path w="548" h="18">
                      <a:moveTo>
                        <a:pt x="548" y="18"/>
                      </a:moveTo>
                      <a:lnTo>
                        <a:pt x="336" y="10"/>
                      </a:lnTo>
                      <a:lnTo>
                        <a:pt x="0" y="0"/>
                      </a:lnTo>
                    </a:path>
                  </a:pathLst>
                </a:custGeom>
                <a:noFill/>
                <a:ln w="22225" cap="rnd">
                  <a:solidFill>
                    <a:srgbClr val="464646"/>
                  </a:solidFill>
                  <a:prstDash val="solid"/>
                  <a:round/>
                  <a:headEnd/>
                  <a:tailEnd/>
                </a:ln>
              </p:spPr>
              <p:txBody>
                <a:bodyPr/>
                <a:lstStyle/>
                <a:p>
                  <a:endParaRPr lang="de-DE"/>
                </a:p>
              </p:txBody>
            </p:sp>
            <p:sp>
              <p:nvSpPr>
                <p:cNvPr id="47" name="Line 20"/>
                <p:cNvSpPr>
                  <a:spLocks noChangeAspect="1" noChangeShapeType="1"/>
                </p:cNvSpPr>
                <p:nvPr/>
              </p:nvSpPr>
              <p:spPr bwMode="auto">
                <a:xfrm>
                  <a:off x="3541" y="1302"/>
                  <a:ext cx="3" cy="579"/>
                </a:xfrm>
                <a:prstGeom prst="line">
                  <a:avLst/>
                </a:prstGeom>
                <a:noFill/>
                <a:ln w="22225" cap="rnd">
                  <a:solidFill>
                    <a:srgbClr val="464646"/>
                  </a:solidFill>
                  <a:round/>
                  <a:headEnd/>
                  <a:tailEnd/>
                </a:ln>
              </p:spPr>
              <p:txBody>
                <a:bodyPr/>
                <a:lstStyle/>
                <a:p>
                  <a:endParaRPr lang="de-DE"/>
                </a:p>
              </p:txBody>
            </p:sp>
            <p:sp>
              <p:nvSpPr>
                <p:cNvPr id="48" name="Freeform 21"/>
                <p:cNvSpPr>
                  <a:spLocks noChangeAspect="1"/>
                </p:cNvSpPr>
                <p:nvPr/>
              </p:nvSpPr>
              <p:spPr bwMode="auto">
                <a:xfrm>
                  <a:off x="3140" y="1271"/>
                  <a:ext cx="34" cy="25"/>
                </a:xfrm>
                <a:custGeom>
                  <a:avLst/>
                  <a:gdLst>
                    <a:gd name="T0" fmla="*/ 0 w 84"/>
                    <a:gd name="T1" fmla="*/ 0 h 60"/>
                    <a:gd name="T2" fmla="*/ 0 w 84"/>
                    <a:gd name="T3" fmla="*/ 0 h 60"/>
                    <a:gd name="T4" fmla="*/ 0 w 84"/>
                    <a:gd name="T5" fmla="*/ 0 h 60"/>
                    <a:gd name="T6" fmla="*/ 0 w 84"/>
                    <a:gd name="T7" fmla="*/ 0 h 60"/>
                    <a:gd name="T8" fmla="*/ 0 60000 65536"/>
                    <a:gd name="T9" fmla="*/ 0 60000 65536"/>
                    <a:gd name="T10" fmla="*/ 0 60000 65536"/>
                    <a:gd name="T11" fmla="*/ 0 60000 65536"/>
                    <a:gd name="T12" fmla="*/ 0 w 84"/>
                    <a:gd name="T13" fmla="*/ 0 h 60"/>
                    <a:gd name="T14" fmla="*/ 84 w 84"/>
                    <a:gd name="T15" fmla="*/ 60 h 60"/>
                  </a:gdLst>
                  <a:ahLst/>
                  <a:cxnLst>
                    <a:cxn ang="T8">
                      <a:pos x="T0" y="T1"/>
                    </a:cxn>
                    <a:cxn ang="T9">
                      <a:pos x="T2" y="T3"/>
                    </a:cxn>
                    <a:cxn ang="T10">
                      <a:pos x="T4" y="T5"/>
                    </a:cxn>
                    <a:cxn ang="T11">
                      <a:pos x="T6" y="T7"/>
                    </a:cxn>
                  </a:cxnLst>
                  <a:rect l="T12" t="T13" r="T14" b="T15"/>
                  <a:pathLst>
                    <a:path w="84" h="60">
                      <a:moveTo>
                        <a:pt x="84" y="0"/>
                      </a:moveTo>
                      <a:lnTo>
                        <a:pt x="78" y="4"/>
                      </a:lnTo>
                      <a:lnTo>
                        <a:pt x="30" y="40"/>
                      </a:lnTo>
                      <a:lnTo>
                        <a:pt x="0" y="60"/>
                      </a:lnTo>
                    </a:path>
                  </a:pathLst>
                </a:custGeom>
                <a:noFill/>
                <a:ln w="22225" cap="rnd">
                  <a:solidFill>
                    <a:srgbClr val="464646"/>
                  </a:solidFill>
                  <a:prstDash val="solid"/>
                  <a:round/>
                  <a:headEnd/>
                  <a:tailEnd/>
                </a:ln>
              </p:spPr>
              <p:txBody>
                <a:bodyPr/>
                <a:lstStyle/>
                <a:p>
                  <a:endParaRPr lang="de-DE"/>
                </a:p>
              </p:txBody>
            </p:sp>
            <p:sp>
              <p:nvSpPr>
                <p:cNvPr id="49" name="Freeform 22"/>
                <p:cNvSpPr>
                  <a:spLocks noChangeAspect="1"/>
                </p:cNvSpPr>
                <p:nvPr/>
              </p:nvSpPr>
              <p:spPr bwMode="auto">
                <a:xfrm>
                  <a:off x="3171" y="1881"/>
                  <a:ext cx="373" cy="10"/>
                </a:xfrm>
                <a:custGeom>
                  <a:avLst/>
                  <a:gdLst>
                    <a:gd name="T0" fmla="*/ 0 w 905"/>
                    <a:gd name="T1" fmla="*/ 0 h 26"/>
                    <a:gd name="T2" fmla="*/ 0 w 905"/>
                    <a:gd name="T3" fmla="*/ 0 h 26"/>
                    <a:gd name="T4" fmla="*/ 0 w 905"/>
                    <a:gd name="T5" fmla="*/ 0 h 26"/>
                    <a:gd name="T6" fmla="*/ 0 w 905"/>
                    <a:gd name="T7" fmla="*/ 0 h 26"/>
                    <a:gd name="T8" fmla="*/ 0 60000 65536"/>
                    <a:gd name="T9" fmla="*/ 0 60000 65536"/>
                    <a:gd name="T10" fmla="*/ 0 60000 65536"/>
                    <a:gd name="T11" fmla="*/ 0 60000 65536"/>
                    <a:gd name="T12" fmla="*/ 0 w 905"/>
                    <a:gd name="T13" fmla="*/ 0 h 26"/>
                    <a:gd name="T14" fmla="*/ 905 w 905"/>
                    <a:gd name="T15" fmla="*/ 26 h 26"/>
                  </a:gdLst>
                  <a:ahLst/>
                  <a:cxnLst>
                    <a:cxn ang="T8">
                      <a:pos x="T0" y="T1"/>
                    </a:cxn>
                    <a:cxn ang="T9">
                      <a:pos x="T2" y="T3"/>
                    </a:cxn>
                    <a:cxn ang="T10">
                      <a:pos x="T4" y="T5"/>
                    </a:cxn>
                    <a:cxn ang="T11">
                      <a:pos x="T6" y="T7"/>
                    </a:cxn>
                  </a:cxnLst>
                  <a:rect l="T12" t="T13" r="T14" b="T15"/>
                  <a:pathLst>
                    <a:path w="905" h="26">
                      <a:moveTo>
                        <a:pt x="0" y="26"/>
                      </a:moveTo>
                      <a:lnTo>
                        <a:pt x="349" y="16"/>
                      </a:lnTo>
                      <a:lnTo>
                        <a:pt x="685" y="6"/>
                      </a:lnTo>
                      <a:lnTo>
                        <a:pt x="905" y="0"/>
                      </a:lnTo>
                    </a:path>
                  </a:pathLst>
                </a:custGeom>
                <a:noFill/>
                <a:ln w="22225" cap="rnd">
                  <a:solidFill>
                    <a:srgbClr val="464646"/>
                  </a:solidFill>
                  <a:prstDash val="solid"/>
                  <a:round/>
                  <a:headEnd/>
                  <a:tailEnd/>
                </a:ln>
              </p:spPr>
              <p:txBody>
                <a:bodyPr/>
                <a:lstStyle/>
                <a:p>
                  <a:endParaRPr lang="de-DE"/>
                </a:p>
              </p:txBody>
            </p:sp>
            <p:sp>
              <p:nvSpPr>
                <p:cNvPr id="50" name="Line 23"/>
                <p:cNvSpPr>
                  <a:spLocks noChangeAspect="1" noChangeShapeType="1"/>
                </p:cNvSpPr>
                <p:nvPr/>
              </p:nvSpPr>
              <p:spPr bwMode="auto">
                <a:xfrm flipV="1">
                  <a:off x="3172" y="1273"/>
                  <a:ext cx="1" cy="17"/>
                </a:xfrm>
                <a:prstGeom prst="line">
                  <a:avLst/>
                </a:prstGeom>
                <a:noFill/>
                <a:ln w="22225" cap="rnd">
                  <a:solidFill>
                    <a:srgbClr val="464646"/>
                  </a:solidFill>
                  <a:round/>
                  <a:headEnd/>
                  <a:tailEnd/>
                </a:ln>
              </p:spPr>
              <p:txBody>
                <a:bodyPr/>
                <a:lstStyle/>
                <a:p>
                  <a:endParaRPr lang="de-DE"/>
                </a:p>
              </p:txBody>
            </p:sp>
            <p:sp>
              <p:nvSpPr>
                <p:cNvPr id="51" name="Line 24"/>
                <p:cNvSpPr>
                  <a:spLocks noChangeAspect="1" noChangeShapeType="1"/>
                </p:cNvSpPr>
                <p:nvPr/>
              </p:nvSpPr>
              <p:spPr bwMode="auto">
                <a:xfrm flipH="1" flipV="1">
                  <a:off x="3172" y="1290"/>
                  <a:ext cx="142" cy="5"/>
                </a:xfrm>
                <a:prstGeom prst="line">
                  <a:avLst/>
                </a:prstGeom>
                <a:noFill/>
                <a:ln w="22225" cap="rnd">
                  <a:solidFill>
                    <a:srgbClr val="464646"/>
                  </a:solidFill>
                  <a:round/>
                  <a:headEnd/>
                  <a:tailEnd/>
                </a:ln>
              </p:spPr>
              <p:txBody>
                <a:bodyPr/>
                <a:lstStyle/>
                <a:p>
                  <a:endParaRPr lang="de-DE"/>
                </a:p>
              </p:txBody>
            </p:sp>
            <p:sp>
              <p:nvSpPr>
                <p:cNvPr id="52" name="Freeform 25"/>
                <p:cNvSpPr>
                  <a:spLocks noChangeAspect="1"/>
                </p:cNvSpPr>
                <p:nvPr/>
              </p:nvSpPr>
              <p:spPr bwMode="auto">
                <a:xfrm>
                  <a:off x="3140" y="1296"/>
                  <a:ext cx="31" cy="612"/>
                </a:xfrm>
                <a:custGeom>
                  <a:avLst/>
                  <a:gdLst>
                    <a:gd name="T0" fmla="*/ 0 w 74"/>
                    <a:gd name="T1" fmla="*/ 0 h 1482"/>
                    <a:gd name="T2" fmla="*/ 0 w 74"/>
                    <a:gd name="T3" fmla="*/ 0 h 1482"/>
                    <a:gd name="T4" fmla="*/ 0 w 74"/>
                    <a:gd name="T5" fmla="*/ 0 h 1482"/>
                    <a:gd name="T6" fmla="*/ 0 w 74"/>
                    <a:gd name="T7" fmla="*/ 0 h 1482"/>
                    <a:gd name="T8" fmla="*/ 0 60000 65536"/>
                    <a:gd name="T9" fmla="*/ 0 60000 65536"/>
                    <a:gd name="T10" fmla="*/ 0 60000 65536"/>
                    <a:gd name="T11" fmla="*/ 0 60000 65536"/>
                    <a:gd name="T12" fmla="*/ 0 w 74"/>
                    <a:gd name="T13" fmla="*/ 0 h 1482"/>
                    <a:gd name="T14" fmla="*/ 74 w 74"/>
                    <a:gd name="T15" fmla="*/ 1482 h 1482"/>
                  </a:gdLst>
                  <a:ahLst/>
                  <a:cxnLst>
                    <a:cxn ang="T8">
                      <a:pos x="T0" y="T1"/>
                    </a:cxn>
                    <a:cxn ang="T9">
                      <a:pos x="T2" y="T3"/>
                    </a:cxn>
                    <a:cxn ang="T10">
                      <a:pos x="T4" y="T5"/>
                    </a:cxn>
                    <a:cxn ang="T11">
                      <a:pos x="T6" y="T7"/>
                    </a:cxn>
                  </a:cxnLst>
                  <a:rect l="T12" t="T13" r="T14" b="T15"/>
                  <a:pathLst>
                    <a:path w="74" h="1482">
                      <a:moveTo>
                        <a:pt x="74" y="1482"/>
                      </a:moveTo>
                      <a:lnTo>
                        <a:pt x="28" y="1440"/>
                      </a:lnTo>
                      <a:lnTo>
                        <a:pt x="0" y="1414"/>
                      </a:lnTo>
                      <a:lnTo>
                        <a:pt x="0" y="0"/>
                      </a:lnTo>
                    </a:path>
                  </a:pathLst>
                </a:custGeom>
                <a:noFill/>
                <a:ln w="22225" cap="rnd">
                  <a:solidFill>
                    <a:srgbClr val="464646"/>
                  </a:solidFill>
                  <a:prstDash val="solid"/>
                  <a:round/>
                  <a:headEnd/>
                  <a:tailEnd/>
                </a:ln>
              </p:spPr>
              <p:txBody>
                <a:bodyPr/>
                <a:lstStyle/>
                <a:p>
                  <a:endParaRPr lang="de-DE"/>
                </a:p>
              </p:txBody>
            </p:sp>
            <p:sp>
              <p:nvSpPr>
                <p:cNvPr id="53" name="Line 26"/>
                <p:cNvSpPr>
                  <a:spLocks noChangeAspect="1" noChangeShapeType="1"/>
                </p:cNvSpPr>
                <p:nvPr/>
              </p:nvSpPr>
              <p:spPr bwMode="auto">
                <a:xfrm flipV="1">
                  <a:off x="3171" y="1891"/>
                  <a:ext cx="0" cy="17"/>
                </a:xfrm>
                <a:prstGeom prst="line">
                  <a:avLst/>
                </a:prstGeom>
                <a:noFill/>
                <a:ln w="22225" cap="rnd">
                  <a:solidFill>
                    <a:srgbClr val="464646"/>
                  </a:solidFill>
                  <a:round/>
                  <a:headEnd/>
                  <a:tailEnd/>
                </a:ln>
              </p:spPr>
              <p:txBody>
                <a:bodyPr/>
                <a:lstStyle/>
                <a:p>
                  <a:endParaRPr lang="de-DE"/>
                </a:p>
              </p:txBody>
            </p:sp>
            <p:sp>
              <p:nvSpPr>
                <p:cNvPr id="54" name="Line 27"/>
                <p:cNvSpPr>
                  <a:spLocks noChangeAspect="1" noChangeShapeType="1"/>
                </p:cNvSpPr>
                <p:nvPr/>
              </p:nvSpPr>
              <p:spPr bwMode="auto">
                <a:xfrm flipV="1">
                  <a:off x="3171" y="1290"/>
                  <a:ext cx="1" cy="601"/>
                </a:xfrm>
                <a:prstGeom prst="line">
                  <a:avLst/>
                </a:prstGeom>
                <a:noFill/>
                <a:ln w="22225" cap="rnd">
                  <a:solidFill>
                    <a:srgbClr val="464646"/>
                  </a:solidFill>
                  <a:round/>
                  <a:headEnd/>
                  <a:tailEnd/>
                </a:ln>
              </p:spPr>
              <p:txBody>
                <a:bodyPr/>
                <a:lstStyle/>
                <a:p>
                  <a:endParaRPr lang="de-DE"/>
                </a:p>
              </p:txBody>
            </p:sp>
            <p:sp>
              <p:nvSpPr>
                <p:cNvPr id="55" name="Freeform 28"/>
                <p:cNvSpPr>
                  <a:spLocks noChangeAspect="1"/>
                </p:cNvSpPr>
                <p:nvPr/>
              </p:nvSpPr>
              <p:spPr bwMode="auto">
                <a:xfrm>
                  <a:off x="3171" y="1881"/>
                  <a:ext cx="373" cy="27"/>
                </a:xfrm>
                <a:custGeom>
                  <a:avLst/>
                  <a:gdLst>
                    <a:gd name="T0" fmla="*/ 0 w 905"/>
                    <a:gd name="T1" fmla="*/ 0 h 68"/>
                    <a:gd name="T2" fmla="*/ 0 w 905"/>
                    <a:gd name="T3" fmla="*/ 0 h 68"/>
                    <a:gd name="T4" fmla="*/ 0 w 905"/>
                    <a:gd name="T5" fmla="*/ 0 h 68"/>
                    <a:gd name="T6" fmla="*/ 0 60000 65536"/>
                    <a:gd name="T7" fmla="*/ 0 60000 65536"/>
                    <a:gd name="T8" fmla="*/ 0 60000 65536"/>
                    <a:gd name="T9" fmla="*/ 0 w 905"/>
                    <a:gd name="T10" fmla="*/ 0 h 68"/>
                    <a:gd name="T11" fmla="*/ 905 w 905"/>
                    <a:gd name="T12" fmla="*/ 68 h 68"/>
                  </a:gdLst>
                  <a:ahLst/>
                  <a:cxnLst>
                    <a:cxn ang="T6">
                      <a:pos x="T0" y="T1"/>
                    </a:cxn>
                    <a:cxn ang="T7">
                      <a:pos x="T2" y="T3"/>
                    </a:cxn>
                    <a:cxn ang="T8">
                      <a:pos x="T4" y="T5"/>
                    </a:cxn>
                  </a:cxnLst>
                  <a:rect l="T9" t="T10" r="T11" b="T12"/>
                  <a:pathLst>
                    <a:path w="905" h="68">
                      <a:moveTo>
                        <a:pt x="905" y="0"/>
                      </a:moveTo>
                      <a:lnTo>
                        <a:pt x="905" y="36"/>
                      </a:lnTo>
                      <a:lnTo>
                        <a:pt x="0" y="68"/>
                      </a:lnTo>
                    </a:path>
                  </a:pathLst>
                </a:custGeom>
                <a:noFill/>
                <a:ln w="22225" cap="rnd">
                  <a:solidFill>
                    <a:srgbClr val="464646"/>
                  </a:solidFill>
                  <a:prstDash val="solid"/>
                  <a:round/>
                  <a:headEnd/>
                  <a:tailEnd/>
                </a:ln>
              </p:spPr>
              <p:txBody>
                <a:bodyPr/>
                <a:lstStyle/>
                <a:p>
                  <a:endParaRPr lang="de-DE"/>
                </a:p>
              </p:txBody>
            </p:sp>
            <p:sp>
              <p:nvSpPr>
                <p:cNvPr id="56" name="Freeform 29"/>
                <p:cNvSpPr>
                  <a:spLocks noChangeAspect="1"/>
                </p:cNvSpPr>
                <p:nvPr/>
              </p:nvSpPr>
              <p:spPr bwMode="auto">
                <a:xfrm>
                  <a:off x="3174" y="1271"/>
                  <a:ext cx="367" cy="31"/>
                </a:xfrm>
                <a:custGeom>
                  <a:avLst/>
                  <a:gdLst>
                    <a:gd name="T0" fmla="*/ 0 w 887"/>
                    <a:gd name="T1" fmla="*/ 0 h 76"/>
                    <a:gd name="T2" fmla="*/ 0 w 887"/>
                    <a:gd name="T3" fmla="*/ 0 h 76"/>
                    <a:gd name="T4" fmla="*/ 0 w 887"/>
                    <a:gd name="T5" fmla="*/ 0 h 76"/>
                    <a:gd name="T6" fmla="*/ 0 60000 65536"/>
                    <a:gd name="T7" fmla="*/ 0 60000 65536"/>
                    <a:gd name="T8" fmla="*/ 0 60000 65536"/>
                    <a:gd name="T9" fmla="*/ 0 w 887"/>
                    <a:gd name="T10" fmla="*/ 0 h 76"/>
                    <a:gd name="T11" fmla="*/ 887 w 887"/>
                    <a:gd name="T12" fmla="*/ 76 h 76"/>
                  </a:gdLst>
                  <a:ahLst/>
                  <a:cxnLst>
                    <a:cxn ang="T6">
                      <a:pos x="T0" y="T1"/>
                    </a:cxn>
                    <a:cxn ang="T7">
                      <a:pos x="T2" y="T3"/>
                    </a:cxn>
                    <a:cxn ang="T8">
                      <a:pos x="T4" y="T5"/>
                    </a:cxn>
                  </a:cxnLst>
                  <a:rect l="T9" t="T10" r="T11" b="T12"/>
                  <a:pathLst>
                    <a:path w="887" h="76">
                      <a:moveTo>
                        <a:pt x="0" y="0"/>
                      </a:moveTo>
                      <a:lnTo>
                        <a:pt x="887" y="36"/>
                      </a:lnTo>
                      <a:lnTo>
                        <a:pt x="887" y="76"/>
                      </a:lnTo>
                    </a:path>
                  </a:pathLst>
                </a:custGeom>
                <a:noFill/>
                <a:ln w="22225" cap="rnd">
                  <a:solidFill>
                    <a:srgbClr val="464646"/>
                  </a:solidFill>
                  <a:prstDash val="solid"/>
                  <a:round/>
                  <a:headEnd/>
                  <a:tailEnd/>
                </a:ln>
              </p:spPr>
              <p:txBody>
                <a:bodyPr/>
                <a:lstStyle/>
                <a:p>
                  <a:endParaRPr lang="de-DE"/>
                </a:p>
              </p:txBody>
            </p:sp>
            <p:sp>
              <p:nvSpPr>
                <p:cNvPr id="57" name="Freeform 30"/>
                <p:cNvSpPr>
                  <a:spLocks noChangeAspect="1"/>
                </p:cNvSpPr>
                <p:nvPr/>
              </p:nvSpPr>
              <p:spPr bwMode="auto">
                <a:xfrm>
                  <a:off x="3348" y="1320"/>
                  <a:ext cx="74" cy="547"/>
                </a:xfrm>
                <a:custGeom>
                  <a:avLst/>
                  <a:gdLst>
                    <a:gd name="T0" fmla="*/ 0 w 178"/>
                    <a:gd name="T1" fmla="*/ 0 h 1324"/>
                    <a:gd name="T2" fmla="*/ 0 w 178"/>
                    <a:gd name="T3" fmla="*/ 0 h 1324"/>
                    <a:gd name="T4" fmla="*/ 0 w 178"/>
                    <a:gd name="T5" fmla="*/ 0 h 1324"/>
                    <a:gd name="T6" fmla="*/ 0 w 178"/>
                    <a:gd name="T7" fmla="*/ 0 h 1324"/>
                    <a:gd name="T8" fmla="*/ 0 w 178"/>
                    <a:gd name="T9" fmla="*/ 0 h 1324"/>
                    <a:gd name="T10" fmla="*/ 0 60000 65536"/>
                    <a:gd name="T11" fmla="*/ 0 60000 65536"/>
                    <a:gd name="T12" fmla="*/ 0 60000 65536"/>
                    <a:gd name="T13" fmla="*/ 0 60000 65536"/>
                    <a:gd name="T14" fmla="*/ 0 60000 65536"/>
                    <a:gd name="T15" fmla="*/ 0 w 178"/>
                    <a:gd name="T16" fmla="*/ 0 h 1324"/>
                    <a:gd name="T17" fmla="*/ 178 w 178"/>
                    <a:gd name="T18" fmla="*/ 1324 h 1324"/>
                  </a:gdLst>
                  <a:ahLst/>
                  <a:cxnLst>
                    <a:cxn ang="T10">
                      <a:pos x="T0" y="T1"/>
                    </a:cxn>
                    <a:cxn ang="T11">
                      <a:pos x="T2" y="T3"/>
                    </a:cxn>
                    <a:cxn ang="T12">
                      <a:pos x="T4" y="T5"/>
                    </a:cxn>
                    <a:cxn ang="T13">
                      <a:pos x="T6" y="T7"/>
                    </a:cxn>
                    <a:cxn ang="T14">
                      <a:pos x="T8" y="T9"/>
                    </a:cxn>
                  </a:cxnLst>
                  <a:rect l="T15" t="T16" r="T17" b="T18"/>
                  <a:pathLst>
                    <a:path w="178" h="1324">
                      <a:moveTo>
                        <a:pt x="178" y="5"/>
                      </a:moveTo>
                      <a:lnTo>
                        <a:pt x="0" y="0"/>
                      </a:lnTo>
                      <a:lnTo>
                        <a:pt x="0" y="1324"/>
                      </a:lnTo>
                      <a:lnTo>
                        <a:pt x="176" y="1319"/>
                      </a:lnTo>
                      <a:lnTo>
                        <a:pt x="178" y="5"/>
                      </a:lnTo>
                      <a:close/>
                    </a:path>
                  </a:pathLst>
                </a:custGeom>
                <a:solidFill>
                  <a:srgbClr val="999999"/>
                </a:solidFill>
                <a:ln w="9525">
                  <a:noFill/>
                  <a:round/>
                  <a:headEnd/>
                  <a:tailEnd/>
                </a:ln>
              </p:spPr>
              <p:txBody>
                <a:bodyPr/>
                <a:lstStyle/>
                <a:p>
                  <a:endParaRPr lang="de-DE"/>
                </a:p>
              </p:txBody>
            </p:sp>
            <p:sp>
              <p:nvSpPr>
                <p:cNvPr id="58" name="Freeform 31"/>
                <p:cNvSpPr>
                  <a:spLocks noChangeAspect="1"/>
                </p:cNvSpPr>
                <p:nvPr/>
              </p:nvSpPr>
              <p:spPr bwMode="auto">
                <a:xfrm>
                  <a:off x="3486" y="1322"/>
                  <a:ext cx="36" cy="543"/>
                </a:xfrm>
                <a:custGeom>
                  <a:avLst/>
                  <a:gdLst>
                    <a:gd name="T0" fmla="*/ 0 w 87"/>
                    <a:gd name="T1" fmla="*/ 0 h 1314"/>
                    <a:gd name="T2" fmla="*/ 0 w 87"/>
                    <a:gd name="T3" fmla="*/ 0 h 1314"/>
                    <a:gd name="T4" fmla="*/ 0 w 87"/>
                    <a:gd name="T5" fmla="*/ 0 h 1314"/>
                    <a:gd name="T6" fmla="*/ 0 w 87"/>
                    <a:gd name="T7" fmla="*/ 0 h 1314"/>
                    <a:gd name="T8" fmla="*/ 0 w 87"/>
                    <a:gd name="T9" fmla="*/ 0 h 1314"/>
                    <a:gd name="T10" fmla="*/ 0 60000 65536"/>
                    <a:gd name="T11" fmla="*/ 0 60000 65536"/>
                    <a:gd name="T12" fmla="*/ 0 60000 65536"/>
                    <a:gd name="T13" fmla="*/ 0 60000 65536"/>
                    <a:gd name="T14" fmla="*/ 0 60000 65536"/>
                    <a:gd name="T15" fmla="*/ 0 w 87"/>
                    <a:gd name="T16" fmla="*/ 0 h 1314"/>
                    <a:gd name="T17" fmla="*/ 87 w 87"/>
                    <a:gd name="T18" fmla="*/ 1314 h 1314"/>
                  </a:gdLst>
                  <a:ahLst/>
                  <a:cxnLst>
                    <a:cxn ang="T10">
                      <a:pos x="T0" y="T1"/>
                    </a:cxn>
                    <a:cxn ang="T11">
                      <a:pos x="T2" y="T3"/>
                    </a:cxn>
                    <a:cxn ang="T12">
                      <a:pos x="T4" y="T5"/>
                    </a:cxn>
                    <a:cxn ang="T13">
                      <a:pos x="T6" y="T7"/>
                    </a:cxn>
                    <a:cxn ang="T14">
                      <a:pos x="T8" y="T9"/>
                    </a:cxn>
                  </a:cxnLst>
                  <a:rect l="T15" t="T16" r="T17" b="T18"/>
                  <a:pathLst>
                    <a:path w="87" h="1314">
                      <a:moveTo>
                        <a:pt x="87" y="3"/>
                      </a:moveTo>
                      <a:lnTo>
                        <a:pt x="0" y="0"/>
                      </a:lnTo>
                      <a:lnTo>
                        <a:pt x="5" y="1314"/>
                      </a:lnTo>
                      <a:lnTo>
                        <a:pt x="87" y="1314"/>
                      </a:lnTo>
                      <a:lnTo>
                        <a:pt x="87" y="3"/>
                      </a:lnTo>
                      <a:close/>
                    </a:path>
                  </a:pathLst>
                </a:custGeom>
                <a:solidFill>
                  <a:srgbClr val="999999"/>
                </a:solidFill>
                <a:ln w="9525">
                  <a:noFill/>
                  <a:round/>
                  <a:headEnd/>
                  <a:tailEnd/>
                </a:ln>
              </p:spPr>
              <p:txBody>
                <a:bodyPr/>
                <a:lstStyle/>
                <a:p>
                  <a:endParaRPr lang="de-DE"/>
                </a:p>
              </p:txBody>
            </p:sp>
            <p:sp>
              <p:nvSpPr>
                <p:cNvPr id="59" name="AutoShape 32"/>
                <p:cNvSpPr>
                  <a:spLocks noChangeAspect="1" noChangeArrowheads="1"/>
                </p:cNvSpPr>
                <p:nvPr/>
              </p:nvSpPr>
              <p:spPr bwMode="auto">
                <a:xfrm>
                  <a:off x="3323" y="1326"/>
                  <a:ext cx="11" cy="495"/>
                </a:xfrm>
                <a:prstGeom prst="roundRect">
                  <a:avLst>
                    <a:gd name="adj" fmla="val 16667"/>
                  </a:avLst>
                </a:prstGeom>
                <a:solidFill>
                  <a:schemeClr val="bg2"/>
                </a:solidFill>
                <a:ln w="9525" algn="ctr">
                  <a:noFill/>
                  <a:round/>
                  <a:headEnd/>
                  <a:tailEnd/>
                </a:ln>
              </p:spPr>
              <p:txBody>
                <a:bodyPr lIns="90488" tIns="44450" rIns="90488" bIns="44450" anchor="ctr">
                  <a:spAutoFit/>
                </a:bodyPr>
                <a:lstStyle/>
                <a:p>
                  <a:endParaRPr lang="de-DE" sz="1400">
                    <a:latin typeface="Calibri" pitchFamily="34" charset="0"/>
                  </a:endParaRPr>
                </a:p>
              </p:txBody>
            </p:sp>
            <p:sp>
              <p:nvSpPr>
                <p:cNvPr id="60" name="AutoShape 33"/>
                <p:cNvSpPr>
                  <a:spLocks noChangeAspect="1" noChangeArrowheads="1"/>
                </p:cNvSpPr>
                <p:nvPr/>
              </p:nvSpPr>
              <p:spPr bwMode="auto">
                <a:xfrm>
                  <a:off x="3465" y="1326"/>
                  <a:ext cx="11" cy="495"/>
                </a:xfrm>
                <a:prstGeom prst="roundRect">
                  <a:avLst>
                    <a:gd name="adj" fmla="val 16667"/>
                  </a:avLst>
                </a:prstGeom>
                <a:solidFill>
                  <a:schemeClr val="bg2"/>
                </a:solidFill>
                <a:ln w="9525" algn="ctr">
                  <a:noFill/>
                  <a:round/>
                  <a:headEnd/>
                  <a:tailEnd/>
                </a:ln>
              </p:spPr>
              <p:txBody>
                <a:bodyPr lIns="90488" tIns="44450" rIns="90488" bIns="44450" anchor="ctr">
                  <a:spAutoFit/>
                </a:bodyPr>
                <a:lstStyle/>
                <a:p>
                  <a:endParaRPr lang="de-DE" sz="1400">
                    <a:latin typeface="Calibri" pitchFamily="34" charset="0"/>
                  </a:endParaRPr>
                </a:p>
              </p:txBody>
            </p:sp>
          </p:grpSp>
        </p:grpSp>
        <p:sp>
          <p:nvSpPr>
            <p:cNvPr id="27" name="Rectangle 34"/>
            <p:cNvSpPr>
              <a:spLocks noChangeArrowheads="1"/>
            </p:cNvSpPr>
            <p:nvPr/>
          </p:nvSpPr>
          <p:spPr bwMode="auto">
            <a:xfrm>
              <a:off x="2429" y="668"/>
              <a:ext cx="417" cy="230"/>
            </a:xfrm>
            <a:prstGeom prst="rect">
              <a:avLst/>
            </a:prstGeom>
            <a:noFill/>
            <a:ln w="9525">
              <a:noFill/>
              <a:miter lim="800000"/>
              <a:headEnd/>
              <a:tailEnd/>
            </a:ln>
          </p:spPr>
          <p:txBody>
            <a:bodyPr wrap="none">
              <a:spAutoFit/>
            </a:bodyPr>
            <a:lstStyle/>
            <a:p>
              <a:r>
                <a:rPr lang="de-DE" sz="1100">
                  <a:latin typeface="Calibri" pitchFamily="34" charset="0"/>
                </a:rPr>
                <a:t>  DXT</a:t>
              </a:r>
            </a:p>
          </p:txBody>
        </p:sp>
        <p:sp>
          <p:nvSpPr>
            <p:cNvPr id="28" name="Line 117"/>
            <p:cNvSpPr>
              <a:spLocks noChangeShapeType="1"/>
            </p:cNvSpPr>
            <p:nvPr/>
          </p:nvSpPr>
          <p:spPr bwMode="auto">
            <a:xfrm flipV="1">
              <a:off x="1362" y="1552"/>
              <a:ext cx="2177" cy="107"/>
            </a:xfrm>
            <a:prstGeom prst="line">
              <a:avLst/>
            </a:prstGeom>
            <a:noFill/>
            <a:ln w="25400">
              <a:solidFill>
                <a:schemeClr val="tx1"/>
              </a:solidFill>
              <a:round/>
              <a:headEnd/>
              <a:tailEnd/>
            </a:ln>
          </p:spPr>
          <p:txBody>
            <a:bodyPr/>
            <a:lstStyle/>
            <a:p>
              <a:endParaRPr lang="de-DE"/>
            </a:p>
          </p:txBody>
        </p:sp>
        <p:sp>
          <p:nvSpPr>
            <p:cNvPr id="29" name="Text Box 119"/>
            <p:cNvSpPr txBox="1">
              <a:spLocks noChangeArrowheads="1"/>
            </p:cNvSpPr>
            <p:nvPr/>
          </p:nvSpPr>
          <p:spPr bwMode="auto">
            <a:xfrm>
              <a:off x="4397" y="1479"/>
              <a:ext cx="432" cy="230"/>
            </a:xfrm>
            <a:prstGeom prst="rect">
              <a:avLst/>
            </a:prstGeom>
            <a:noFill/>
            <a:ln w="9525">
              <a:noFill/>
              <a:miter lim="800000"/>
              <a:headEnd/>
              <a:tailEnd/>
            </a:ln>
          </p:spPr>
          <p:txBody>
            <a:bodyPr>
              <a:spAutoFit/>
            </a:bodyPr>
            <a:lstStyle/>
            <a:p>
              <a:pPr algn="ctr"/>
              <a:r>
                <a:rPr lang="de-DE" sz="1100">
                  <a:latin typeface="Calibri" pitchFamily="34" charset="0"/>
                </a:rPr>
                <a:t>BS 3</a:t>
              </a:r>
            </a:p>
          </p:txBody>
        </p:sp>
        <p:pic>
          <p:nvPicPr>
            <p:cNvPr id="30" name="Picture 56"/>
            <p:cNvPicPr>
              <a:picLocks noChangeAspect="1" noChangeArrowheads="1"/>
            </p:cNvPicPr>
            <p:nvPr/>
          </p:nvPicPr>
          <p:blipFill>
            <a:blip r:embed="rId4" cstate="print"/>
            <a:srcRect/>
            <a:stretch>
              <a:fillRect/>
            </a:stretch>
          </p:blipFill>
          <p:spPr bwMode="auto">
            <a:xfrm>
              <a:off x="3059" y="1151"/>
              <a:ext cx="54" cy="39"/>
            </a:xfrm>
            <a:prstGeom prst="rect">
              <a:avLst/>
            </a:prstGeom>
            <a:noFill/>
            <a:ln w="9525" algn="ctr">
              <a:noFill/>
              <a:miter lim="800000"/>
              <a:headEnd/>
              <a:tailEnd/>
            </a:ln>
          </p:spPr>
        </p:pic>
        <p:sp>
          <p:nvSpPr>
            <p:cNvPr id="31" name="Text Box 119"/>
            <p:cNvSpPr txBox="1">
              <a:spLocks noChangeArrowheads="1"/>
            </p:cNvSpPr>
            <p:nvPr/>
          </p:nvSpPr>
          <p:spPr bwMode="auto">
            <a:xfrm>
              <a:off x="3452" y="1545"/>
              <a:ext cx="375" cy="230"/>
            </a:xfrm>
            <a:prstGeom prst="rect">
              <a:avLst/>
            </a:prstGeom>
            <a:noFill/>
            <a:ln w="9525">
              <a:noFill/>
              <a:miter lim="800000"/>
              <a:headEnd/>
              <a:tailEnd/>
            </a:ln>
          </p:spPr>
          <p:txBody>
            <a:bodyPr wrap="none">
              <a:spAutoFit/>
            </a:bodyPr>
            <a:lstStyle/>
            <a:p>
              <a:pPr algn="ctr"/>
              <a:r>
                <a:rPr lang="de-DE" sz="1100">
                  <a:latin typeface="Calibri" pitchFamily="34" charset="0"/>
                </a:rPr>
                <a:t>BS 2</a:t>
              </a:r>
            </a:p>
          </p:txBody>
        </p:sp>
        <p:pic>
          <p:nvPicPr>
            <p:cNvPr id="32" name="Picture 77"/>
            <p:cNvPicPr>
              <a:picLocks noChangeAspect="1" noChangeArrowheads="1"/>
            </p:cNvPicPr>
            <p:nvPr/>
          </p:nvPicPr>
          <p:blipFill>
            <a:blip r:embed="rId4" cstate="print"/>
            <a:srcRect/>
            <a:stretch>
              <a:fillRect/>
            </a:stretch>
          </p:blipFill>
          <p:spPr bwMode="auto">
            <a:xfrm>
              <a:off x="4661" y="1192"/>
              <a:ext cx="54" cy="40"/>
            </a:xfrm>
            <a:prstGeom prst="rect">
              <a:avLst/>
            </a:prstGeom>
            <a:noFill/>
            <a:ln w="9525" algn="ctr">
              <a:noFill/>
              <a:miter lim="800000"/>
              <a:headEnd/>
              <a:tailEnd/>
            </a:ln>
          </p:spPr>
        </p:pic>
        <p:pic>
          <p:nvPicPr>
            <p:cNvPr id="33" name="Picture 97"/>
            <p:cNvPicPr>
              <a:picLocks noChangeAspect="1" noChangeArrowheads="1"/>
            </p:cNvPicPr>
            <p:nvPr/>
          </p:nvPicPr>
          <p:blipFill>
            <a:blip r:embed="rId4" cstate="print"/>
            <a:srcRect/>
            <a:stretch>
              <a:fillRect/>
            </a:stretch>
          </p:blipFill>
          <p:spPr bwMode="auto">
            <a:xfrm>
              <a:off x="1421" y="1188"/>
              <a:ext cx="54" cy="40"/>
            </a:xfrm>
            <a:prstGeom prst="rect">
              <a:avLst/>
            </a:prstGeom>
            <a:noFill/>
            <a:ln w="9525" algn="ctr">
              <a:noFill/>
              <a:miter lim="800000"/>
              <a:headEnd/>
              <a:tailEnd/>
            </a:ln>
          </p:spPr>
        </p:pic>
        <p:sp>
          <p:nvSpPr>
            <p:cNvPr id="34" name="Text Box 119"/>
            <p:cNvSpPr txBox="1">
              <a:spLocks noChangeArrowheads="1"/>
            </p:cNvSpPr>
            <p:nvPr/>
          </p:nvSpPr>
          <p:spPr bwMode="auto">
            <a:xfrm>
              <a:off x="1043" y="1673"/>
              <a:ext cx="435" cy="230"/>
            </a:xfrm>
            <a:prstGeom prst="rect">
              <a:avLst/>
            </a:prstGeom>
            <a:noFill/>
            <a:ln w="9525">
              <a:noFill/>
              <a:miter lim="800000"/>
              <a:headEnd/>
              <a:tailEnd/>
            </a:ln>
          </p:spPr>
          <p:txBody>
            <a:bodyPr wrap="none">
              <a:spAutoFit/>
            </a:bodyPr>
            <a:lstStyle/>
            <a:p>
              <a:pPr algn="ctr"/>
              <a:r>
                <a:rPr lang="de-DE" sz="1100">
                  <a:latin typeface="Calibri" pitchFamily="34" charset="0"/>
                </a:rPr>
                <a:t>TBS 1</a:t>
              </a:r>
            </a:p>
          </p:txBody>
        </p:sp>
        <p:sp>
          <p:nvSpPr>
            <p:cNvPr id="35" name="Line 117"/>
            <p:cNvSpPr>
              <a:spLocks noChangeShapeType="1"/>
            </p:cNvSpPr>
            <p:nvPr/>
          </p:nvSpPr>
          <p:spPr bwMode="auto">
            <a:xfrm>
              <a:off x="2517" y="968"/>
              <a:ext cx="1904" cy="515"/>
            </a:xfrm>
            <a:prstGeom prst="line">
              <a:avLst/>
            </a:prstGeom>
            <a:noFill/>
            <a:ln w="25400">
              <a:solidFill>
                <a:schemeClr val="tx1"/>
              </a:solidFill>
              <a:round/>
              <a:headEnd/>
              <a:tailEnd/>
            </a:ln>
          </p:spPr>
          <p:txBody>
            <a:bodyPr/>
            <a:lstStyle/>
            <a:p>
              <a:endParaRPr lang="de-DE"/>
            </a:p>
          </p:txBody>
        </p:sp>
      </p:grpSp>
      <p:grpSp>
        <p:nvGrpSpPr>
          <p:cNvPr id="61" name="Group 105"/>
          <p:cNvGrpSpPr>
            <a:grpSpLocks/>
          </p:cNvGrpSpPr>
          <p:nvPr/>
        </p:nvGrpSpPr>
        <p:grpSpPr bwMode="auto">
          <a:xfrm>
            <a:off x="4414838" y="4449763"/>
            <a:ext cx="2698750" cy="1425575"/>
            <a:chOff x="3402" y="1590"/>
            <a:chExt cx="2354" cy="1253"/>
          </a:xfrm>
        </p:grpSpPr>
        <p:pic>
          <p:nvPicPr>
            <p:cNvPr id="62" name="Picture 106" descr="A02-631"/>
            <p:cNvPicPr>
              <a:picLocks noChangeAspect="1" noChangeArrowheads="1"/>
            </p:cNvPicPr>
            <p:nvPr/>
          </p:nvPicPr>
          <p:blipFill>
            <a:blip r:embed="rId5" cstate="print"/>
            <a:srcRect/>
            <a:stretch>
              <a:fillRect/>
            </a:stretch>
          </p:blipFill>
          <p:spPr bwMode="auto">
            <a:xfrm>
              <a:off x="3560" y="2013"/>
              <a:ext cx="682" cy="304"/>
            </a:xfrm>
            <a:prstGeom prst="rect">
              <a:avLst/>
            </a:prstGeom>
            <a:noFill/>
            <a:ln w="9525">
              <a:noFill/>
              <a:miter lim="800000"/>
              <a:headEnd/>
              <a:tailEnd/>
            </a:ln>
          </p:spPr>
        </p:pic>
        <p:pic>
          <p:nvPicPr>
            <p:cNvPr id="63" name="Picture 107" descr="A08-101f"/>
            <p:cNvPicPr>
              <a:picLocks noChangeAspect="1" noChangeArrowheads="1"/>
            </p:cNvPicPr>
            <p:nvPr/>
          </p:nvPicPr>
          <p:blipFill>
            <a:blip r:embed="rId6" cstate="print"/>
            <a:srcRect/>
            <a:stretch>
              <a:fillRect/>
            </a:stretch>
          </p:blipFill>
          <p:spPr bwMode="auto">
            <a:xfrm>
              <a:off x="5308" y="1916"/>
              <a:ext cx="166" cy="385"/>
            </a:xfrm>
            <a:prstGeom prst="rect">
              <a:avLst/>
            </a:prstGeom>
            <a:noFill/>
            <a:ln w="9525">
              <a:noFill/>
              <a:miter lim="800000"/>
              <a:headEnd/>
              <a:tailEnd/>
            </a:ln>
          </p:spPr>
        </p:pic>
        <p:sp>
          <p:nvSpPr>
            <p:cNvPr id="64" name="Oval 108"/>
            <p:cNvSpPr>
              <a:spLocks noChangeArrowheads="1"/>
            </p:cNvSpPr>
            <p:nvPr/>
          </p:nvSpPr>
          <p:spPr bwMode="auto">
            <a:xfrm>
              <a:off x="3402" y="1590"/>
              <a:ext cx="2354" cy="996"/>
            </a:xfrm>
            <a:prstGeom prst="ellipse">
              <a:avLst/>
            </a:prstGeom>
            <a:noFill/>
            <a:ln w="12700">
              <a:solidFill>
                <a:schemeClr val="tx1"/>
              </a:solidFill>
              <a:round/>
              <a:headEnd/>
              <a:tailEnd/>
            </a:ln>
          </p:spPr>
          <p:txBody>
            <a:bodyPr wrap="none" anchor="ctr"/>
            <a:lstStyle/>
            <a:p>
              <a:endParaRPr lang="de-DE" sz="1400">
                <a:latin typeface="Calibri" pitchFamily="34" charset="0"/>
              </a:endParaRPr>
            </a:p>
          </p:txBody>
        </p:sp>
        <p:sp>
          <p:nvSpPr>
            <p:cNvPr id="65" name="Text Box 109"/>
            <p:cNvSpPr txBox="1">
              <a:spLocks noChangeArrowheads="1"/>
            </p:cNvSpPr>
            <p:nvPr/>
          </p:nvSpPr>
          <p:spPr bwMode="auto">
            <a:xfrm>
              <a:off x="4202" y="2573"/>
              <a:ext cx="932" cy="270"/>
            </a:xfrm>
            <a:prstGeom prst="rect">
              <a:avLst/>
            </a:prstGeom>
            <a:noFill/>
            <a:ln w="9525">
              <a:noFill/>
              <a:miter lim="800000"/>
              <a:headEnd/>
              <a:tailEnd/>
            </a:ln>
          </p:spPr>
          <p:txBody>
            <a:bodyPr>
              <a:spAutoFit/>
            </a:bodyPr>
            <a:lstStyle/>
            <a:p>
              <a:pPr>
                <a:spcBef>
                  <a:spcPct val="50000"/>
                </a:spcBef>
              </a:pPr>
              <a:r>
                <a:rPr lang="de-DE" sz="1400" b="1">
                  <a:latin typeface="Calibri" pitchFamily="34" charset="0"/>
                </a:rPr>
                <a:t>Gruppe FW</a:t>
              </a:r>
            </a:p>
          </p:txBody>
        </p:sp>
        <p:pic>
          <p:nvPicPr>
            <p:cNvPr id="66" name="Picture 110" descr="Feuerwehrfahrzeug"/>
            <p:cNvPicPr>
              <a:picLocks noChangeAspect="1" noChangeArrowheads="1"/>
            </p:cNvPicPr>
            <p:nvPr/>
          </p:nvPicPr>
          <p:blipFill>
            <a:blip r:embed="rId7" cstate="print"/>
            <a:srcRect/>
            <a:stretch>
              <a:fillRect/>
            </a:stretch>
          </p:blipFill>
          <p:spPr bwMode="auto">
            <a:xfrm>
              <a:off x="4316" y="1732"/>
              <a:ext cx="848" cy="385"/>
            </a:xfrm>
            <a:prstGeom prst="rect">
              <a:avLst/>
            </a:prstGeom>
            <a:noFill/>
            <a:ln w="9525">
              <a:noFill/>
              <a:miter lim="800000"/>
              <a:headEnd/>
              <a:tailEnd/>
            </a:ln>
          </p:spPr>
        </p:pic>
      </p:grpSp>
      <p:grpSp>
        <p:nvGrpSpPr>
          <p:cNvPr id="67" name="Group 152"/>
          <p:cNvGrpSpPr>
            <a:grpSpLocks/>
          </p:cNvGrpSpPr>
          <p:nvPr/>
        </p:nvGrpSpPr>
        <p:grpSpPr bwMode="auto">
          <a:xfrm>
            <a:off x="2641600" y="3622675"/>
            <a:ext cx="1868488" cy="1576388"/>
            <a:chOff x="2047" y="1711"/>
            <a:chExt cx="1630" cy="1385"/>
          </a:xfrm>
        </p:grpSpPr>
        <p:pic>
          <p:nvPicPr>
            <p:cNvPr id="68" name="Picture 112" descr="THW-Fahrzeug2"/>
            <p:cNvPicPr>
              <a:picLocks noChangeAspect="1" noChangeArrowheads="1"/>
            </p:cNvPicPr>
            <p:nvPr/>
          </p:nvPicPr>
          <p:blipFill>
            <a:blip r:embed="rId8" cstate="print"/>
            <a:srcRect/>
            <a:stretch>
              <a:fillRect/>
            </a:stretch>
          </p:blipFill>
          <p:spPr bwMode="auto">
            <a:xfrm>
              <a:off x="2266" y="2301"/>
              <a:ext cx="916" cy="410"/>
            </a:xfrm>
            <a:prstGeom prst="rect">
              <a:avLst/>
            </a:prstGeom>
            <a:noFill/>
            <a:ln w="9525">
              <a:noFill/>
              <a:miter lim="800000"/>
              <a:headEnd/>
              <a:tailEnd/>
            </a:ln>
          </p:spPr>
        </p:pic>
        <p:sp>
          <p:nvSpPr>
            <p:cNvPr id="69" name="Text Box 121"/>
            <p:cNvSpPr txBox="1">
              <a:spLocks noChangeArrowheads="1"/>
            </p:cNvSpPr>
            <p:nvPr/>
          </p:nvSpPr>
          <p:spPr bwMode="auto">
            <a:xfrm>
              <a:off x="2421" y="2826"/>
              <a:ext cx="1140" cy="270"/>
            </a:xfrm>
            <a:prstGeom prst="rect">
              <a:avLst/>
            </a:prstGeom>
            <a:noFill/>
            <a:ln w="9525">
              <a:noFill/>
              <a:miter lim="800000"/>
              <a:headEnd/>
              <a:tailEnd/>
            </a:ln>
          </p:spPr>
          <p:txBody>
            <a:bodyPr>
              <a:spAutoFit/>
            </a:bodyPr>
            <a:lstStyle/>
            <a:p>
              <a:pPr>
                <a:spcBef>
                  <a:spcPct val="50000"/>
                </a:spcBef>
              </a:pPr>
              <a:r>
                <a:rPr lang="de-DE" sz="1400" b="1">
                  <a:latin typeface="Calibri" pitchFamily="34" charset="0"/>
                </a:rPr>
                <a:t>Gruppe THW</a:t>
              </a:r>
            </a:p>
          </p:txBody>
        </p:sp>
        <p:pic>
          <p:nvPicPr>
            <p:cNvPr id="70" name="Picture 122" descr="THW-Fahrzeug"/>
            <p:cNvPicPr>
              <a:picLocks noChangeAspect="1" noChangeArrowheads="1"/>
            </p:cNvPicPr>
            <p:nvPr/>
          </p:nvPicPr>
          <p:blipFill>
            <a:blip r:embed="rId9" cstate="print"/>
            <a:srcRect/>
            <a:stretch>
              <a:fillRect/>
            </a:stretch>
          </p:blipFill>
          <p:spPr bwMode="auto">
            <a:xfrm>
              <a:off x="2485" y="1888"/>
              <a:ext cx="921" cy="390"/>
            </a:xfrm>
            <a:prstGeom prst="rect">
              <a:avLst/>
            </a:prstGeom>
            <a:noFill/>
            <a:ln w="9525">
              <a:noFill/>
              <a:miter lim="800000"/>
              <a:headEnd/>
              <a:tailEnd/>
            </a:ln>
          </p:spPr>
        </p:pic>
        <p:sp>
          <p:nvSpPr>
            <p:cNvPr id="71" name="Oval 123"/>
            <p:cNvSpPr>
              <a:spLocks noChangeArrowheads="1"/>
            </p:cNvSpPr>
            <p:nvPr/>
          </p:nvSpPr>
          <p:spPr bwMode="auto">
            <a:xfrm>
              <a:off x="2047" y="1711"/>
              <a:ext cx="1630" cy="1128"/>
            </a:xfrm>
            <a:prstGeom prst="ellipse">
              <a:avLst/>
            </a:prstGeom>
            <a:noFill/>
            <a:ln w="12700">
              <a:solidFill>
                <a:schemeClr val="tx1"/>
              </a:solidFill>
              <a:round/>
              <a:headEnd/>
              <a:tailEnd/>
            </a:ln>
          </p:spPr>
          <p:txBody>
            <a:bodyPr wrap="none" anchor="ctr"/>
            <a:lstStyle/>
            <a:p>
              <a:endParaRPr lang="de-DE" sz="1400">
                <a:latin typeface="Calibri" pitchFamily="34" charset="0"/>
              </a:endParaRPr>
            </a:p>
          </p:txBody>
        </p:sp>
      </p:grpSp>
      <p:grpSp>
        <p:nvGrpSpPr>
          <p:cNvPr id="72" name="Group 151"/>
          <p:cNvGrpSpPr>
            <a:grpSpLocks/>
          </p:cNvGrpSpPr>
          <p:nvPr/>
        </p:nvGrpSpPr>
        <p:grpSpPr bwMode="auto">
          <a:xfrm>
            <a:off x="900113" y="4378325"/>
            <a:ext cx="1698625" cy="1516063"/>
            <a:chOff x="549" y="2455"/>
            <a:chExt cx="1482" cy="1332"/>
          </a:xfrm>
        </p:grpSpPr>
        <p:sp>
          <p:nvSpPr>
            <p:cNvPr id="73" name="Oval 147"/>
            <p:cNvSpPr>
              <a:spLocks noChangeArrowheads="1"/>
            </p:cNvSpPr>
            <p:nvPr/>
          </p:nvSpPr>
          <p:spPr bwMode="auto">
            <a:xfrm>
              <a:off x="549" y="2455"/>
              <a:ext cx="1482" cy="1062"/>
            </a:xfrm>
            <a:prstGeom prst="ellipse">
              <a:avLst/>
            </a:prstGeom>
            <a:noFill/>
            <a:ln w="12700">
              <a:solidFill>
                <a:schemeClr val="tx1"/>
              </a:solidFill>
              <a:round/>
              <a:headEnd/>
              <a:tailEnd/>
            </a:ln>
          </p:spPr>
          <p:txBody>
            <a:bodyPr wrap="none" anchor="ctr"/>
            <a:lstStyle/>
            <a:p>
              <a:endParaRPr lang="de-DE" sz="1400">
                <a:latin typeface="Calibri" pitchFamily="34" charset="0"/>
              </a:endParaRPr>
            </a:p>
          </p:txBody>
        </p:sp>
        <p:sp>
          <p:nvSpPr>
            <p:cNvPr id="74" name="Text Box 148"/>
            <p:cNvSpPr txBox="1">
              <a:spLocks noChangeArrowheads="1"/>
            </p:cNvSpPr>
            <p:nvPr/>
          </p:nvSpPr>
          <p:spPr bwMode="auto">
            <a:xfrm>
              <a:off x="816" y="3517"/>
              <a:ext cx="1015" cy="270"/>
            </a:xfrm>
            <a:prstGeom prst="rect">
              <a:avLst/>
            </a:prstGeom>
            <a:noFill/>
            <a:ln w="9525">
              <a:noFill/>
              <a:miter lim="800000"/>
              <a:headEnd/>
              <a:tailEnd/>
            </a:ln>
          </p:spPr>
          <p:txBody>
            <a:bodyPr>
              <a:spAutoFit/>
            </a:bodyPr>
            <a:lstStyle/>
            <a:p>
              <a:pPr>
                <a:spcBef>
                  <a:spcPct val="50000"/>
                </a:spcBef>
              </a:pPr>
              <a:r>
                <a:rPr lang="de-DE" sz="1400" b="1">
                  <a:latin typeface="Calibri" pitchFamily="34" charset="0"/>
                </a:rPr>
                <a:t>Gruppe RD</a:t>
              </a:r>
            </a:p>
          </p:txBody>
        </p:sp>
        <p:pic>
          <p:nvPicPr>
            <p:cNvPr id="75" name="Picture 149" descr="Rettungsdienst"/>
            <p:cNvPicPr>
              <a:picLocks noChangeAspect="1" noChangeArrowheads="1"/>
            </p:cNvPicPr>
            <p:nvPr/>
          </p:nvPicPr>
          <p:blipFill>
            <a:blip r:embed="rId10" cstate="print"/>
            <a:srcRect/>
            <a:stretch>
              <a:fillRect/>
            </a:stretch>
          </p:blipFill>
          <p:spPr bwMode="auto">
            <a:xfrm>
              <a:off x="702" y="2592"/>
              <a:ext cx="805" cy="379"/>
            </a:xfrm>
            <a:prstGeom prst="rect">
              <a:avLst/>
            </a:prstGeom>
            <a:noFill/>
            <a:ln w="9525">
              <a:noFill/>
              <a:miter lim="800000"/>
              <a:headEnd/>
              <a:tailEnd/>
            </a:ln>
          </p:spPr>
        </p:pic>
        <p:pic>
          <p:nvPicPr>
            <p:cNvPr id="76" name="Picture 150" descr="Rettungsdienst"/>
            <p:cNvPicPr>
              <a:picLocks noChangeAspect="1" noChangeArrowheads="1"/>
            </p:cNvPicPr>
            <p:nvPr/>
          </p:nvPicPr>
          <p:blipFill>
            <a:blip r:embed="rId10" cstate="print"/>
            <a:srcRect/>
            <a:stretch>
              <a:fillRect/>
            </a:stretch>
          </p:blipFill>
          <p:spPr bwMode="auto">
            <a:xfrm>
              <a:off x="937" y="3025"/>
              <a:ext cx="805" cy="379"/>
            </a:xfrm>
            <a:prstGeom prst="rect">
              <a:avLst/>
            </a:prstGeom>
            <a:noFill/>
            <a:ln w="9525">
              <a:noFill/>
              <a:miter lim="800000"/>
              <a:headEnd/>
              <a:tailEnd/>
            </a:ln>
          </p:spPr>
        </p:pic>
      </p:grpSp>
      <p:grpSp>
        <p:nvGrpSpPr>
          <p:cNvPr id="77" name="Gruppieren 76"/>
          <p:cNvGrpSpPr>
            <a:grpSpLocks/>
          </p:cNvGrpSpPr>
          <p:nvPr/>
        </p:nvGrpSpPr>
        <p:grpSpPr bwMode="auto">
          <a:xfrm>
            <a:off x="6715125" y="2789238"/>
            <a:ext cx="1312863" cy="928687"/>
            <a:chOff x="7758112" y="2665142"/>
            <a:chExt cx="2022398" cy="1376634"/>
          </a:xfrm>
        </p:grpSpPr>
        <p:pic>
          <p:nvPicPr>
            <p:cNvPr id="78" name="Picture 100" descr="A02-636"/>
            <p:cNvPicPr>
              <a:picLocks noChangeAspect="1" noChangeArrowheads="1"/>
            </p:cNvPicPr>
            <p:nvPr/>
          </p:nvPicPr>
          <p:blipFill>
            <a:blip r:embed="rId11" cstate="print"/>
            <a:srcRect/>
            <a:stretch>
              <a:fillRect/>
            </a:stretch>
          </p:blipFill>
          <p:spPr bwMode="auto">
            <a:xfrm>
              <a:off x="7983078" y="3413028"/>
              <a:ext cx="1158875" cy="398463"/>
            </a:xfrm>
            <a:prstGeom prst="rect">
              <a:avLst/>
            </a:prstGeom>
            <a:noFill/>
            <a:ln w="9525">
              <a:noFill/>
              <a:miter lim="800000"/>
              <a:headEnd/>
              <a:tailEnd/>
            </a:ln>
          </p:spPr>
        </p:pic>
        <p:pic>
          <p:nvPicPr>
            <p:cNvPr id="79" name="Picture 148"/>
            <p:cNvPicPr>
              <a:picLocks noChangeAspect="1" noChangeArrowheads="1"/>
            </p:cNvPicPr>
            <p:nvPr/>
          </p:nvPicPr>
          <p:blipFill>
            <a:blip r:embed="rId12" cstate="print"/>
            <a:srcRect/>
            <a:stretch>
              <a:fillRect/>
            </a:stretch>
          </p:blipFill>
          <p:spPr bwMode="auto">
            <a:xfrm>
              <a:off x="8418086" y="2840481"/>
              <a:ext cx="1158875" cy="401637"/>
            </a:xfrm>
            <a:prstGeom prst="rect">
              <a:avLst/>
            </a:prstGeom>
            <a:noFill/>
            <a:ln w="9525">
              <a:noFill/>
              <a:miter lim="800000"/>
              <a:headEnd/>
              <a:tailEnd/>
            </a:ln>
          </p:spPr>
        </p:pic>
        <p:sp>
          <p:nvSpPr>
            <p:cNvPr id="80" name="Ellipse 79"/>
            <p:cNvSpPr/>
            <p:nvPr/>
          </p:nvSpPr>
          <p:spPr>
            <a:xfrm>
              <a:off x="7758112" y="2665142"/>
              <a:ext cx="2022398" cy="13766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400"/>
            </a:p>
          </p:txBody>
        </p:sp>
      </p:grpSp>
      <p:pic>
        <p:nvPicPr>
          <p:cNvPr id="81" name="Picture 150"/>
          <p:cNvPicPr>
            <a:picLocks noChangeAspect="1" noChangeArrowheads="1"/>
          </p:cNvPicPr>
          <p:nvPr/>
        </p:nvPicPr>
        <p:blipFill>
          <a:blip r:embed="rId2" cstate="print"/>
          <a:srcRect/>
          <a:stretch>
            <a:fillRect/>
          </a:stretch>
        </p:blipFill>
        <p:spPr bwMode="auto">
          <a:xfrm>
            <a:off x="5972175" y="1871663"/>
            <a:ext cx="400050" cy="1027112"/>
          </a:xfrm>
          <a:prstGeom prst="rect">
            <a:avLst/>
          </a:prstGeom>
          <a:noFill/>
          <a:ln w="9525">
            <a:noFill/>
            <a:miter lim="800000"/>
            <a:headEnd/>
            <a:tailEnd/>
          </a:ln>
        </p:spPr>
      </p:pic>
      <p:sp>
        <p:nvSpPr>
          <p:cNvPr id="82" name="Textfeld 86"/>
          <p:cNvSpPr txBox="1">
            <a:spLocks noChangeArrowheads="1"/>
          </p:cNvSpPr>
          <p:nvPr/>
        </p:nvSpPr>
        <p:spPr bwMode="auto">
          <a:xfrm>
            <a:off x="6710363" y="3717925"/>
            <a:ext cx="1263650" cy="307975"/>
          </a:xfrm>
          <a:prstGeom prst="rect">
            <a:avLst/>
          </a:prstGeom>
          <a:noFill/>
          <a:ln w="9525">
            <a:noFill/>
            <a:miter lim="800000"/>
            <a:headEnd/>
            <a:tailEnd/>
          </a:ln>
        </p:spPr>
        <p:txBody>
          <a:bodyPr wrap="none">
            <a:spAutoFit/>
          </a:bodyPr>
          <a:lstStyle/>
          <a:p>
            <a:r>
              <a:rPr lang="de-DE" sz="1400" b="1" dirty="0">
                <a:latin typeface="Calibri" pitchFamily="34" charset="0"/>
              </a:rPr>
              <a:t>Gruppe Polizei</a:t>
            </a:r>
          </a:p>
        </p:txBody>
      </p:sp>
      <p:pic>
        <p:nvPicPr>
          <p:cNvPr id="83" name="Grafik 5"/>
          <p:cNvPicPr>
            <a:picLocks noChangeAspect="1"/>
          </p:cNvPicPr>
          <p:nvPr/>
        </p:nvPicPr>
        <p:blipFill>
          <a:blip r:embed="rId13" cstate="print"/>
          <a:srcRect/>
          <a:stretch>
            <a:fillRect/>
          </a:stretch>
        </p:blipFill>
        <p:spPr bwMode="auto">
          <a:xfrm>
            <a:off x="3482975" y="1785938"/>
            <a:ext cx="311150" cy="542925"/>
          </a:xfrm>
          <a:prstGeom prst="rect">
            <a:avLst/>
          </a:prstGeom>
          <a:noFill/>
          <a:ln w="9525">
            <a:noFill/>
            <a:miter lim="800000"/>
            <a:headEnd/>
            <a:tailEnd/>
          </a:ln>
        </p:spPr>
      </p:pic>
      <p:grpSp>
        <p:nvGrpSpPr>
          <p:cNvPr id="84" name="Gruppieren 83"/>
          <p:cNvGrpSpPr>
            <a:grpSpLocks/>
          </p:cNvGrpSpPr>
          <p:nvPr/>
        </p:nvGrpSpPr>
        <p:grpSpPr bwMode="auto">
          <a:xfrm rot="-178775">
            <a:off x="5094288" y="2384425"/>
            <a:ext cx="252412" cy="2536825"/>
            <a:chOff x="5011096" y="769432"/>
            <a:chExt cx="806091" cy="4515334"/>
          </a:xfrm>
        </p:grpSpPr>
        <p:cxnSp>
          <p:nvCxnSpPr>
            <p:cNvPr id="85" name="Gerade Verbindung mit Pfeil 84"/>
            <p:cNvCxnSpPr/>
            <p:nvPr/>
          </p:nvCxnSpPr>
          <p:spPr>
            <a:xfrm flipV="1">
              <a:off x="5753206" y="732995"/>
              <a:ext cx="0" cy="3034711"/>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Gerade Verbindung mit Pfeil 85"/>
            <p:cNvCxnSpPr/>
            <p:nvPr/>
          </p:nvCxnSpPr>
          <p:spPr>
            <a:xfrm flipH="1">
              <a:off x="4947498" y="2703789"/>
              <a:ext cx="177443" cy="2543054"/>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Gerade Verbindung 86"/>
            <p:cNvCxnSpPr/>
            <p:nvPr/>
          </p:nvCxnSpPr>
          <p:spPr>
            <a:xfrm>
              <a:off x="5128148" y="2697611"/>
              <a:ext cx="628651" cy="1085036"/>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Gruppieren 87"/>
          <p:cNvGrpSpPr>
            <a:grpSpLocks/>
          </p:cNvGrpSpPr>
          <p:nvPr/>
        </p:nvGrpSpPr>
        <p:grpSpPr bwMode="auto">
          <a:xfrm rot="-1138664">
            <a:off x="2633663" y="2465388"/>
            <a:ext cx="171450" cy="1870075"/>
            <a:chOff x="5011096" y="769432"/>
            <a:chExt cx="806091" cy="4515334"/>
          </a:xfrm>
        </p:grpSpPr>
        <p:cxnSp>
          <p:nvCxnSpPr>
            <p:cNvPr id="89" name="Gerade Verbindung mit Pfeil 88"/>
            <p:cNvCxnSpPr/>
            <p:nvPr/>
          </p:nvCxnSpPr>
          <p:spPr>
            <a:xfrm flipV="1">
              <a:off x="5818532" y="765791"/>
              <a:ext cx="0" cy="3031942"/>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Gerade Verbindung mit Pfeil 89"/>
            <p:cNvCxnSpPr/>
            <p:nvPr/>
          </p:nvCxnSpPr>
          <p:spPr>
            <a:xfrm flipH="1">
              <a:off x="4974061" y="2714071"/>
              <a:ext cx="179131" cy="2545146"/>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Gerade Verbindung 90"/>
            <p:cNvCxnSpPr/>
            <p:nvPr/>
          </p:nvCxnSpPr>
          <p:spPr>
            <a:xfrm>
              <a:off x="5191584" y="2737902"/>
              <a:ext cx="626960" cy="1084752"/>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2" name="Gruppieren 91"/>
          <p:cNvGrpSpPr>
            <a:grpSpLocks/>
          </p:cNvGrpSpPr>
          <p:nvPr/>
        </p:nvGrpSpPr>
        <p:grpSpPr bwMode="auto">
          <a:xfrm rot="375843" flipH="1">
            <a:off x="2030413" y="2497138"/>
            <a:ext cx="198437" cy="2560637"/>
            <a:chOff x="5011096" y="769432"/>
            <a:chExt cx="806091" cy="4515334"/>
          </a:xfrm>
        </p:grpSpPr>
        <p:cxnSp>
          <p:nvCxnSpPr>
            <p:cNvPr id="93" name="Gerade Verbindung mit Pfeil 92"/>
            <p:cNvCxnSpPr/>
            <p:nvPr/>
          </p:nvCxnSpPr>
          <p:spPr>
            <a:xfrm flipV="1">
              <a:off x="5833796" y="762443"/>
              <a:ext cx="0" cy="3031684"/>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4" name="Gerade Verbindung mit Pfeil 93"/>
            <p:cNvCxnSpPr/>
            <p:nvPr/>
          </p:nvCxnSpPr>
          <p:spPr>
            <a:xfrm flipH="1">
              <a:off x="5013173" y="2739729"/>
              <a:ext cx="180565" cy="2544601"/>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5" name="Gerade Verbindung 94"/>
            <p:cNvCxnSpPr/>
            <p:nvPr/>
          </p:nvCxnSpPr>
          <p:spPr>
            <a:xfrm>
              <a:off x="5192953" y="2737620"/>
              <a:ext cx="625526" cy="1086144"/>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6" name="Gruppieren 95"/>
          <p:cNvGrpSpPr>
            <a:grpSpLocks/>
          </p:cNvGrpSpPr>
          <p:nvPr/>
        </p:nvGrpSpPr>
        <p:grpSpPr bwMode="auto">
          <a:xfrm rot="739969">
            <a:off x="1595438" y="2435225"/>
            <a:ext cx="261937" cy="2163763"/>
            <a:chOff x="5011096" y="769432"/>
            <a:chExt cx="806091" cy="4515334"/>
          </a:xfrm>
        </p:grpSpPr>
        <p:cxnSp>
          <p:nvCxnSpPr>
            <p:cNvPr id="97" name="Gerade Verbindung mit Pfeil 96"/>
            <p:cNvCxnSpPr/>
            <p:nvPr/>
          </p:nvCxnSpPr>
          <p:spPr>
            <a:xfrm flipV="1">
              <a:off x="5764303" y="744074"/>
              <a:ext cx="0" cy="3031202"/>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8" name="Gerade Verbindung mit Pfeil 97"/>
            <p:cNvCxnSpPr/>
            <p:nvPr/>
          </p:nvCxnSpPr>
          <p:spPr>
            <a:xfrm flipH="1">
              <a:off x="4983466" y="2729899"/>
              <a:ext cx="175875" cy="2547537"/>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9" name="Gerade Verbindung 98"/>
            <p:cNvCxnSpPr/>
            <p:nvPr/>
          </p:nvCxnSpPr>
          <p:spPr>
            <a:xfrm>
              <a:off x="5117102" y="2696777"/>
              <a:ext cx="625332" cy="1083281"/>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0" name="Gruppieren 99"/>
          <p:cNvGrpSpPr>
            <a:grpSpLocks/>
          </p:cNvGrpSpPr>
          <p:nvPr/>
        </p:nvGrpSpPr>
        <p:grpSpPr bwMode="auto">
          <a:xfrm rot="2516828" flipH="1">
            <a:off x="4222750" y="2160588"/>
            <a:ext cx="296863" cy="1798637"/>
            <a:chOff x="5011096" y="769432"/>
            <a:chExt cx="806091" cy="4515334"/>
          </a:xfrm>
        </p:grpSpPr>
        <p:cxnSp>
          <p:nvCxnSpPr>
            <p:cNvPr id="101" name="Gerade Verbindung mit Pfeil 100"/>
            <p:cNvCxnSpPr/>
            <p:nvPr/>
          </p:nvCxnSpPr>
          <p:spPr>
            <a:xfrm flipV="1">
              <a:off x="5912446" y="756631"/>
              <a:ext cx="0" cy="3032806"/>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 name="Gerade Verbindung mit Pfeil 101"/>
            <p:cNvCxnSpPr/>
            <p:nvPr/>
          </p:nvCxnSpPr>
          <p:spPr>
            <a:xfrm flipH="1">
              <a:off x="5101504" y="2720590"/>
              <a:ext cx="181047" cy="2542616"/>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3" name="Gerade Verbindung 102"/>
            <p:cNvCxnSpPr/>
            <p:nvPr/>
          </p:nvCxnSpPr>
          <p:spPr>
            <a:xfrm>
              <a:off x="5201781" y="2737796"/>
              <a:ext cx="625041" cy="1087983"/>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4" name="Gruppieren 103"/>
          <p:cNvGrpSpPr>
            <a:grpSpLocks/>
          </p:cNvGrpSpPr>
          <p:nvPr/>
        </p:nvGrpSpPr>
        <p:grpSpPr bwMode="auto">
          <a:xfrm rot="-1595575">
            <a:off x="5692775" y="2181225"/>
            <a:ext cx="217488" cy="2538413"/>
            <a:chOff x="5011096" y="769432"/>
            <a:chExt cx="806091" cy="4515334"/>
          </a:xfrm>
        </p:grpSpPr>
        <p:cxnSp>
          <p:nvCxnSpPr>
            <p:cNvPr id="105" name="Gerade Verbindung mit Pfeil 104"/>
            <p:cNvCxnSpPr/>
            <p:nvPr/>
          </p:nvCxnSpPr>
          <p:spPr>
            <a:xfrm flipV="1">
              <a:off x="5816172" y="768854"/>
              <a:ext cx="0" cy="3032813"/>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Gerade Verbindung mit Pfeil 105"/>
            <p:cNvCxnSpPr/>
            <p:nvPr/>
          </p:nvCxnSpPr>
          <p:spPr>
            <a:xfrm flipH="1">
              <a:off x="5008822" y="2731075"/>
              <a:ext cx="182402" cy="2544288"/>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7" name="Gerade Verbindung 106"/>
            <p:cNvCxnSpPr/>
            <p:nvPr/>
          </p:nvCxnSpPr>
          <p:spPr>
            <a:xfrm>
              <a:off x="5185934" y="2734838"/>
              <a:ext cx="629575" cy="1087182"/>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8" name="Gruppieren 107"/>
          <p:cNvGrpSpPr>
            <a:grpSpLocks/>
          </p:cNvGrpSpPr>
          <p:nvPr/>
        </p:nvGrpSpPr>
        <p:grpSpPr bwMode="auto">
          <a:xfrm rot="-821862">
            <a:off x="6353175" y="2265363"/>
            <a:ext cx="257175" cy="2538412"/>
            <a:chOff x="5011096" y="769432"/>
            <a:chExt cx="806091" cy="4515334"/>
          </a:xfrm>
        </p:grpSpPr>
        <p:cxnSp>
          <p:nvCxnSpPr>
            <p:cNvPr id="109" name="Gerade Verbindung mit Pfeil 108"/>
            <p:cNvCxnSpPr/>
            <p:nvPr/>
          </p:nvCxnSpPr>
          <p:spPr>
            <a:xfrm flipV="1">
              <a:off x="5774713" y="730756"/>
              <a:ext cx="0" cy="3032814"/>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Gerade Verbindung mit Pfeil 109"/>
            <p:cNvCxnSpPr/>
            <p:nvPr/>
          </p:nvCxnSpPr>
          <p:spPr>
            <a:xfrm flipH="1">
              <a:off x="5004030" y="2727897"/>
              <a:ext cx="179131" cy="2544289"/>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p:nvCxnSpPr>
          <p:spPr>
            <a:xfrm>
              <a:off x="5166401" y="2713454"/>
              <a:ext cx="626960" cy="1084358"/>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2" name="Gruppieren 111"/>
          <p:cNvGrpSpPr>
            <a:grpSpLocks/>
          </p:cNvGrpSpPr>
          <p:nvPr/>
        </p:nvGrpSpPr>
        <p:grpSpPr bwMode="auto">
          <a:xfrm rot="-2738641">
            <a:off x="6660356" y="2099469"/>
            <a:ext cx="214313" cy="1330325"/>
            <a:chOff x="5011096" y="769432"/>
            <a:chExt cx="806091" cy="4515334"/>
          </a:xfrm>
        </p:grpSpPr>
        <p:cxnSp>
          <p:nvCxnSpPr>
            <p:cNvPr id="113" name="Gerade Verbindung mit Pfeil 112"/>
            <p:cNvCxnSpPr/>
            <p:nvPr/>
          </p:nvCxnSpPr>
          <p:spPr>
            <a:xfrm flipV="1">
              <a:off x="5807636" y="767488"/>
              <a:ext cx="0" cy="3033570"/>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4" name="Gerade Verbindung mit Pfeil 113"/>
            <p:cNvCxnSpPr/>
            <p:nvPr/>
          </p:nvCxnSpPr>
          <p:spPr>
            <a:xfrm flipH="1">
              <a:off x="5006219" y="2737208"/>
              <a:ext cx="179131" cy="2543243"/>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5" name="Gerade Verbindung 114"/>
            <p:cNvCxnSpPr/>
            <p:nvPr/>
          </p:nvCxnSpPr>
          <p:spPr>
            <a:xfrm>
              <a:off x="5184152" y="2732194"/>
              <a:ext cx="626956" cy="1083032"/>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6" name="Gruppieren 115"/>
          <p:cNvGrpSpPr>
            <a:grpSpLocks/>
          </p:cNvGrpSpPr>
          <p:nvPr/>
        </p:nvGrpSpPr>
        <p:grpSpPr bwMode="auto">
          <a:xfrm rot="-3836204">
            <a:off x="6861176" y="1849437"/>
            <a:ext cx="214312" cy="1331913"/>
            <a:chOff x="5011096" y="769432"/>
            <a:chExt cx="806091" cy="4515334"/>
          </a:xfrm>
        </p:grpSpPr>
        <p:cxnSp>
          <p:nvCxnSpPr>
            <p:cNvPr id="117" name="Gerade Verbindung mit Pfeil 116"/>
            <p:cNvCxnSpPr/>
            <p:nvPr/>
          </p:nvCxnSpPr>
          <p:spPr>
            <a:xfrm flipV="1">
              <a:off x="5800643" y="760607"/>
              <a:ext cx="0" cy="3029953"/>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8" name="Gerade Verbindung mit Pfeil 117"/>
            <p:cNvCxnSpPr/>
            <p:nvPr/>
          </p:nvCxnSpPr>
          <p:spPr>
            <a:xfrm flipH="1">
              <a:off x="5002603" y="2734983"/>
              <a:ext cx="179132" cy="2545591"/>
            </a:xfrm>
            <a:prstGeom prst="straightConnector1">
              <a:avLst/>
            </a:prstGeom>
            <a:ln w="19050" cap="rnd">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9" name="Gerade Verbindung 118"/>
            <p:cNvCxnSpPr/>
            <p:nvPr/>
          </p:nvCxnSpPr>
          <p:spPr>
            <a:xfrm>
              <a:off x="5189039" y="2734837"/>
              <a:ext cx="626959" cy="1081741"/>
            </a:xfrm>
            <a:prstGeom prst="line">
              <a:avLst/>
            </a:prstGeom>
            <a:ln w="19050" cap="rnd">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linds(horizontal)">
                                      <p:cBhvr>
                                        <p:cTn id="7" dur="500"/>
                                        <p:tgtEl>
                                          <p:spTgt spid="81"/>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linds(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blinds(horizontal)">
                                      <p:cBhvr>
                                        <p:cTn id="21" dur="500"/>
                                        <p:tgtEl>
                                          <p:spTgt spid="61"/>
                                        </p:tgtEl>
                                      </p:cBhvr>
                                    </p:animEffect>
                                  </p:childTnLst>
                                </p:cTn>
                              </p:par>
                              <p:par>
                                <p:cTn id="22" presetID="3" presetClass="entr" presetSubtype="10" fill="hold" nodeType="with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blinds(horizontal)">
                                      <p:cBhvr>
                                        <p:cTn id="24" dur="500"/>
                                        <p:tgtEl>
                                          <p:spTgt spid="104"/>
                                        </p:tgtEl>
                                      </p:cBhvr>
                                    </p:animEffect>
                                  </p:childTnLst>
                                </p:cTn>
                              </p:par>
                              <p:par>
                                <p:cTn id="25" presetID="3" presetClass="entr" presetSubtype="1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blinds(horizontal)">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8"/>
                                        </p:tgtEl>
                                        <p:attrNameLst>
                                          <p:attrName>style.visibility</p:attrName>
                                        </p:attrNameLst>
                                      </p:cBhvr>
                                      <p:to>
                                        <p:strVal val="visible"/>
                                      </p:to>
                                    </p:set>
                                    <p:animEffect transition="in" filter="blinds(horizontal)">
                                      <p:cBhvr>
                                        <p:cTn id="32" dur="500"/>
                                        <p:tgtEl>
                                          <p:spTgt spid="10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blinds(horizontal)">
                                      <p:cBhvr>
                                        <p:cTn id="37" dur="500"/>
                                        <p:tgtEl>
                                          <p:spTgt spid="77"/>
                                        </p:tgtEl>
                                      </p:cBhvr>
                                    </p:animEffect>
                                  </p:childTnLst>
                                </p:cTn>
                              </p:par>
                              <p:par>
                                <p:cTn id="38" presetID="3" presetClass="entr" presetSubtype="10" fill="hold" nodeType="withEffect">
                                  <p:stCondLst>
                                    <p:cond delay="0"/>
                                  </p:stCondLst>
                                  <p:childTnLst>
                                    <p:set>
                                      <p:cBhvr>
                                        <p:cTn id="39" dur="1" fill="hold">
                                          <p:stCondLst>
                                            <p:cond delay="0"/>
                                          </p:stCondLst>
                                        </p:cTn>
                                        <p:tgtEl>
                                          <p:spTgt spid="112"/>
                                        </p:tgtEl>
                                        <p:attrNameLst>
                                          <p:attrName>style.visibility</p:attrName>
                                        </p:attrNameLst>
                                      </p:cBhvr>
                                      <p:to>
                                        <p:strVal val="visible"/>
                                      </p:to>
                                    </p:set>
                                    <p:animEffect transition="in" filter="blinds(horizontal)">
                                      <p:cBhvr>
                                        <p:cTn id="40" dur="500"/>
                                        <p:tgtEl>
                                          <p:spTgt spid="112"/>
                                        </p:tgtEl>
                                      </p:cBhvr>
                                    </p:animEffect>
                                  </p:childTnLst>
                                </p:cTn>
                              </p:par>
                              <p:par>
                                <p:cTn id="41" presetID="3" presetClass="entr" presetSubtype="10" fill="hold" nodeType="withEffect">
                                  <p:stCondLst>
                                    <p:cond delay="0"/>
                                  </p:stCondLst>
                                  <p:childTnLst>
                                    <p:set>
                                      <p:cBhvr>
                                        <p:cTn id="42" dur="1" fill="hold">
                                          <p:stCondLst>
                                            <p:cond delay="0"/>
                                          </p:stCondLst>
                                        </p:cTn>
                                        <p:tgtEl>
                                          <p:spTgt spid="116"/>
                                        </p:tgtEl>
                                        <p:attrNameLst>
                                          <p:attrName>style.visibility</p:attrName>
                                        </p:attrNameLst>
                                      </p:cBhvr>
                                      <p:to>
                                        <p:strVal val="visible"/>
                                      </p:to>
                                    </p:set>
                                    <p:animEffect transition="in" filter="blinds(horizontal)">
                                      <p:cBhvr>
                                        <p:cTn id="43" dur="500"/>
                                        <p:tgtEl>
                                          <p:spTgt spid="116"/>
                                        </p:tgtEl>
                                      </p:cBhvr>
                                    </p:animEffect>
                                  </p:childTnLst>
                                </p:cTn>
                              </p:par>
                              <p:par>
                                <p:cTn id="44" presetID="3" presetClass="entr" presetSubtype="10" fill="hold" nodeType="with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blinds(horizontal)">
                                      <p:cBhvr>
                                        <p:cTn id="46" dur="500"/>
                                        <p:tgtEl>
                                          <p:spTgt spid="96"/>
                                        </p:tgtEl>
                                      </p:cBhvr>
                                    </p:animEffect>
                                  </p:childTnLst>
                                </p:cTn>
                              </p:par>
                              <p:par>
                                <p:cTn id="47" presetID="3" presetClass="entr" presetSubtype="10" fill="hold" nodeType="withEffect">
                                  <p:stCondLst>
                                    <p:cond delay="0"/>
                                  </p:stCondLst>
                                  <p:childTnLst>
                                    <p:set>
                                      <p:cBhvr>
                                        <p:cTn id="48" dur="1" fill="hold">
                                          <p:stCondLst>
                                            <p:cond delay="0"/>
                                          </p:stCondLst>
                                        </p:cTn>
                                        <p:tgtEl>
                                          <p:spTgt spid="92"/>
                                        </p:tgtEl>
                                        <p:attrNameLst>
                                          <p:attrName>style.visibility</p:attrName>
                                        </p:attrNameLst>
                                      </p:cBhvr>
                                      <p:to>
                                        <p:strVal val="visible"/>
                                      </p:to>
                                    </p:set>
                                    <p:animEffect transition="in" filter="blinds(horizontal)">
                                      <p:cBhvr>
                                        <p:cTn id="49" dur="500"/>
                                        <p:tgtEl>
                                          <p:spTgt spid="92"/>
                                        </p:tgtEl>
                                      </p:cBhvr>
                                    </p:animEffect>
                                  </p:childTnLst>
                                </p:cTn>
                              </p:par>
                              <p:par>
                                <p:cTn id="50" presetID="3" presetClass="entr" presetSubtype="10" fill="hold" nodeType="with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blinds(horizontal)">
                                      <p:cBhvr>
                                        <p:cTn id="52" dur="500"/>
                                        <p:tgtEl>
                                          <p:spTgt spid="88"/>
                                        </p:tgtEl>
                                      </p:cBhvr>
                                    </p:animEffect>
                                  </p:childTnLst>
                                </p:cTn>
                              </p:par>
                              <p:par>
                                <p:cTn id="53" presetID="3" presetClass="entr" presetSubtype="10" fill="hold" nodeType="with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blinds(horizontal)">
                                      <p:cBhvr>
                                        <p:cTn id="55" dur="500"/>
                                        <p:tgtEl>
                                          <p:spTgt spid="100"/>
                                        </p:tgtEl>
                                      </p:cBhvr>
                                    </p:animEffect>
                                  </p:childTnLst>
                                </p:cTn>
                              </p:par>
                              <p:par>
                                <p:cTn id="56" presetID="3" presetClass="entr" presetSubtype="10" fill="hold" nodeType="withEffect">
                                  <p:stCondLst>
                                    <p:cond delay="0"/>
                                  </p:stCondLst>
                                  <p:childTnLst>
                                    <p:set>
                                      <p:cBhvr>
                                        <p:cTn id="57" dur="1" fill="hold">
                                          <p:stCondLst>
                                            <p:cond delay="0"/>
                                          </p:stCondLst>
                                        </p:cTn>
                                        <p:tgtEl>
                                          <p:spTgt spid="67"/>
                                        </p:tgtEl>
                                        <p:attrNameLst>
                                          <p:attrName>style.visibility</p:attrName>
                                        </p:attrNameLst>
                                      </p:cBhvr>
                                      <p:to>
                                        <p:strVal val="visible"/>
                                      </p:to>
                                    </p:set>
                                    <p:animEffect transition="in" filter="blinds(horizontal)">
                                      <p:cBhvr>
                                        <p:cTn id="58" dur="500"/>
                                        <p:tgtEl>
                                          <p:spTgt spid="67"/>
                                        </p:tgtEl>
                                      </p:cBhvr>
                                    </p:animEffect>
                                  </p:childTnLst>
                                </p:cTn>
                              </p:par>
                              <p:par>
                                <p:cTn id="59" presetID="3" presetClass="entr" presetSubtype="1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blinds(horizontal)">
                                      <p:cBhvr>
                                        <p:cTn id="61" dur="500"/>
                                        <p:tgtEl>
                                          <p:spTgt spid="72"/>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blinds(horizontal)">
                                      <p:cBhvr>
                                        <p:cTn id="6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5076056" y="3794194"/>
            <a:ext cx="944766" cy="1412206"/>
          </a:xfrm>
          <a:prstGeom prst="rect">
            <a:avLst/>
          </a:prstGeom>
          <a:noFill/>
        </p:spPr>
      </p:pic>
      <p:pic>
        <p:nvPicPr>
          <p:cNvPr id="15"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3995936" y="4874314"/>
            <a:ext cx="944766" cy="1412206"/>
          </a:xfrm>
          <a:prstGeom prst="rect">
            <a:avLst/>
          </a:prstGeom>
          <a:noFill/>
        </p:spPr>
      </p:pic>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DMO / Direktbetrieb –  </a:t>
            </a:r>
            <a:r>
              <a:rPr lang="de-DE" sz="4400" dirty="0" err="1">
                <a:latin typeface="+mj-lt"/>
                <a:ea typeface="+mj-ea"/>
                <a:cs typeface="+mj-cs"/>
              </a:rPr>
              <a:t>Direct</a:t>
            </a:r>
            <a:r>
              <a:rPr lang="de-DE" sz="4400" dirty="0">
                <a:latin typeface="+mj-lt"/>
                <a:ea typeface="+mj-ea"/>
                <a:cs typeface="+mj-cs"/>
              </a:rPr>
              <a:t> Mode Operation</a:t>
            </a:r>
          </a:p>
        </p:txBody>
      </p:sp>
      <p:sp>
        <p:nvSpPr>
          <p:cNvPr id="108" name="Rectangle 181"/>
          <p:cNvSpPr>
            <a:spLocks noChangeArrowheads="1"/>
          </p:cNvSpPr>
          <p:nvPr/>
        </p:nvSpPr>
        <p:spPr bwMode="auto">
          <a:xfrm>
            <a:off x="1258888" y="1628775"/>
            <a:ext cx="6942137" cy="1705595"/>
          </a:xfrm>
          <a:prstGeom prst="rect">
            <a:avLst/>
          </a:prstGeom>
          <a:noFill/>
          <a:ln w="12700">
            <a:noFill/>
            <a:miter lim="800000"/>
            <a:headEnd/>
            <a:tailEnd/>
          </a:ln>
        </p:spPr>
        <p:txBody>
          <a:bodyPr lIns="90488" tIns="44450" rIns="90488" bIns="44450">
            <a:spAutoFit/>
          </a:bodyPr>
          <a:lstStyle/>
          <a:p>
            <a:pPr marL="342900" indent="-342900" defTabSz="762000" eaLnBrk="0" hangingPunct="0">
              <a:lnSpc>
                <a:spcPct val="90000"/>
              </a:lnSpc>
              <a:spcBef>
                <a:spcPct val="20000"/>
              </a:spcBef>
              <a:buFont typeface="Wingdings" pitchFamily="2" charset="2"/>
              <a:buChar char="§"/>
            </a:pPr>
            <a:r>
              <a:rPr lang="de-DE" sz="1400" dirty="0">
                <a:latin typeface="Calibri" pitchFamily="34" charset="0"/>
              </a:rPr>
              <a:t>Betriebsart </a:t>
            </a:r>
            <a:r>
              <a:rPr lang="de-DE" sz="1400" b="1" u="sng" dirty="0" err="1">
                <a:latin typeface="Calibri" pitchFamily="34" charset="0"/>
              </a:rPr>
              <a:t>D</a:t>
            </a:r>
            <a:r>
              <a:rPr lang="de-DE" sz="1400" dirty="0" err="1">
                <a:latin typeface="Calibri" pitchFamily="34" charset="0"/>
              </a:rPr>
              <a:t>irect</a:t>
            </a:r>
            <a:r>
              <a:rPr lang="de-DE" sz="1400" dirty="0">
                <a:latin typeface="Calibri" pitchFamily="34" charset="0"/>
              </a:rPr>
              <a:t> </a:t>
            </a:r>
            <a:r>
              <a:rPr lang="de-DE" sz="1400" b="1" u="sng" dirty="0">
                <a:latin typeface="Calibri" pitchFamily="34" charset="0"/>
              </a:rPr>
              <a:t>M</a:t>
            </a:r>
            <a:r>
              <a:rPr lang="de-DE" sz="1400" dirty="0">
                <a:latin typeface="Calibri" pitchFamily="34" charset="0"/>
              </a:rPr>
              <a:t>ode </a:t>
            </a:r>
            <a:r>
              <a:rPr lang="de-DE" sz="1400" b="1" u="sng" dirty="0">
                <a:latin typeface="Calibri" pitchFamily="34" charset="0"/>
              </a:rPr>
              <a:t>O</a:t>
            </a:r>
            <a:r>
              <a:rPr lang="de-DE" sz="1400" dirty="0">
                <a:latin typeface="Calibri" pitchFamily="34" charset="0"/>
              </a:rPr>
              <a:t>peration (DMO)</a:t>
            </a:r>
          </a:p>
          <a:p>
            <a:pPr marL="342900" indent="-342900" defTabSz="762000" eaLnBrk="0" hangingPunct="0">
              <a:lnSpc>
                <a:spcPct val="90000"/>
              </a:lnSpc>
              <a:spcBef>
                <a:spcPct val="20000"/>
              </a:spcBef>
              <a:buFont typeface="Wingdings" pitchFamily="2" charset="2"/>
              <a:buChar char="§"/>
            </a:pPr>
            <a:r>
              <a:rPr lang="de-DE" sz="1400" dirty="0">
                <a:latin typeface="Calibri" pitchFamily="34" charset="0"/>
              </a:rPr>
              <a:t>ermöglicht eine Funkkommunikation auch ohne Netzanbindung</a:t>
            </a:r>
          </a:p>
          <a:p>
            <a:pPr marL="342900" indent="-342900" defTabSz="762000" eaLnBrk="0" hangingPunct="0">
              <a:lnSpc>
                <a:spcPct val="90000"/>
              </a:lnSpc>
              <a:spcBef>
                <a:spcPct val="20000"/>
              </a:spcBef>
              <a:buFont typeface="Wingdings" pitchFamily="2" charset="2"/>
              <a:buChar char="§"/>
            </a:pPr>
            <a:r>
              <a:rPr lang="de-DE" sz="1400" dirty="0">
                <a:latin typeface="Calibri" pitchFamily="34" charset="0"/>
              </a:rPr>
              <a:t>DMO erfolgt im Simplexbetrieb</a:t>
            </a:r>
          </a:p>
          <a:p>
            <a:pPr marL="342900" indent="-342900" defTabSz="762000" eaLnBrk="0" hangingPunct="0">
              <a:lnSpc>
                <a:spcPct val="90000"/>
              </a:lnSpc>
              <a:spcBef>
                <a:spcPct val="20000"/>
              </a:spcBef>
              <a:buFont typeface="Wingdings" pitchFamily="2" charset="2"/>
              <a:buChar char="§"/>
            </a:pPr>
            <a:r>
              <a:rPr lang="de-DE" sz="1400" dirty="0">
                <a:latin typeface="Calibri" pitchFamily="34" charset="0"/>
              </a:rPr>
              <a:t>der Teilnehmer kann nicht empfangen während er spricht</a:t>
            </a:r>
          </a:p>
          <a:p>
            <a:pPr marL="342900" indent="-342900" defTabSz="762000" eaLnBrk="0" hangingPunct="0">
              <a:lnSpc>
                <a:spcPct val="90000"/>
              </a:lnSpc>
              <a:spcBef>
                <a:spcPct val="20000"/>
              </a:spcBef>
              <a:buFont typeface="Wingdings" pitchFamily="2" charset="2"/>
              <a:buChar char="§"/>
            </a:pPr>
            <a:r>
              <a:rPr lang="de-DE" sz="1400" dirty="0">
                <a:latin typeface="Calibri" pitchFamily="34" charset="0"/>
              </a:rPr>
              <a:t>die Übertragung wird durch Drücken der Sprechtaste (PTT) aktiviert</a:t>
            </a:r>
          </a:p>
          <a:p>
            <a:pPr marL="342900" indent="-342900" defTabSz="762000" eaLnBrk="0" hangingPunct="0">
              <a:lnSpc>
                <a:spcPct val="90000"/>
              </a:lnSpc>
              <a:spcBef>
                <a:spcPct val="20000"/>
              </a:spcBef>
              <a:buFont typeface="Wingdings" pitchFamily="2" charset="2"/>
              <a:buChar char="§"/>
            </a:pPr>
            <a:r>
              <a:rPr lang="de-DE" sz="1400" dirty="0">
                <a:latin typeface="Calibri" pitchFamily="34" charset="0"/>
              </a:rPr>
              <a:t>der DMO Modus ist vergleichbar mit dem „Einsatzstellenfunk“ im analogen 2m Band</a:t>
            </a:r>
          </a:p>
          <a:p>
            <a:pPr marL="342900" indent="-342900" defTabSz="762000" eaLnBrk="0" hangingPunct="0">
              <a:lnSpc>
                <a:spcPct val="90000"/>
              </a:lnSpc>
              <a:spcBef>
                <a:spcPct val="20000"/>
              </a:spcBef>
              <a:buFont typeface="Wingdings" pitchFamily="2" charset="2"/>
              <a:buChar char="§"/>
            </a:pPr>
            <a:r>
              <a:rPr lang="de-DE" sz="1400" dirty="0">
                <a:latin typeface="Calibri" pitchFamily="34" charset="0"/>
              </a:rPr>
              <a:t>DMO Kommunikation ist auch zwischen MRT und HRT möglich, </a:t>
            </a:r>
            <a:r>
              <a:rPr lang="de-DE" sz="1400" b="1" dirty="0">
                <a:latin typeface="Calibri" pitchFamily="34" charset="0"/>
              </a:rPr>
              <a:t>jedoch nicht beim FRT</a:t>
            </a:r>
          </a:p>
        </p:txBody>
      </p:sp>
      <p:pic>
        <p:nvPicPr>
          <p:cNvPr id="120" name="Grafik 3"/>
          <p:cNvPicPr>
            <a:picLocks noChangeAspect="1"/>
          </p:cNvPicPr>
          <p:nvPr/>
        </p:nvPicPr>
        <p:blipFill>
          <a:blip r:embed="rId3" cstate="print"/>
          <a:srcRect/>
          <a:stretch>
            <a:fillRect/>
          </a:stretch>
        </p:blipFill>
        <p:spPr bwMode="auto">
          <a:xfrm rot="-7333609">
            <a:off x="2220912" y="3850328"/>
            <a:ext cx="263525" cy="939800"/>
          </a:xfrm>
          <a:prstGeom prst="rect">
            <a:avLst/>
          </a:prstGeom>
          <a:noFill/>
          <a:ln w="9525">
            <a:noFill/>
            <a:miter lim="800000"/>
            <a:headEnd/>
            <a:tailEnd/>
          </a:ln>
        </p:spPr>
      </p:pic>
      <p:pic>
        <p:nvPicPr>
          <p:cNvPr id="121" name="Grafik 4"/>
          <p:cNvPicPr>
            <a:picLocks noChangeAspect="1"/>
          </p:cNvPicPr>
          <p:nvPr/>
        </p:nvPicPr>
        <p:blipFill>
          <a:blip r:embed="rId3" cstate="print"/>
          <a:srcRect/>
          <a:stretch>
            <a:fillRect/>
          </a:stretch>
        </p:blipFill>
        <p:spPr bwMode="auto">
          <a:xfrm rot="16762742" flipH="1">
            <a:off x="3176588" y="3326452"/>
            <a:ext cx="293688" cy="2960687"/>
          </a:xfrm>
          <a:prstGeom prst="rect">
            <a:avLst/>
          </a:prstGeom>
          <a:noFill/>
          <a:ln w="9525">
            <a:noFill/>
            <a:miter lim="800000"/>
            <a:headEnd/>
            <a:tailEnd/>
          </a:ln>
        </p:spPr>
      </p:pic>
      <p:pic>
        <p:nvPicPr>
          <p:cNvPr id="122" name="Grafik 5"/>
          <p:cNvPicPr>
            <a:picLocks noChangeAspect="1"/>
          </p:cNvPicPr>
          <p:nvPr/>
        </p:nvPicPr>
        <p:blipFill>
          <a:blip r:embed="rId3" cstate="print"/>
          <a:srcRect/>
          <a:stretch>
            <a:fillRect/>
          </a:stretch>
        </p:blipFill>
        <p:spPr bwMode="auto">
          <a:xfrm rot="4648707">
            <a:off x="3548856" y="2403321"/>
            <a:ext cx="263525" cy="3830638"/>
          </a:xfrm>
          <a:prstGeom prst="rect">
            <a:avLst/>
          </a:prstGeom>
          <a:noFill/>
          <a:ln w="9525">
            <a:noFill/>
            <a:miter lim="800000"/>
            <a:headEnd/>
            <a:tailEnd/>
          </a:ln>
        </p:spPr>
      </p:pic>
      <p:pic>
        <p:nvPicPr>
          <p:cNvPr id="123" name="Grafik 6"/>
          <p:cNvPicPr>
            <a:picLocks noChangeAspect="1"/>
          </p:cNvPicPr>
          <p:nvPr/>
        </p:nvPicPr>
        <p:blipFill>
          <a:blip r:embed="rId4" cstate="print"/>
          <a:srcRect/>
          <a:stretch>
            <a:fillRect/>
          </a:stretch>
        </p:blipFill>
        <p:spPr bwMode="auto">
          <a:xfrm>
            <a:off x="6870700" y="4104327"/>
            <a:ext cx="622300" cy="1536700"/>
          </a:xfrm>
          <a:prstGeom prst="rect">
            <a:avLst/>
          </a:prstGeom>
          <a:noFill/>
          <a:ln w="9525">
            <a:noFill/>
            <a:miter lim="800000"/>
            <a:headEnd/>
            <a:tailEnd/>
          </a:ln>
        </p:spPr>
      </p:pic>
      <p:sp>
        <p:nvSpPr>
          <p:cNvPr id="124" name="Textfeld 9"/>
          <p:cNvSpPr txBox="1">
            <a:spLocks noChangeArrowheads="1"/>
          </p:cNvSpPr>
          <p:nvPr/>
        </p:nvSpPr>
        <p:spPr bwMode="auto">
          <a:xfrm>
            <a:off x="6481763" y="3899540"/>
            <a:ext cx="820737" cy="1584325"/>
          </a:xfrm>
          <a:prstGeom prst="rect">
            <a:avLst/>
          </a:prstGeom>
          <a:noFill/>
          <a:ln>
            <a:noFill/>
          </a:ln>
        </p:spPr>
        <p:txBody>
          <a:bodyPr wrap="none">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auto" hangingPunct="1">
              <a:spcBef>
                <a:spcPts val="0"/>
              </a:spcBef>
              <a:spcAft>
                <a:spcPts val="0"/>
              </a:spcAft>
              <a:defRPr/>
            </a:pPr>
            <a:r>
              <a:rPr lang="de-DE" sz="13900" dirty="0">
                <a:solidFill>
                  <a:srgbClr val="FF0000"/>
                </a:solidFill>
                <a:latin typeface="+mn-lt"/>
                <a:cs typeface="+mn-cs"/>
              </a:rPr>
              <a:t>X</a:t>
            </a:r>
          </a:p>
        </p:txBody>
      </p:sp>
      <p:pic>
        <p:nvPicPr>
          <p:cNvPr id="14" name="Picture 2" descr="http://www.selectric.de/images/content/Sepura-STP9000/galerie/stp_9000_1%201%20von%201.jpg"/>
          <p:cNvPicPr>
            <a:picLocks noChangeAspect="1" noChangeArrowheads="1"/>
          </p:cNvPicPr>
          <p:nvPr/>
        </p:nvPicPr>
        <p:blipFill>
          <a:blip r:embed="rId2" cstate="print"/>
          <a:srcRect/>
          <a:stretch>
            <a:fillRect/>
          </a:stretch>
        </p:blipFill>
        <p:spPr bwMode="auto">
          <a:xfrm>
            <a:off x="1043608" y="4514274"/>
            <a:ext cx="944766" cy="1412206"/>
          </a:xfrm>
          <a:prstGeom prst="rect">
            <a:avLst/>
          </a:prstGeom>
          <a:noFill/>
        </p:spPr>
      </p:pic>
      <p:pic>
        <p:nvPicPr>
          <p:cNvPr id="17" name="Picture 2" descr="http://speedyfunk.de/bilder/produkte/gross/SCC1-Colour-Console-Farb-Bedienkopf-fuer-Sepura-SRG3900.jpg"/>
          <p:cNvPicPr>
            <a:picLocks noChangeAspect="1" noChangeArrowheads="1"/>
          </p:cNvPicPr>
          <p:nvPr/>
        </p:nvPicPr>
        <p:blipFill>
          <a:blip r:embed="rId5" cstate="print"/>
          <a:srcRect t="34019" b="33851"/>
          <a:stretch>
            <a:fillRect/>
          </a:stretch>
        </p:blipFill>
        <p:spPr bwMode="auto">
          <a:xfrm>
            <a:off x="2627784" y="3722186"/>
            <a:ext cx="1334942" cy="4289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blinds(horizontal)">
                                      <p:cBhvr>
                                        <p:cTn id="7" dur="500"/>
                                        <p:tgtEl>
                                          <p:spTgt spid="1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blinds(horizontal)">
                                      <p:cBhvr>
                                        <p:cTn id="10" dur="500"/>
                                        <p:tgtEl>
                                          <p:spTgt spid="12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08">
                                            <p:txEl>
                                              <p:pRg st="1" end="1"/>
                                            </p:txEl>
                                          </p:spTgt>
                                        </p:tgtEl>
                                        <p:attrNameLst>
                                          <p:attrName>style.visibility</p:attrName>
                                        </p:attrNameLst>
                                      </p:cBhvr>
                                      <p:to>
                                        <p:strVal val="visible"/>
                                      </p:to>
                                    </p:set>
                                    <p:animEffect transition="in" filter="blinds(horizontal)">
                                      <p:cBhvr>
                                        <p:cTn id="15" dur="500"/>
                                        <p:tgtEl>
                                          <p:spTgt spid="1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8">
                                            <p:txEl>
                                              <p:pRg st="2" end="2"/>
                                            </p:txEl>
                                          </p:spTgt>
                                        </p:tgtEl>
                                        <p:attrNameLst>
                                          <p:attrName>style.visibility</p:attrName>
                                        </p:attrNameLst>
                                      </p:cBhvr>
                                      <p:to>
                                        <p:strVal val="visible"/>
                                      </p:to>
                                    </p:set>
                                    <p:animEffect transition="in" filter="blinds(horizontal)">
                                      <p:cBhvr>
                                        <p:cTn id="20" dur="500"/>
                                        <p:tgtEl>
                                          <p:spTgt spid="10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08">
                                            <p:txEl>
                                              <p:pRg st="3" end="3"/>
                                            </p:txEl>
                                          </p:spTgt>
                                        </p:tgtEl>
                                        <p:attrNameLst>
                                          <p:attrName>style.visibility</p:attrName>
                                        </p:attrNameLst>
                                      </p:cBhvr>
                                      <p:to>
                                        <p:strVal val="visible"/>
                                      </p:to>
                                    </p:set>
                                    <p:animEffect transition="in" filter="blinds(horizontal)">
                                      <p:cBhvr>
                                        <p:cTn id="25" dur="500"/>
                                        <p:tgtEl>
                                          <p:spTgt spid="10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08">
                                            <p:txEl>
                                              <p:pRg st="4" end="4"/>
                                            </p:txEl>
                                          </p:spTgt>
                                        </p:tgtEl>
                                        <p:attrNameLst>
                                          <p:attrName>style.visibility</p:attrName>
                                        </p:attrNameLst>
                                      </p:cBhvr>
                                      <p:to>
                                        <p:strVal val="visible"/>
                                      </p:to>
                                    </p:set>
                                    <p:animEffect transition="in" filter="blinds(horizontal)">
                                      <p:cBhvr>
                                        <p:cTn id="30" dur="500"/>
                                        <p:tgtEl>
                                          <p:spTgt spid="10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08">
                                            <p:txEl>
                                              <p:pRg st="5" end="5"/>
                                            </p:txEl>
                                          </p:spTgt>
                                        </p:tgtEl>
                                        <p:attrNameLst>
                                          <p:attrName>style.visibility</p:attrName>
                                        </p:attrNameLst>
                                      </p:cBhvr>
                                      <p:to>
                                        <p:strVal val="visible"/>
                                      </p:to>
                                    </p:set>
                                    <p:animEffect transition="in" filter="blinds(horizontal)">
                                      <p:cBhvr>
                                        <p:cTn id="35" dur="500"/>
                                        <p:tgtEl>
                                          <p:spTgt spid="10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08">
                                            <p:txEl>
                                              <p:pRg st="6" end="6"/>
                                            </p:txEl>
                                          </p:spTgt>
                                        </p:tgtEl>
                                        <p:attrNameLst>
                                          <p:attrName>style.visibility</p:attrName>
                                        </p:attrNameLst>
                                      </p:cBhvr>
                                      <p:to>
                                        <p:strVal val="visible"/>
                                      </p:to>
                                    </p:set>
                                    <p:animEffect transition="in" filter="blinds(horizontal)">
                                      <p:cBhvr>
                                        <p:cTn id="40" dur="500"/>
                                        <p:tgtEl>
                                          <p:spTgt spid="108">
                                            <p:txEl>
                                              <p:pRg st="6" end="6"/>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blinds(horizontal)">
                                      <p:cBhvr>
                                        <p:cTn id="43" dur="500"/>
                                        <p:tgtEl>
                                          <p:spTgt spid="122"/>
                                        </p:tgtEl>
                                      </p:cBhvr>
                                    </p:animEffect>
                                  </p:childTnLst>
                                </p:cTn>
                              </p:par>
                              <p:par>
                                <p:cTn id="44" presetID="3" presetClass="entr" presetSubtype="10" fill="hold" nodeType="withEffect">
                                  <p:stCondLst>
                                    <p:cond delay="0"/>
                                  </p:stCondLst>
                                  <p:childTnLst>
                                    <p:set>
                                      <p:cBhvr>
                                        <p:cTn id="45" dur="1" fill="hold">
                                          <p:stCondLst>
                                            <p:cond delay="0"/>
                                          </p:stCondLst>
                                        </p:cTn>
                                        <p:tgtEl>
                                          <p:spTgt spid="120"/>
                                        </p:tgtEl>
                                        <p:attrNameLst>
                                          <p:attrName>style.visibility</p:attrName>
                                        </p:attrNameLst>
                                      </p:cBhvr>
                                      <p:to>
                                        <p:strVal val="visible"/>
                                      </p:to>
                                    </p:set>
                                    <p:animEffect transition="in" filter="blinds(horizontal)">
                                      <p:cBhvr>
                                        <p:cTn id="46" dur="500"/>
                                        <p:tgtEl>
                                          <p:spTgt spid="120"/>
                                        </p:tgtEl>
                                      </p:cBhvr>
                                    </p:animEffect>
                                  </p:childTnLst>
                                </p:cTn>
                              </p:par>
                              <p:par>
                                <p:cTn id="47" presetID="3" presetClass="entr" presetSubtype="1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par>
                                <p:cTn id="50" presetID="3" presetClass="entr" presetSubtype="1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linds(horizontal)">
                                      <p:cBhvr>
                                        <p:cTn id="52" dur="500"/>
                                        <p:tgtEl>
                                          <p:spTgt spid="15"/>
                                        </p:tgtEl>
                                      </p:cBhvr>
                                    </p:animEffect>
                                  </p:childTnLst>
                                </p:cTn>
                              </p:par>
                              <p:par>
                                <p:cTn id="53" presetID="3" presetClass="entr" presetSubtype="10"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linds(horizontal)">
                                      <p:cBhvr>
                                        <p:cTn id="55" dur="500"/>
                                        <p:tgtEl>
                                          <p:spTgt spid="16"/>
                                        </p:tgtEl>
                                      </p:cBhvr>
                                    </p:animEffect>
                                  </p:childTnLst>
                                </p:cTn>
                              </p:par>
                              <p:par>
                                <p:cTn id="56" presetID="3" presetClass="entr" presetSubtype="10" fill="hold" nodeType="withEffect">
                                  <p:stCondLst>
                                    <p:cond delay="0"/>
                                  </p:stCondLst>
                                  <p:childTnLst>
                                    <p:set>
                                      <p:cBhvr>
                                        <p:cTn id="57" dur="1" fill="hold">
                                          <p:stCondLst>
                                            <p:cond delay="0"/>
                                          </p:stCondLst>
                                        </p:cTn>
                                        <p:tgtEl>
                                          <p:spTgt spid="121"/>
                                        </p:tgtEl>
                                        <p:attrNameLst>
                                          <p:attrName>style.visibility</p:attrName>
                                        </p:attrNameLst>
                                      </p:cBhvr>
                                      <p:to>
                                        <p:strVal val="visible"/>
                                      </p:to>
                                    </p:set>
                                    <p:animEffect transition="in" filter="blinds(horizontal)">
                                      <p:cBhvr>
                                        <p:cTn id="58"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Gruppenarten / </a:t>
            </a:r>
            <a:r>
              <a:rPr lang="de-DE" sz="4400" dirty="0" err="1">
                <a:latin typeface="+mj-lt"/>
                <a:ea typeface="+mj-ea"/>
                <a:cs typeface="+mj-cs"/>
              </a:rPr>
              <a:t>Fleetmapping</a:t>
            </a:r>
            <a:r>
              <a:rPr lang="de-DE" sz="4400" dirty="0">
                <a:latin typeface="+mj-lt"/>
                <a:ea typeface="+mj-ea"/>
                <a:cs typeface="+mj-cs"/>
              </a:rPr>
              <a:t> im TMO</a:t>
            </a:r>
          </a:p>
        </p:txBody>
      </p:sp>
      <p:sp>
        <p:nvSpPr>
          <p:cNvPr id="14" name="Textfeld 13"/>
          <p:cNvSpPr txBox="1"/>
          <p:nvPr/>
        </p:nvSpPr>
        <p:spPr>
          <a:xfrm>
            <a:off x="395288" y="1557338"/>
            <a:ext cx="7993062" cy="719137"/>
          </a:xfrm>
          <a:prstGeom prst="rect">
            <a:avLst/>
          </a:prstGeom>
          <a:ln>
            <a:noFill/>
          </a:ln>
        </p:spPr>
        <p:style>
          <a:lnRef idx="2">
            <a:schemeClr val="dk1"/>
          </a:lnRef>
          <a:fillRef idx="1">
            <a:schemeClr val="lt1"/>
          </a:fillRef>
          <a:effectRef idx="0">
            <a:schemeClr val="dk1"/>
          </a:effectRef>
          <a:fontRef idx="minor">
            <a:schemeClr val="dk1"/>
          </a:fontRef>
        </p:style>
        <p:txBody>
          <a:bodyPr wrap="none" anchor="ctr">
            <a:normAutofit/>
          </a:bodyPr>
          <a:lstStyle/>
          <a:p>
            <a:pPr algn="ctr" fontAlgn="auto">
              <a:spcAft>
                <a:spcPts val="0"/>
              </a:spcAft>
              <a:defRPr/>
            </a:pPr>
            <a:r>
              <a:rPr lang="de-DE" dirty="0">
                <a:solidFill>
                  <a:schemeClr val="tx1"/>
                </a:solidFill>
                <a:latin typeface="+mj-lt"/>
                <a:ea typeface="+mj-ea"/>
                <a:cs typeface="+mj-cs"/>
              </a:rPr>
              <a:t>Im TMO Betrieb werden zur Kommunikation verschiedene Gruppen/Kanäle verwendet</a:t>
            </a:r>
          </a:p>
          <a:p>
            <a:pPr algn="ctr" fontAlgn="auto">
              <a:spcAft>
                <a:spcPts val="0"/>
              </a:spcAft>
              <a:defRPr/>
            </a:pPr>
            <a:r>
              <a:rPr lang="de-DE" dirty="0">
                <a:solidFill>
                  <a:schemeClr val="tx1"/>
                </a:solidFill>
                <a:latin typeface="+mj-lt"/>
                <a:ea typeface="+mj-ea"/>
                <a:cs typeface="+mj-cs"/>
              </a:rPr>
              <a:t>Das </a:t>
            </a:r>
            <a:r>
              <a:rPr lang="de-DE" dirty="0" err="1">
                <a:solidFill>
                  <a:schemeClr val="tx1"/>
                </a:solidFill>
                <a:latin typeface="+mj-lt"/>
                <a:ea typeface="+mj-ea"/>
                <a:cs typeface="+mj-cs"/>
              </a:rPr>
              <a:t>Fleetmapping</a:t>
            </a:r>
            <a:r>
              <a:rPr lang="de-DE" dirty="0">
                <a:solidFill>
                  <a:schemeClr val="tx1"/>
                </a:solidFill>
                <a:latin typeface="+mj-lt"/>
                <a:ea typeface="+mj-ea"/>
                <a:cs typeface="+mj-cs"/>
              </a:rPr>
              <a:t> beschreibt die Einteilung der Gruppen</a:t>
            </a:r>
          </a:p>
        </p:txBody>
      </p:sp>
      <p:sp>
        <p:nvSpPr>
          <p:cNvPr id="57" name="Text Box 3"/>
          <p:cNvSpPr txBox="1">
            <a:spLocks noChangeArrowheads="1"/>
          </p:cNvSpPr>
          <p:nvPr/>
        </p:nvSpPr>
        <p:spPr bwMode="auto">
          <a:xfrm>
            <a:off x="468313" y="5718175"/>
            <a:ext cx="7731125" cy="231775"/>
          </a:xfrm>
          <a:prstGeom prst="rect">
            <a:avLst/>
          </a:prstGeom>
          <a:noFill/>
          <a:ln w="9525">
            <a:noFill/>
            <a:miter lim="800000"/>
            <a:headEnd/>
            <a:tailEnd/>
          </a:ln>
        </p:spPr>
        <p:txBody>
          <a:bodyPr>
            <a:spAutoFit/>
          </a:bodyPr>
          <a:lstStyle/>
          <a:p>
            <a:r>
              <a:rPr lang="de-DE" sz="1200" b="1">
                <a:solidFill>
                  <a:srgbClr val="003399"/>
                </a:solidFill>
                <a:latin typeface="Calibri" pitchFamily="34" charset="0"/>
                <a:cs typeface="Times New Roman" pitchFamily="18" charset="0"/>
              </a:rPr>
              <a:t>Bayernweit einheitliche Fleetmapping-Struktur für Feuerwehren und Hilfsorganisationen </a:t>
            </a:r>
          </a:p>
        </p:txBody>
      </p:sp>
      <p:pic>
        <p:nvPicPr>
          <p:cNvPr id="39939" name="Picture 3"/>
          <p:cNvPicPr>
            <a:picLocks noChangeAspect="1" noChangeArrowheads="1"/>
          </p:cNvPicPr>
          <p:nvPr/>
        </p:nvPicPr>
        <p:blipFill>
          <a:blip r:embed="rId2" cstate="print"/>
          <a:srcRect/>
          <a:stretch>
            <a:fillRect/>
          </a:stretch>
        </p:blipFill>
        <p:spPr bwMode="auto">
          <a:xfrm>
            <a:off x="499721" y="2263267"/>
            <a:ext cx="8464767" cy="3469989"/>
          </a:xfrm>
          <a:prstGeom prst="rect">
            <a:avLst/>
          </a:prstGeom>
          <a:noFill/>
          <a:ln w="9525">
            <a:noFill/>
            <a:miter lim="800000"/>
            <a:headEnd/>
            <a:tailEnd/>
          </a:ln>
        </p:spPr>
      </p:pic>
      <p:sp>
        <p:nvSpPr>
          <p:cNvPr id="66" name="Ellipse 65"/>
          <p:cNvSpPr/>
          <p:nvPr/>
        </p:nvSpPr>
        <p:spPr>
          <a:xfrm>
            <a:off x="250825" y="5013325"/>
            <a:ext cx="1225550" cy="7191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linds(horizontal)">
                                      <p:cBhvr>
                                        <p:cTn id="7" dur="500"/>
                                        <p:tgtEl>
                                          <p:spTgt spid="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linds(horizontal)">
                                      <p:cBhvr>
                                        <p:cTn id="1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TMO ILS IN </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Gruppenarten / </a:t>
            </a:r>
            <a:r>
              <a:rPr lang="de-DE" sz="4400" dirty="0" err="1">
                <a:latin typeface="+mj-lt"/>
                <a:ea typeface="+mj-ea"/>
                <a:cs typeface="+mj-cs"/>
              </a:rPr>
              <a:t>Fleetmapping</a:t>
            </a:r>
            <a:r>
              <a:rPr lang="de-DE" sz="4400" dirty="0">
                <a:latin typeface="+mj-lt"/>
                <a:ea typeface="+mj-ea"/>
                <a:cs typeface="+mj-cs"/>
              </a:rPr>
              <a:t> im TMO  - ILS INGOLSTADT</a:t>
            </a:r>
          </a:p>
        </p:txBody>
      </p:sp>
      <p:sp>
        <p:nvSpPr>
          <p:cNvPr id="67" name="Rectangle 1029"/>
          <p:cNvSpPr>
            <a:spLocks noChangeArrowheads="1"/>
          </p:cNvSpPr>
          <p:nvPr/>
        </p:nvSpPr>
        <p:spPr bwMode="auto">
          <a:xfrm>
            <a:off x="303213" y="3030532"/>
            <a:ext cx="1465262" cy="533400"/>
          </a:xfrm>
          <a:prstGeom prst="rect">
            <a:avLst/>
          </a:prstGeom>
          <a:solidFill>
            <a:srgbClr val="00CCFF"/>
          </a:solidFill>
          <a:ln w="9525">
            <a:solidFill>
              <a:schemeClr val="tx1"/>
            </a:solidFill>
            <a:miter lim="800000"/>
            <a:headEnd/>
            <a:tailEnd/>
          </a:ln>
        </p:spPr>
        <p:txBody>
          <a:bodyPr wrap="none" anchor="ctr"/>
          <a:lstStyle/>
          <a:p>
            <a:pPr algn="ctr">
              <a:lnSpc>
                <a:spcPct val="150000"/>
              </a:lnSpc>
              <a:spcBef>
                <a:spcPct val="50000"/>
              </a:spcBef>
              <a:buClr>
                <a:schemeClr val="tx2"/>
              </a:buClr>
            </a:pPr>
            <a:r>
              <a:rPr lang="de-DE" sz="1100" b="1" dirty="0">
                <a:solidFill>
                  <a:srgbClr val="000000"/>
                </a:solidFill>
                <a:latin typeface="Calibri" pitchFamily="34" charset="0"/>
              </a:rPr>
              <a:t>Rettungsdienst </a:t>
            </a:r>
            <a:br>
              <a:rPr lang="de-DE" sz="1100" b="1" dirty="0">
                <a:solidFill>
                  <a:srgbClr val="000000"/>
                </a:solidFill>
                <a:latin typeface="Calibri" pitchFamily="34" charset="0"/>
              </a:rPr>
            </a:br>
            <a:r>
              <a:rPr lang="de-DE" sz="1100" b="1" dirty="0">
                <a:solidFill>
                  <a:srgbClr val="000000"/>
                </a:solidFill>
                <a:latin typeface="Calibri" pitchFamily="34" charset="0"/>
              </a:rPr>
              <a:t>IN - 2253</a:t>
            </a:r>
          </a:p>
        </p:txBody>
      </p:sp>
      <p:sp>
        <p:nvSpPr>
          <p:cNvPr id="68" name="Rectangle 1030"/>
          <p:cNvSpPr>
            <a:spLocks noChangeArrowheads="1"/>
          </p:cNvSpPr>
          <p:nvPr/>
        </p:nvSpPr>
        <p:spPr bwMode="auto">
          <a:xfrm>
            <a:off x="5368925" y="4695800"/>
            <a:ext cx="1403350" cy="533400"/>
          </a:xfrm>
          <a:prstGeom prst="rect">
            <a:avLst/>
          </a:prstGeom>
          <a:solidFill>
            <a:srgbClr val="FF000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a:solidFill>
                  <a:srgbClr val="000000"/>
                </a:solidFill>
                <a:latin typeface="Calibri" pitchFamily="34" charset="0"/>
              </a:rPr>
              <a:t>Feuerwehr</a:t>
            </a:r>
          </a:p>
          <a:p>
            <a:pPr algn="ctr">
              <a:lnSpc>
                <a:spcPct val="80000"/>
              </a:lnSpc>
              <a:spcBef>
                <a:spcPct val="50000"/>
              </a:spcBef>
              <a:buClr>
                <a:schemeClr val="tx2"/>
              </a:buClr>
            </a:pPr>
            <a:r>
              <a:rPr lang="de-DE" sz="1100" b="1" dirty="0">
                <a:solidFill>
                  <a:srgbClr val="000000"/>
                </a:solidFill>
                <a:latin typeface="Calibri" pitchFamily="34" charset="0"/>
              </a:rPr>
              <a:t>PAF - 2282</a:t>
            </a:r>
          </a:p>
        </p:txBody>
      </p:sp>
      <p:sp>
        <p:nvSpPr>
          <p:cNvPr id="69" name="Text Box 1031"/>
          <p:cNvSpPr txBox="1">
            <a:spLocks noChangeArrowheads="1"/>
          </p:cNvSpPr>
          <p:nvPr/>
        </p:nvSpPr>
        <p:spPr bwMode="auto">
          <a:xfrm>
            <a:off x="250825" y="2643182"/>
            <a:ext cx="8296275" cy="268287"/>
          </a:xfrm>
          <a:prstGeom prst="rect">
            <a:avLst/>
          </a:prstGeom>
          <a:noFill/>
          <a:ln w="9525">
            <a:noFill/>
            <a:miter lim="800000"/>
            <a:headEnd/>
            <a:tailEnd/>
          </a:ln>
        </p:spPr>
        <p:txBody>
          <a:bodyPr>
            <a:spAutoFit/>
          </a:bodyPr>
          <a:lstStyle/>
          <a:p>
            <a:pPr>
              <a:lnSpc>
                <a:spcPct val="80000"/>
              </a:lnSpc>
              <a:spcBef>
                <a:spcPct val="50000"/>
              </a:spcBef>
              <a:buClr>
                <a:schemeClr val="tx2"/>
              </a:buClr>
            </a:pPr>
            <a:r>
              <a:rPr lang="de-DE" sz="1400" b="1" dirty="0">
                <a:solidFill>
                  <a:srgbClr val="000000"/>
                </a:solidFill>
                <a:latin typeface="Calibri" pitchFamily="34" charset="0"/>
              </a:rPr>
              <a:t>Durch ILS ständig überwachte Betriebsgruppen</a:t>
            </a:r>
          </a:p>
        </p:txBody>
      </p:sp>
      <p:sp>
        <p:nvSpPr>
          <p:cNvPr id="73" name="Rectangle 1042"/>
          <p:cNvSpPr>
            <a:spLocks noChangeArrowheads="1"/>
          </p:cNvSpPr>
          <p:nvPr/>
        </p:nvSpPr>
        <p:spPr bwMode="auto">
          <a:xfrm>
            <a:off x="3571875" y="3019684"/>
            <a:ext cx="1485900" cy="533400"/>
          </a:xfrm>
          <a:prstGeom prst="rect">
            <a:avLst/>
          </a:prstGeom>
          <a:solidFill>
            <a:srgbClr val="C0C0C0"/>
          </a:solidFill>
          <a:ln w="9525">
            <a:solidFill>
              <a:schemeClr val="tx1"/>
            </a:solidFill>
            <a:miter lim="800000"/>
            <a:headEnd/>
            <a:tailEnd/>
          </a:ln>
        </p:spPr>
        <p:txBody>
          <a:bodyPr wrap="none" anchor="ctr"/>
          <a:lstStyle/>
          <a:p>
            <a:pPr>
              <a:lnSpc>
                <a:spcPct val="80000"/>
              </a:lnSpc>
              <a:spcBef>
                <a:spcPct val="50000"/>
              </a:spcBef>
              <a:buClr>
                <a:schemeClr val="tx2"/>
              </a:buClr>
            </a:pPr>
            <a:r>
              <a:rPr lang="de-DE" sz="1100" b="1" dirty="0">
                <a:solidFill>
                  <a:srgbClr val="000000"/>
                </a:solidFill>
                <a:latin typeface="Calibri" pitchFamily="34" charset="0"/>
              </a:rPr>
              <a:t>Anrufgruppe ILS - 22</a:t>
            </a:r>
          </a:p>
        </p:txBody>
      </p:sp>
      <p:sp>
        <p:nvSpPr>
          <p:cNvPr id="75" name="Rectangle 1030"/>
          <p:cNvSpPr>
            <a:spLocks noChangeArrowheads="1"/>
          </p:cNvSpPr>
          <p:nvPr/>
        </p:nvSpPr>
        <p:spPr bwMode="auto">
          <a:xfrm>
            <a:off x="3654425" y="4695800"/>
            <a:ext cx="1403350" cy="533400"/>
          </a:xfrm>
          <a:prstGeom prst="rect">
            <a:avLst/>
          </a:prstGeom>
          <a:solidFill>
            <a:srgbClr val="FF000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a:solidFill>
                  <a:srgbClr val="000000"/>
                </a:solidFill>
                <a:latin typeface="Calibri" pitchFamily="34" charset="0"/>
              </a:rPr>
              <a:t>Feuerwehr</a:t>
            </a:r>
          </a:p>
          <a:p>
            <a:pPr algn="ctr">
              <a:lnSpc>
                <a:spcPct val="80000"/>
              </a:lnSpc>
              <a:spcBef>
                <a:spcPct val="50000"/>
              </a:spcBef>
              <a:buClr>
                <a:schemeClr val="tx2"/>
              </a:buClr>
            </a:pPr>
            <a:r>
              <a:rPr lang="de-DE" sz="1100" b="1" dirty="0">
                <a:solidFill>
                  <a:srgbClr val="000000"/>
                </a:solidFill>
                <a:latin typeface="Calibri" pitchFamily="34" charset="0"/>
              </a:rPr>
              <a:t>ND – 2272 </a:t>
            </a:r>
          </a:p>
        </p:txBody>
      </p:sp>
      <p:sp>
        <p:nvSpPr>
          <p:cNvPr id="76" name="Rectangle 1030"/>
          <p:cNvSpPr>
            <a:spLocks noChangeArrowheads="1"/>
          </p:cNvSpPr>
          <p:nvPr/>
        </p:nvSpPr>
        <p:spPr bwMode="auto">
          <a:xfrm>
            <a:off x="2006600" y="4695800"/>
            <a:ext cx="1403350" cy="533400"/>
          </a:xfrm>
          <a:prstGeom prst="rect">
            <a:avLst/>
          </a:prstGeom>
          <a:solidFill>
            <a:srgbClr val="FF000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a:solidFill>
                  <a:srgbClr val="000000"/>
                </a:solidFill>
                <a:latin typeface="Calibri" pitchFamily="34" charset="0"/>
              </a:rPr>
              <a:t>Feuerwehr</a:t>
            </a:r>
          </a:p>
          <a:p>
            <a:pPr algn="ctr">
              <a:lnSpc>
                <a:spcPct val="80000"/>
              </a:lnSpc>
              <a:spcBef>
                <a:spcPct val="50000"/>
              </a:spcBef>
              <a:buClr>
                <a:schemeClr val="tx2"/>
              </a:buClr>
            </a:pPr>
            <a:r>
              <a:rPr lang="de-DE" sz="1100" b="1" dirty="0">
                <a:solidFill>
                  <a:srgbClr val="000000"/>
                </a:solidFill>
                <a:latin typeface="Calibri" pitchFamily="34" charset="0"/>
              </a:rPr>
              <a:t> IN - 2262</a:t>
            </a:r>
          </a:p>
        </p:txBody>
      </p:sp>
      <p:sp>
        <p:nvSpPr>
          <p:cNvPr id="77" name="Rectangle 1030"/>
          <p:cNvSpPr>
            <a:spLocks noChangeArrowheads="1"/>
          </p:cNvSpPr>
          <p:nvPr/>
        </p:nvSpPr>
        <p:spPr bwMode="auto">
          <a:xfrm>
            <a:off x="349250" y="4695800"/>
            <a:ext cx="1403350" cy="533400"/>
          </a:xfrm>
          <a:prstGeom prst="rect">
            <a:avLst/>
          </a:prstGeom>
          <a:solidFill>
            <a:srgbClr val="FF000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a:solidFill>
                  <a:srgbClr val="000000"/>
                </a:solidFill>
                <a:latin typeface="Calibri" pitchFamily="34" charset="0"/>
              </a:rPr>
              <a:t>Feuerwehr</a:t>
            </a:r>
          </a:p>
          <a:p>
            <a:pPr algn="ctr">
              <a:lnSpc>
                <a:spcPct val="80000"/>
              </a:lnSpc>
              <a:spcBef>
                <a:spcPct val="50000"/>
              </a:spcBef>
              <a:buClr>
                <a:schemeClr val="tx2"/>
              </a:buClr>
            </a:pPr>
            <a:r>
              <a:rPr lang="de-DE" sz="1100" b="1" dirty="0">
                <a:solidFill>
                  <a:srgbClr val="000000"/>
                </a:solidFill>
                <a:latin typeface="Calibri" pitchFamily="34" charset="0"/>
              </a:rPr>
              <a:t>EI - 2252</a:t>
            </a:r>
          </a:p>
        </p:txBody>
      </p:sp>
      <p:sp>
        <p:nvSpPr>
          <p:cNvPr id="27" name="Textfeld 26"/>
          <p:cNvSpPr txBox="1"/>
          <p:nvPr/>
        </p:nvSpPr>
        <p:spPr>
          <a:xfrm>
            <a:off x="357158" y="1500174"/>
            <a:ext cx="6629764" cy="923330"/>
          </a:xfrm>
          <a:prstGeom prst="rect">
            <a:avLst/>
          </a:prstGeom>
          <a:noFill/>
        </p:spPr>
        <p:txBody>
          <a:bodyPr wrap="none" rtlCol="0">
            <a:spAutoFit/>
          </a:bodyPr>
          <a:lstStyle/>
          <a:p>
            <a:r>
              <a:rPr lang="de-DE" b="1" dirty="0"/>
              <a:t>Es wird unterschieden in Gruppen welche aktiv überwacht werden </a:t>
            </a:r>
            <a:br>
              <a:rPr lang="de-DE" b="1" dirty="0"/>
            </a:br>
            <a:r>
              <a:rPr lang="de-DE" b="1" dirty="0"/>
              <a:t>und Gruppen, welche nur nach Absprache überwacht werden. </a:t>
            </a:r>
          </a:p>
          <a:p>
            <a:r>
              <a:rPr lang="de-DE" b="1" u="sng" dirty="0"/>
              <a:t>Es werden allerdings alle Gruppen aufgezeichnet und gespeichert</a:t>
            </a:r>
          </a:p>
        </p:txBody>
      </p:sp>
      <p:sp>
        <p:nvSpPr>
          <p:cNvPr id="3" name="Textfeld 2"/>
          <p:cNvSpPr txBox="1"/>
          <p:nvPr/>
        </p:nvSpPr>
        <p:spPr>
          <a:xfrm>
            <a:off x="303213" y="3683491"/>
            <a:ext cx="2112053" cy="461665"/>
          </a:xfrm>
          <a:prstGeom prst="rect">
            <a:avLst/>
          </a:prstGeom>
          <a:noFill/>
        </p:spPr>
        <p:txBody>
          <a:bodyPr wrap="none" rtlCol="0">
            <a:spAutoFit/>
          </a:bodyPr>
          <a:lstStyle/>
          <a:p>
            <a:r>
              <a:rPr lang="de-DE" sz="1200" dirty="0"/>
              <a:t>Betriebsgruppe Rettungsdienst</a:t>
            </a:r>
          </a:p>
          <a:p>
            <a:r>
              <a:rPr lang="de-DE" sz="1200" dirty="0"/>
              <a:t>aller 4 </a:t>
            </a:r>
            <a:r>
              <a:rPr lang="de-DE" sz="1200" dirty="0" err="1"/>
              <a:t>Lkr</a:t>
            </a:r>
            <a:r>
              <a:rPr lang="de-DE" sz="1200" dirty="0"/>
              <a:t>.</a:t>
            </a:r>
          </a:p>
        </p:txBody>
      </p:sp>
    </p:spTree>
    <p:extLst>
      <p:ext uri="{BB962C8B-B14F-4D97-AF65-F5344CB8AC3E}">
        <p14:creationId xmlns:p14="http://schemas.microsoft.com/office/powerpoint/2010/main" val="14253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blinds(horizontal)">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linds(horizont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blinds(horizontal)">
                                      <p:cBhvr>
                                        <p:cTn id="17" dur="500"/>
                                        <p:tgtEl>
                                          <p:spTgt spid="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blinds(horizontal)">
                                      <p:cBhvr>
                                        <p:cTn id="22" dur="500"/>
                                        <p:tgtEl>
                                          <p:spTgt spid="68"/>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blinds(horizontal)">
                                      <p:cBhvr>
                                        <p:cTn id="25" dur="500"/>
                                        <p:tgtEl>
                                          <p:spTgt spid="7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linds(horizontal)">
                                      <p:cBhvr>
                                        <p:cTn id="28" dur="500"/>
                                        <p:tgtEl>
                                          <p:spTgt spid="76"/>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blinds(horizontal)">
                                      <p:cBhvr>
                                        <p:cTn id="3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3" grpId="0" animBg="1"/>
      <p:bldP spid="75" grpId="0" animBg="1"/>
      <p:bldP spid="76" grpId="0" animBg="1"/>
      <p:bldP spid="7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TMO-ILS IN</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Gruppenarten / </a:t>
            </a:r>
            <a:r>
              <a:rPr lang="de-DE" sz="4400" dirty="0" err="1">
                <a:latin typeface="+mj-lt"/>
                <a:ea typeface="+mj-ea"/>
                <a:cs typeface="+mj-cs"/>
              </a:rPr>
              <a:t>Fleetmapping</a:t>
            </a:r>
            <a:r>
              <a:rPr lang="de-DE" sz="4400" dirty="0">
                <a:latin typeface="+mj-lt"/>
                <a:ea typeface="+mj-ea"/>
                <a:cs typeface="+mj-cs"/>
              </a:rPr>
              <a:t> im TMO  - ILS INGOLSTADT</a:t>
            </a:r>
          </a:p>
        </p:txBody>
      </p:sp>
      <p:sp>
        <p:nvSpPr>
          <p:cNvPr id="35" name="Rectangle 1037"/>
          <p:cNvSpPr>
            <a:spLocks noChangeArrowheads="1"/>
          </p:cNvSpPr>
          <p:nvPr/>
        </p:nvSpPr>
        <p:spPr bwMode="auto">
          <a:xfrm>
            <a:off x="251520" y="4365104"/>
            <a:ext cx="2232248" cy="821432"/>
          </a:xfrm>
          <a:prstGeom prst="rect">
            <a:avLst/>
          </a:prstGeom>
          <a:solidFill>
            <a:srgbClr val="CC99FF"/>
          </a:solidFill>
          <a:ln w="9525">
            <a:solidFill>
              <a:schemeClr val="tx1"/>
            </a:solidFill>
            <a:miter lim="800000"/>
            <a:headEnd/>
            <a:tailEnd/>
          </a:ln>
        </p:spPr>
        <p:txBody>
          <a:bodyPr wrap="none" anchor="ctr"/>
          <a:lstStyle/>
          <a:p>
            <a:pPr algn="ctr">
              <a:spcBef>
                <a:spcPct val="50000"/>
              </a:spcBef>
              <a:buClr>
                <a:schemeClr val="tx2"/>
              </a:buClr>
            </a:pPr>
            <a:r>
              <a:rPr lang="de-DE" sz="1200" b="1" dirty="0">
                <a:solidFill>
                  <a:srgbClr val="000000"/>
                </a:solidFill>
                <a:latin typeface="Calibri" pitchFamily="34" charset="0"/>
              </a:rPr>
              <a:t>Zusammenarbeit </a:t>
            </a:r>
            <a:r>
              <a:rPr lang="de-DE" sz="1200" b="1" dirty="0" err="1">
                <a:solidFill>
                  <a:srgbClr val="000000"/>
                </a:solidFill>
                <a:latin typeface="Calibri" pitchFamily="34" charset="0"/>
              </a:rPr>
              <a:t>npol</a:t>
            </a:r>
            <a:r>
              <a:rPr lang="de-DE" sz="1200" b="1" dirty="0">
                <a:solidFill>
                  <a:srgbClr val="000000"/>
                </a:solidFill>
                <a:latin typeface="Calibri" pitchFamily="34" charset="0"/>
              </a:rPr>
              <a:t> BOS IN</a:t>
            </a:r>
            <a:br>
              <a:rPr lang="de-DE" sz="1200" b="1" dirty="0">
                <a:solidFill>
                  <a:srgbClr val="000000"/>
                </a:solidFill>
                <a:latin typeface="Calibri" pitchFamily="34" charset="0"/>
              </a:rPr>
            </a:br>
            <a:r>
              <a:rPr lang="de-DE" sz="1200" b="1" dirty="0">
                <a:solidFill>
                  <a:srgbClr val="000000"/>
                </a:solidFill>
                <a:latin typeface="Calibri" pitchFamily="34" charset="0"/>
              </a:rPr>
              <a:t>Zusammenarbeit </a:t>
            </a:r>
            <a:r>
              <a:rPr lang="de-DE" sz="1200" b="1" dirty="0" err="1">
                <a:solidFill>
                  <a:srgbClr val="000000"/>
                </a:solidFill>
                <a:latin typeface="Calibri" pitchFamily="34" charset="0"/>
              </a:rPr>
              <a:t>npol</a:t>
            </a:r>
            <a:r>
              <a:rPr lang="de-DE" sz="1200" b="1" dirty="0">
                <a:solidFill>
                  <a:srgbClr val="000000"/>
                </a:solidFill>
                <a:latin typeface="Calibri" pitchFamily="34" charset="0"/>
              </a:rPr>
              <a:t> BOS EI</a:t>
            </a:r>
            <a:br>
              <a:rPr lang="de-DE" sz="1200" b="1" dirty="0">
                <a:solidFill>
                  <a:srgbClr val="000000"/>
                </a:solidFill>
                <a:latin typeface="Calibri" pitchFamily="34" charset="0"/>
              </a:rPr>
            </a:br>
            <a:r>
              <a:rPr lang="de-DE" sz="1200" b="1" dirty="0">
                <a:solidFill>
                  <a:srgbClr val="000000"/>
                </a:solidFill>
                <a:latin typeface="Calibri" pitchFamily="34" charset="0"/>
              </a:rPr>
              <a:t>Zusammenarbeit </a:t>
            </a:r>
            <a:r>
              <a:rPr lang="de-DE" sz="1200" b="1" dirty="0" err="1">
                <a:solidFill>
                  <a:srgbClr val="000000"/>
                </a:solidFill>
                <a:latin typeface="Calibri" pitchFamily="34" charset="0"/>
              </a:rPr>
              <a:t>npol</a:t>
            </a:r>
            <a:r>
              <a:rPr lang="de-DE" sz="1200" b="1" dirty="0">
                <a:solidFill>
                  <a:srgbClr val="000000"/>
                </a:solidFill>
                <a:latin typeface="Calibri" pitchFamily="34" charset="0"/>
              </a:rPr>
              <a:t> BOS ND</a:t>
            </a:r>
            <a:br>
              <a:rPr lang="de-DE" sz="1200" b="1" dirty="0">
                <a:solidFill>
                  <a:srgbClr val="000000"/>
                </a:solidFill>
                <a:latin typeface="Calibri" pitchFamily="34" charset="0"/>
              </a:rPr>
            </a:br>
            <a:r>
              <a:rPr lang="de-DE" sz="1200" b="1" dirty="0">
                <a:solidFill>
                  <a:srgbClr val="000000"/>
                </a:solidFill>
                <a:latin typeface="Calibri" pitchFamily="34" charset="0"/>
              </a:rPr>
              <a:t>Zusammenarbeit </a:t>
            </a:r>
            <a:r>
              <a:rPr lang="de-DE" sz="1200" b="1" dirty="0" err="1">
                <a:solidFill>
                  <a:srgbClr val="000000"/>
                </a:solidFill>
                <a:latin typeface="Calibri" pitchFamily="34" charset="0"/>
              </a:rPr>
              <a:t>npol</a:t>
            </a:r>
            <a:r>
              <a:rPr lang="de-DE" sz="1200" b="1" dirty="0">
                <a:solidFill>
                  <a:srgbClr val="000000"/>
                </a:solidFill>
                <a:latin typeface="Calibri" pitchFamily="34" charset="0"/>
              </a:rPr>
              <a:t> BOS PAF</a:t>
            </a:r>
          </a:p>
        </p:txBody>
      </p:sp>
      <p:sp>
        <p:nvSpPr>
          <p:cNvPr id="22" name="Rectangle 1034"/>
          <p:cNvSpPr>
            <a:spLocks noChangeArrowheads="1"/>
          </p:cNvSpPr>
          <p:nvPr/>
        </p:nvSpPr>
        <p:spPr bwMode="auto">
          <a:xfrm>
            <a:off x="2695116" y="3597079"/>
            <a:ext cx="2564880" cy="676276"/>
          </a:xfrm>
          <a:prstGeom prst="rect">
            <a:avLst/>
          </a:prstGeom>
          <a:solidFill>
            <a:srgbClr val="3366FF"/>
          </a:solidFill>
          <a:ln w="9525">
            <a:solidFill>
              <a:schemeClr val="tx1"/>
            </a:solidFill>
            <a:miter lim="800000"/>
            <a:headEnd/>
            <a:tailEnd/>
          </a:ln>
        </p:spPr>
        <p:txBody>
          <a:bodyPr wrap="none" anchor="ctr"/>
          <a:lstStyle/>
          <a:p>
            <a:pPr>
              <a:lnSpc>
                <a:spcPct val="80000"/>
              </a:lnSpc>
              <a:spcBef>
                <a:spcPct val="50000"/>
              </a:spcBef>
              <a:buClr>
                <a:schemeClr val="tx2"/>
              </a:buClr>
            </a:pPr>
            <a:r>
              <a:rPr lang="de-DE" sz="1100" b="1" dirty="0">
                <a:solidFill>
                  <a:srgbClr val="FFFFFF"/>
                </a:solidFill>
                <a:latin typeface="Calibri" pitchFamily="34" charset="0"/>
              </a:rPr>
              <a:t>Wasserrettung EI    ( = Einsatzabschnitt 1)</a:t>
            </a:r>
          </a:p>
          <a:p>
            <a:pPr>
              <a:lnSpc>
                <a:spcPct val="80000"/>
              </a:lnSpc>
              <a:spcBef>
                <a:spcPct val="50000"/>
              </a:spcBef>
              <a:buClr>
                <a:schemeClr val="tx2"/>
              </a:buClr>
            </a:pPr>
            <a:r>
              <a:rPr lang="de-DE" sz="1100" b="1" dirty="0">
                <a:solidFill>
                  <a:srgbClr val="FFFFFF"/>
                </a:solidFill>
                <a:latin typeface="Calibri" pitchFamily="34" charset="0"/>
              </a:rPr>
              <a:t>Wasserrettung ND  ( = Einsatzabschnitt 2)</a:t>
            </a:r>
          </a:p>
          <a:p>
            <a:pPr>
              <a:lnSpc>
                <a:spcPct val="80000"/>
              </a:lnSpc>
              <a:spcBef>
                <a:spcPct val="50000"/>
              </a:spcBef>
              <a:buClr>
                <a:schemeClr val="tx2"/>
              </a:buClr>
            </a:pPr>
            <a:r>
              <a:rPr lang="de-DE" sz="1100" b="1" dirty="0">
                <a:solidFill>
                  <a:srgbClr val="FFFFFF"/>
                </a:solidFill>
                <a:latin typeface="Calibri" pitchFamily="34" charset="0"/>
              </a:rPr>
              <a:t>Wasserrettung PAF ( = Einsatzabschnitt 3)</a:t>
            </a:r>
          </a:p>
        </p:txBody>
      </p:sp>
      <p:sp>
        <p:nvSpPr>
          <p:cNvPr id="40" name="Rectangle 1034"/>
          <p:cNvSpPr>
            <a:spLocks noChangeArrowheads="1"/>
          </p:cNvSpPr>
          <p:nvPr/>
        </p:nvSpPr>
        <p:spPr bwMode="auto">
          <a:xfrm>
            <a:off x="251520" y="3605100"/>
            <a:ext cx="2232248" cy="714380"/>
          </a:xfrm>
          <a:prstGeom prst="rect">
            <a:avLst/>
          </a:prstGeom>
          <a:solidFill>
            <a:srgbClr val="3366FF"/>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a:solidFill>
                  <a:srgbClr val="FFFFFF"/>
                </a:solidFill>
                <a:latin typeface="Calibri" pitchFamily="34" charset="0"/>
              </a:rPr>
              <a:t>Wasserrettung</a:t>
            </a:r>
          </a:p>
          <a:p>
            <a:pPr algn="ctr">
              <a:lnSpc>
                <a:spcPct val="80000"/>
              </a:lnSpc>
              <a:spcBef>
                <a:spcPct val="50000"/>
              </a:spcBef>
              <a:buClr>
                <a:schemeClr val="tx2"/>
              </a:buClr>
            </a:pPr>
            <a:r>
              <a:rPr lang="de-DE" sz="1100" b="1" dirty="0">
                <a:solidFill>
                  <a:srgbClr val="FFFFFF"/>
                </a:solidFill>
                <a:latin typeface="Calibri" pitchFamily="34" charset="0"/>
              </a:rPr>
              <a:t>IN</a:t>
            </a:r>
          </a:p>
          <a:p>
            <a:pPr algn="ctr">
              <a:lnSpc>
                <a:spcPct val="80000"/>
              </a:lnSpc>
              <a:spcBef>
                <a:spcPct val="50000"/>
              </a:spcBef>
              <a:buClr>
                <a:schemeClr val="tx2"/>
              </a:buClr>
            </a:pPr>
            <a:r>
              <a:rPr lang="de-DE" sz="1100" b="1" dirty="0">
                <a:solidFill>
                  <a:srgbClr val="FFFFFF"/>
                </a:solidFill>
                <a:latin typeface="Calibri" pitchFamily="34" charset="0"/>
              </a:rPr>
              <a:t>Betriebsgruppe</a:t>
            </a:r>
          </a:p>
        </p:txBody>
      </p:sp>
      <p:sp>
        <p:nvSpPr>
          <p:cNvPr id="43" name="Text Box 1031"/>
          <p:cNvSpPr txBox="1">
            <a:spLocks noChangeArrowheads="1"/>
          </p:cNvSpPr>
          <p:nvPr/>
        </p:nvSpPr>
        <p:spPr bwMode="auto">
          <a:xfrm>
            <a:off x="2411760" y="1412776"/>
            <a:ext cx="5184576" cy="338554"/>
          </a:xfrm>
          <a:prstGeom prst="rect">
            <a:avLst/>
          </a:prstGeom>
          <a:noFill/>
          <a:ln w="9525">
            <a:noFill/>
            <a:miter lim="800000"/>
            <a:headEnd/>
            <a:tailEnd/>
          </a:ln>
        </p:spPr>
        <p:txBody>
          <a:bodyPr wrap="square">
            <a:spAutoFit/>
          </a:bodyPr>
          <a:lstStyle/>
          <a:p>
            <a:pPr>
              <a:lnSpc>
                <a:spcPct val="80000"/>
              </a:lnSpc>
              <a:spcBef>
                <a:spcPct val="50000"/>
              </a:spcBef>
              <a:buClr>
                <a:schemeClr val="tx2"/>
              </a:buClr>
            </a:pPr>
            <a:r>
              <a:rPr lang="de-DE" sz="2000" b="1" dirty="0">
                <a:solidFill>
                  <a:srgbClr val="000000"/>
                </a:solidFill>
                <a:latin typeface="Calibri" pitchFamily="34" charset="0"/>
              </a:rPr>
              <a:t>Betriebsgruppen in Absprache überwacht</a:t>
            </a:r>
          </a:p>
        </p:txBody>
      </p:sp>
      <p:sp>
        <p:nvSpPr>
          <p:cNvPr id="24" name="Rectangle 1034"/>
          <p:cNvSpPr>
            <a:spLocks noChangeArrowheads="1"/>
          </p:cNvSpPr>
          <p:nvPr/>
        </p:nvSpPr>
        <p:spPr bwMode="auto">
          <a:xfrm>
            <a:off x="2699792" y="2852936"/>
            <a:ext cx="2564880" cy="676276"/>
          </a:xfrm>
          <a:prstGeom prst="rect">
            <a:avLst/>
          </a:prstGeom>
          <a:solidFill>
            <a:srgbClr val="00B0F0"/>
          </a:solidFill>
          <a:ln w="9525">
            <a:solidFill>
              <a:schemeClr val="tx1"/>
            </a:solidFill>
            <a:miter lim="800000"/>
            <a:headEnd/>
            <a:tailEnd/>
          </a:ln>
        </p:spPr>
        <p:txBody>
          <a:bodyPr wrap="none" anchor="ctr"/>
          <a:lstStyle/>
          <a:p>
            <a:pPr>
              <a:lnSpc>
                <a:spcPct val="80000"/>
              </a:lnSpc>
              <a:spcBef>
                <a:spcPct val="50000"/>
              </a:spcBef>
              <a:buClr>
                <a:schemeClr val="tx2"/>
              </a:buClr>
            </a:pPr>
            <a:r>
              <a:rPr lang="de-DE" sz="1100" b="1" dirty="0">
                <a:solidFill>
                  <a:srgbClr val="FFFFFF"/>
                </a:solidFill>
                <a:latin typeface="Calibri" pitchFamily="34" charset="0"/>
              </a:rPr>
              <a:t>Rettungsdienst EI    ( Krankentransport)</a:t>
            </a:r>
          </a:p>
          <a:p>
            <a:pPr>
              <a:lnSpc>
                <a:spcPct val="80000"/>
              </a:lnSpc>
              <a:spcBef>
                <a:spcPct val="50000"/>
              </a:spcBef>
              <a:buClr>
                <a:schemeClr val="tx2"/>
              </a:buClr>
            </a:pPr>
            <a:r>
              <a:rPr lang="de-DE" sz="1100" b="1" dirty="0">
                <a:solidFill>
                  <a:srgbClr val="FFFFFF"/>
                </a:solidFill>
                <a:latin typeface="Calibri" pitchFamily="34" charset="0"/>
              </a:rPr>
              <a:t>Rettungsdienst ND  ( = Einsatzabschnitt 1)</a:t>
            </a:r>
          </a:p>
          <a:p>
            <a:pPr>
              <a:lnSpc>
                <a:spcPct val="80000"/>
              </a:lnSpc>
              <a:spcBef>
                <a:spcPct val="50000"/>
              </a:spcBef>
              <a:buClr>
                <a:schemeClr val="tx2"/>
              </a:buClr>
            </a:pPr>
            <a:r>
              <a:rPr lang="de-DE" sz="1100" b="1" dirty="0">
                <a:solidFill>
                  <a:srgbClr val="FFFFFF"/>
                </a:solidFill>
                <a:latin typeface="Calibri" pitchFamily="34" charset="0"/>
              </a:rPr>
              <a:t>Rettungsdienst PAF ( = </a:t>
            </a:r>
            <a:r>
              <a:rPr lang="de-DE" sz="1100" b="1">
                <a:solidFill>
                  <a:srgbClr val="FFFFFF"/>
                </a:solidFill>
                <a:latin typeface="Calibri" pitchFamily="34" charset="0"/>
              </a:rPr>
              <a:t>Einsatzabschnitt 2)</a:t>
            </a:r>
            <a:endParaRPr lang="de-DE" sz="1100" b="1" dirty="0">
              <a:solidFill>
                <a:srgbClr val="FFFFFF"/>
              </a:solidFill>
              <a:latin typeface="Calibri" pitchFamily="34" charset="0"/>
            </a:endParaRPr>
          </a:p>
        </p:txBody>
      </p:sp>
      <p:sp>
        <p:nvSpPr>
          <p:cNvPr id="33" name="Rectangle 1032"/>
          <p:cNvSpPr>
            <a:spLocks noChangeArrowheads="1"/>
          </p:cNvSpPr>
          <p:nvPr/>
        </p:nvSpPr>
        <p:spPr bwMode="auto">
          <a:xfrm>
            <a:off x="251520" y="5229200"/>
            <a:ext cx="2232248" cy="730910"/>
          </a:xfrm>
          <a:prstGeom prst="rect">
            <a:avLst/>
          </a:prstGeom>
          <a:solidFill>
            <a:srgbClr val="FF9900"/>
          </a:solidFill>
          <a:ln w="9525">
            <a:solidFill>
              <a:schemeClr val="tx1"/>
            </a:solidFill>
            <a:miter lim="800000"/>
            <a:headEnd/>
            <a:tailEnd/>
          </a:ln>
        </p:spPr>
        <p:txBody>
          <a:bodyPr wrap="none" anchor="ctr"/>
          <a:lstStyle/>
          <a:p>
            <a:pPr algn="ctr">
              <a:spcBef>
                <a:spcPct val="50000"/>
              </a:spcBef>
              <a:buClr>
                <a:schemeClr val="tx2"/>
              </a:buClr>
            </a:pPr>
            <a:r>
              <a:rPr lang="de-DE" sz="1100" b="1" dirty="0">
                <a:solidFill>
                  <a:srgbClr val="000000"/>
                </a:solidFill>
                <a:latin typeface="Calibri" pitchFamily="34" charset="0"/>
              </a:rPr>
              <a:t>Kat-Schutz EI</a:t>
            </a:r>
            <a:br>
              <a:rPr lang="de-DE" sz="1100" b="1" dirty="0">
                <a:solidFill>
                  <a:srgbClr val="000000"/>
                </a:solidFill>
                <a:latin typeface="Calibri" pitchFamily="34" charset="0"/>
              </a:rPr>
            </a:br>
            <a:r>
              <a:rPr lang="de-DE" sz="1100" b="1" dirty="0">
                <a:solidFill>
                  <a:srgbClr val="000000"/>
                </a:solidFill>
                <a:latin typeface="Calibri" pitchFamily="34" charset="0"/>
              </a:rPr>
              <a:t>Kat-Schutz IN</a:t>
            </a:r>
            <a:br>
              <a:rPr lang="de-DE" sz="1100" b="1" dirty="0">
                <a:solidFill>
                  <a:srgbClr val="000000"/>
                </a:solidFill>
                <a:latin typeface="Calibri" pitchFamily="34" charset="0"/>
              </a:rPr>
            </a:br>
            <a:r>
              <a:rPr lang="de-DE" sz="1100" b="1" dirty="0">
                <a:solidFill>
                  <a:srgbClr val="000000"/>
                </a:solidFill>
                <a:latin typeface="Calibri" pitchFamily="34" charset="0"/>
              </a:rPr>
              <a:t>Kat Schutz ND</a:t>
            </a:r>
            <a:br>
              <a:rPr lang="de-DE" sz="1100" b="1" dirty="0">
                <a:solidFill>
                  <a:srgbClr val="000000"/>
                </a:solidFill>
                <a:latin typeface="Calibri" pitchFamily="34" charset="0"/>
              </a:rPr>
            </a:br>
            <a:r>
              <a:rPr lang="de-DE" sz="1100" b="1" dirty="0">
                <a:solidFill>
                  <a:srgbClr val="000000"/>
                </a:solidFill>
                <a:latin typeface="Calibri" pitchFamily="34" charset="0"/>
              </a:rPr>
              <a:t>Kat-Schutz PAF</a:t>
            </a:r>
          </a:p>
        </p:txBody>
      </p:sp>
      <p:sp>
        <p:nvSpPr>
          <p:cNvPr id="34" name="Rectangle 1041"/>
          <p:cNvSpPr>
            <a:spLocks noChangeArrowheads="1"/>
          </p:cNvSpPr>
          <p:nvPr/>
        </p:nvSpPr>
        <p:spPr bwMode="auto">
          <a:xfrm>
            <a:off x="285150" y="1690548"/>
            <a:ext cx="2198618" cy="533400"/>
          </a:xfrm>
          <a:prstGeom prst="rect">
            <a:avLst/>
          </a:prstGeom>
          <a:solidFill>
            <a:srgbClr val="FFFF99"/>
          </a:solidFill>
          <a:ln w="9525">
            <a:solidFill>
              <a:schemeClr val="tx1"/>
            </a:solidFill>
            <a:miter lim="800000"/>
            <a:headEnd/>
            <a:tailEnd/>
          </a:ln>
        </p:spPr>
        <p:txBody>
          <a:bodyPr wrap="none" anchor="ctr"/>
          <a:lstStyle/>
          <a:p>
            <a:pPr>
              <a:lnSpc>
                <a:spcPct val="80000"/>
              </a:lnSpc>
              <a:spcBef>
                <a:spcPct val="50000"/>
              </a:spcBef>
              <a:buClr>
                <a:schemeClr val="tx2"/>
              </a:buClr>
            </a:pPr>
            <a:r>
              <a:rPr lang="de-DE" sz="1100" b="1" dirty="0">
                <a:solidFill>
                  <a:srgbClr val="000000"/>
                </a:solidFill>
                <a:latin typeface="Calibri" pitchFamily="34" charset="0"/>
              </a:rPr>
              <a:t>Zusammenarbeit</a:t>
            </a:r>
            <a:br>
              <a:rPr lang="de-DE" sz="1100" b="1" dirty="0">
                <a:solidFill>
                  <a:srgbClr val="000000"/>
                </a:solidFill>
                <a:latin typeface="Calibri" pitchFamily="34" charset="0"/>
              </a:rPr>
            </a:br>
            <a:r>
              <a:rPr lang="de-DE" sz="1100" b="1" dirty="0">
                <a:solidFill>
                  <a:srgbClr val="000000"/>
                </a:solidFill>
                <a:latin typeface="Calibri" pitchFamily="34" charset="0"/>
              </a:rPr>
              <a:t>POL &lt;-&gt;</a:t>
            </a:r>
            <a:r>
              <a:rPr lang="de-DE" sz="1100" b="1" dirty="0" err="1">
                <a:solidFill>
                  <a:srgbClr val="000000"/>
                </a:solidFill>
                <a:latin typeface="Calibri" pitchFamily="34" charset="0"/>
              </a:rPr>
              <a:t>npol</a:t>
            </a:r>
            <a:endParaRPr lang="de-DE" sz="1100" b="1" dirty="0">
              <a:solidFill>
                <a:srgbClr val="000000"/>
              </a:solidFill>
              <a:latin typeface="Calibri" pitchFamily="34" charset="0"/>
            </a:endParaRPr>
          </a:p>
        </p:txBody>
      </p:sp>
      <p:sp>
        <p:nvSpPr>
          <p:cNvPr id="38" name="Rectangle 1033"/>
          <p:cNvSpPr>
            <a:spLocks noChangeArrowheads="1"/>
          </p:cNvSpPr>
          <p:nvPr/>
        </p:nvSpPr>
        <p:spPr bwMode="auto">
          <a:xfrm>
            <a:off x="2699792" y="2276872"/>
            <a:ext cx="2520280" cy="504056"/>
          </a:xfrm>
          <a:prstGeom prst="rect">
            <a:avLst/>
          </a:prstGeom>
          <a:solidFill>
            <a:srgbClr val="CCFFCC"/>
          </a:solidFill>
          <a:ln w="9525">
            <a:solidFill>
              <a:schemeClr val="tx1"/>
            </a:solidFill>
            <a:miter lim="800000"/>
            <a:headEnd/>
            <a:tailEnd/>
          </a:ln>
        </p:spPr>
        <p:txBody>
          <a:bodyPr wrap="none" anchor="ctr"/>
          <a:lstStyle/>
          <a:p>
            <a:pPr algn="ctr" defTabSz="193675">
              <a:lnSpc>
                <a:spcPct val="80000"/>
              </a:lnSpc>
              <a:spcBef>
                <a:spcPct val="50000"/>
              </a:spcBef>
              <a:buClr>
                <a:schemeClr val="tx2"/>
              </a:buClr>
            </a:pPr>
            <a:r>
              <a:rPr lang="de-DE" sz="1100" b="1" dirty="0">
                <a:solidFill>
                  <a:srgbClr val="000000"/>
                </a:solidFill>
                <a:latin typeface="Calibri" pitchFamily="34" charset="0"/>
              </a:rPr>
              <a:t>Bergrettung</a:t>
            </a:r>
            <a:br>
              <a:rPr lang="de-DE" sz="1100" b="1" dirty="0">
                <a:solidFill>
                  <a:srgbClr val="000000"/>
                </a:solidFill>
                <a:latin typeface="Calibri" pitchFamily="34" charset="0"/>
              </a:rPr>
            </a:br>
            <a:r>
              <a:rPr lang="de-DE" sz="1100" b="1" dirty="0">
                <a:solidFill>
                  <a:srgbClr val="000000"/>
                </a:solidFill>
                <a:latin typeface="Calibri" pitchFamily="34" charset="0"/>
              </a:rPr>
              <a:t>EI</a:t>
            </a:r>
            <a:br>
              <a:rPr lang="de-DE" sz="1100" b="1" dirty="0">
                <a:solidFill>
                  <a:srgbClr val="000000"/>
                </a:solidFill>
                <a:latin typeface="Calibri" pitchFamily="34" charset="0"/>
              </a:rPr>
            </a:br>
            <a:r>
              <a:rPr lang="de-DE" sz="1100" b="1" dirty="0">
                <a:solidFill>
                  <a:srgbClr val="000000"/>
                </a:solidFill>
                <a:latin typeface="Calibri" pitchFamily="34" charset="0"/>
              </a:rPr>
              <a:t>Einsatzabschnitt 1</a:t>
            </a:r>
          </a:p>
        </p:txBody>
      </p:sp>
      <p:sp>
        <p:nvSpPr>
          <p:cNvPr id="44" name="Rectangle 1033"/>
          <p:cNvSpPr>
            <a:spLocks noChangeArrowheads="1"/>
          </p:cNvSpPr>
          <p:nvPr/>
        </p:nvSpPr>
        <p:spPr bwMode="auto">
          <a:xfrm>
            <a:off x="5508104" y="2276873"/>
            <a:ext cx="1571636" cy="576064"/>
          </a:xfrm>
          <a:prstGeom prst="rect">
            <a:avLst/>
          </a:prstGeom>
          <a:solidFill>
            <a:srgbClr val="CCFFCC"/>
          </a:solidFill>
          <a:ln w="9525">
            <a:solidFill>
              <a:schemeClr val="tx1"/>
            </a:solidFill>
            <a:miter lim="800000"/>
            <a:headEnd/>
            <a:tailEnd/>
          </a:ln>
        </p:spPr>
        <p:txBody>
          <a:bodyPr wrap="none" anchor="ctr"/>
          <a:lstStyle/>
          <a:p>
            <a:pPr algn="ctr" defTabSz="193675">
              <a:lnSpc>
                <a:spcPct val="80000"/>
              </a:lnSpc>
              <a:spcBef>
                <a:spcPct val="50000"/>
              </a:spcBef>
              <a:buClr>
                <a:schemeClr val="tx2"/>
              </a:buClr>
            </a:pPr>
            <a:r>
              <a:rPr lang="de-DE" sz="1200" b="1" dirty="0">
                <a:solidFill>
                  <a:srgbClr val="000000"/>
                </a:solidFill>
                <a:latin typeface="Calibri" pitchFamily="34" charset="0"/>
              </a:rPr>
              <a:t>Bergrettung ( ND )</a:t>
            </a:r>
          </a:p>
          <a:p>
            <a:pPr algn="ctr" defTabSz="193675">
              <a:lnSpc>
                <a:spcPct val="80000"/>
              </a:lnSpc>
              <a:spcBef>
                <a:spcPct val="50000"/>
              </a:spcBef>
              <a:buClr>
                <a:schemeClr val="tx2"/>
              </a:buClr>
            </a:pPr>
            <a:r>
              <a:rPr lang="de-DE" sz="1200" b="1" dirty="0">
                <a:solidFill>
                  <a:srgbClr val="000000"/>
                </a:solidFill>
                <a:latin typeface="Calibri" pitchFamily="34" charset="0"/>
              </a:rPr>
              <a:t>(Werksfeuerwehr  </a:t>
            </a:r>
            <a:br>
              <a:rPr lang="de-DE" sz="1200" b="1" dirty="0">
                <a:solidFill>
                  <a:srgbClr val="000000"/>
                </a:solidFill>
                <a:latin typeface="Calibri" pitchFamily="34" charset="0"/>
              </a:rPr>
            </a:br>
            <a:r>
              <a:rPr lang="de-DE" sz="1200" b="1" dirty="0" err="1">
                <a:solidFill>
                  <a:srgbClr val="000000"/>
                </a:solidFill>
                <a:latin typeface="Calibri" pitchFamily="34" charset="0"/>
              </a:rPr>
              <a:t>BayernOil</a:t>
            </a:r>
            <a:r>
              <a:rPr lang="de-DE" sz="1200" b="1" dirty="0">
                <a:solidFill>
                  <a:srgbClr val="000000"/>
                </a:solidFill>
                <a:latin typeface="Calibri" pitchFamily="34" charset="0"/>
              </a:rPr>
              <a:t>  )</a:t>
            </a:r>
          </a:p>
        </p:txBody>
      </p:sp>
      <p:sp>
        <p:nvSpPr>
          <p:cNvPr id="45" name="Rectangle 1033"/>
          <p:cNvSpPr>
            <a:spLocks noChangeArrowheads="1"/>
          </p:cNvSpPr>
          <p:nvPr/>
        </p:nvSpPr>
        <p:spPr bwMode="auto">
          <a:xfrm>
            <a:off x="7236296" y="2276872"/>
            <a:ext cx="1571636" cy="576064"/>
          </a:xfrm>
          <a:prstGeom prst="rect">
            <a:avLst/>
          </a:prstGeom>
          <a:solidFill>
            <a:srgbClr val="CCFFCC"/>
          </a:solidFill>
          <a:ln w="9525">
            <a:solidFill>
              <a:schemeClr val="tx1"/>
            </a:solidFill>
            <a:miter lim="800000"/>
            <a:headEnd/>
            <a:tailEnd/>
          </a:ln>
        </p:spPr>
        <p:txBody>
          <a:bodyPr wrap="none" anchor="ctr"/>
          <a:lstStyle/>
          <a:p>
            <a:pPr algn="ctr" defTabSz="193675">
              <a:lnSpc>
                <a:spcPct val="80000"/>
              </a:lnSpc>
              <a:spcBef>
                <a:spcPct val="50000"/>
              </a:spcBef>
              <a:buClr>
                <a:schemeClr val="tx2"/>
              </a:buClr>
            </a:pPr>
            <a:r>
              <a:rPr lang="de-DE" sz="1200" b="1" dirty="0">
                <a:solidFill>
                  <a:srgbClr val="000000"/>
                </a:solidFill>
                <a:latin typeface="Calibri" pitchFamily="34" charset="0"/>
              </a:rPr>
              <a:t>Bergrettung PAF </a:t>
            </a:r>
          </a:p>
          <a:p>
            <a:pPr algn="ctr" defTabSz="193675">
              <a:lnSpc>
                <a:spcPct val="80000"/>
              </a:lnSpc>
              <a:spcBef>
                <a:spcPct val="50000"/>
              </a:spcBef>
              <a:buClr>
                <a:schemeClr val="tx2"/>
              </a:buClr>
            </a:pPr>
            <a:r>
              <a:rPr lang="de-DE" sz="1200" b="1" dirty="0">
                <a:solidFill>
                  <a:srgbClr val="000000"/>
                </a:solidFill>
                <a:latin typeface="Calibri" pitchFamily="34" charset="0"/>
              </a:rPr>
              <a:t>(WF Industriepark</a:t>
            </a:r>
            <a:br>
              <a:rPr lang="de-DE" sz="1200" b="1" dirty="0">
                <a:solidFill>
                  <a:srgbClr val="000000"/>
                </a:solidFill>
                <a:latin typeface="Calibri" pitchFamily="34" charset="0"/>
              </a:rPr>
            </a:br>
            <a:r>
              <a:rPr lang="de-DE" sz="1200" b="1" dirty="0" err="1">
                <a:solidFill>
                  <a:srgbClr val="000000"/>
                </a:solidFill>
                <a:latin typeface="Calibri" pitchFamily="34" charset="0"/>
              </a:rPr>
              <a:t>Münchsmünster</a:t>
            </a:r>
            <a:r>
              <a:rPr lang="de-DE" sz="1200" b="1" dirty="0">
                <a:solidFill>
                  <a:srgbClr val="000000"/>
                </a:solidFill>
                <a:latin typeface="Calibri" pitchFamily="34" charset="0"/>
              </a:rPr>
              <a:t>)</a:t>
            </a:r>
          </a:p>
        </p:txBody>
      </p:sp>
      <p:sp>
        <p:nvSpPr>
          <p:cNvPr id="46" name="Rectangle 1033"/>
          <p:cNvSpPr>
            <a:spLocks noChangeArrowheads="1"/>
          </p:cNvSpPr>
          <p:nvPr/>
        </p:nvSpPr>
        <p:spPr bwMode="auto">
          <a:xfrm>
            <a:off x="323528" y="2276872"/>
            <a:ext cx="2160240" cy="504056"/>
          </a:xfrm>
          <a:prstGeom prst="rect">
            <a:avLst/>
          </a:prstGeom>
          <a:solidFill>
            <a:srgbClr val="CCFFCC"/>
          </a:solidFill>
          <a:ln w="9525">
            <a:solidFill>
              <a:schemeClr val="tx1"/>
            </a:solidFill>
            <a:miter lim="800000"/>
            <a:headEnd/>
            <a:tailEnd/>
          </a:ln>
        </p:spPr>
        <p:txBody>
          <a:bodyPr wrap="none" anchor="ctr"/>
          <a:lstStyle/>
          <a:p>
            <a:pPr algn="ctr" defTabSz="193675">
              <a:lnSpc>
                <a:spcPct val="80000"/>
              </a:lnSpc>
              <a:spcBef>
                <a:spcPct val="50000"/>
              </a:spcBef>
              <a:buClr>
                <a:schemeClr val="tx2"/>
              </a:buClr>
            </a:pPr>
            <a:r>
              <a:rPr lang="de-DE" sz="1200" b="1" dirty="0">
                <a:solidFill>
                  <a:srgbClr val="000000"/>
                </a:solidFill>
                <a:latin typeface="Calibri" pitchFamily="34" charset="0"/>
              </a:rPr>
              <a:t>Bergrettung</a:t>
            </a:r>
            <a:br>
              <a:rPr lang="de-DE" sz="1200" b="1" dirty="0">
                <a:solidFill>
                  <a:srgbClr val="000000"/>
                </a:solidFill>
                <a:latin typeface="Calibri" pitchFamily="34" charset="0"/>
              </a:rPr>
            </a:br>
            <a:r>
              <a:rPr lang="de-DE" sz="1200" b="1" dirty="0">
                <a:solidFill>
                  <a:srgbClr val="000000"/>
                </a:solidFill>
                <a:latin typeface="Calibri" pitchFamily="34" charset="0"/>
              </a:rPr>
              <a:t>IN</a:t>
            </a:r>
            <a:br>
              <a:rPr lang="de-DE" sz="1200" b="1" dirty="0">
                <a:solidFill>
                  <a:srgbClr val="000000"/>
                </a:solidFill>
                <a:latin typeface="Calibri" pitchFamily="34" charset="0"/>
              </a:rPr>
            </a:br>
            <a:r>
              <a:rPr lang="de-DE" sz="1200" b="1" dirty="0">
                <a:solidFill>
                  <a:srgbClr val="000000"/>
                </a:solidFill>
                <a:latin typeface="Calibri" pitchFamily="34" charset="0"/>
              </a:rPr>
              <a:t>Betriebsgruppe</a:t>
            </a:r>
          </a:p>
        </p:txBody>
      </p:sp>
    </p:spTree>
    <p:extLst>
      <p:ext uri="{BB962C8B-B14F-4D97-AF65-F5344CB8AC3E}">
        <p14:creationId xmlns:p14="http://schemas.microsoft.com/office/powerpoint/2010/main" val="239482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linds(horizontal)">
                                      <p:cBhvr>
                                        <p:cTn id="12" dur="500"/>
                                        <p:tgtEl>
                                          <p:spTgt spid="4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linds(horizontal)">
                                      <p:cBhvr>
                                        <p:cTn id="20" dur="500"/>
                                        <p:tgtEl>
                                          <p:spTgt spid="44"/>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linds(horizontal)">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linds(horizontal)">
                                      <p:cBhvr>
                                        <p:cTn id="33" dur="500"/>
                                        <p:tgtEl>
                                          <p:spTgt spid="4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linds(horizontal)">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linds(horizontal)">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2" grpId="0" animBg="1"/>
      <p:bldP spid="40" grpId="0" animBg="1"/>
      <p:bldP spid="24" grpId="0" animBg="1"/>
      <p:bldP spid="33" grpId="0" animBg="1"/>
      <p:bldP spid="34" grpId="0" animBg="1"/>
      <p:bldP spid="38"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Auffrischung  Sondergruppen TMO</a:t>
            </a:r>
          </a:p>
        </p:txBody>
      </p:sp>
      <p:grpSp>
        <p:nvGrpSpPr>
          <p:cNvPr id="4" name="Gruppieren 19"/>
          <p:cNvGrpSpPr>
            <a:grpSpLocks/>
          </p:cNvGrpSpPr>
          <p:nvPr/>
        </p:nvGrpSpPr>
        <p:grpSpPr bwMode="auto">
          <a:xfrm>
            <a:off x="179512" y="1375771"/>
            <a:ext cx="3348372" cy="1434268"/>
            <a:chOff x="1016000" y="3051175"/>
            <a:chExt cx="3348372" cy="1434268"/>
          </a:xfrm>
        </p:grpSpPr>
        <p:sp>
          <p:nvSpPr>
            <p:cNvPr id="5" name="Rectangle 1026"/>
            <p:cNvSpPr>
              <a:spLocks noChangeArrowheads="1"/>
            </p:cNvSpPr>
            <p:nvPr/>
          </p:nvSpPr>
          <p:spPr bwMode="auto">
            <a:xfrm>
              <a:off x="2630822" y="3952043"/>
              <a:ext cx="1733550" cy="533400"/>
            </a:xfrm>
            <a:prstGeom prst="rect">
              <a:avLst/>
            </a:prstGeom>
            <a:solidFill>
              <a:srgbClr val="FF99CC"/>
            </a:solidFill>
            <a:ln w="9525">
              <a:solidFill>
                <a:srgbClr val="FF99CC"/>
              </a:solidFill>
              <a:miter lim="800000"/>
              <a:headEnd/>
              <a:tailEnd/>
            </a:ln>
          </p:spPr>
          <p:txBody>
            <a:bodyPr wrap="none" anchor="ctr"/>
            <a:lstStyle/>
            <a:p>
              <a:pPr algn="ctr">
                <a:lnSpc>
                  <a:spcPct val="80000"/>
                </a:lnSpc>
                <a:spcBef>
                  <a:spcPct val="50000"/>
                </a:spcBef>
                <a:buClr>
                  <a:schemeClr val="tx2"/>
                </a:buClr>
              </a:pPr>
              <a:r>
                <a:rPr lang="de-DE" sz="1200" b="1" dirty="0">
                  <a:solidFill>
                    <a:srgbClr val="000000"/>
                  </a:solidFill>
                  <a:latin typeface="Calibri" pitchFamily="34" charset="0"/>
                </a:rPr>
                <a:t>Sondergruppe 20</a:t>
              </a:r>
            </a:p>
            <a:p>
              <a:pPr algn="ctr">
                <a:lnSpc>
                  <a:spcPct val="80000"/>
                </a:lnSpc>
                <a:spcBef>
                  <a:spcPct val="50000"/>
                </a:spcBef>
                <a:buClr>
                  <a:schemeClr val="tx2"/>
                </a:buClr>
              </a:pPr>
              <a:r>
                <a:rPr lang="de-DE" sz="1200" b="1" dirty="0">
                  <a:solidFill>
                    <a:srgbClr val="000000"/>
                  </a:solidFill>
                  <a:latin typeface="Calibri" pitchFamily="34" charset="0"/>
                </a:rPr>
                <a:t>-2220</a:t>
              </a:r>
            </a:p>
          </p:txBody>
        </p:sp>
        <p:sp>
          <p:nvSpPr>
            <p:cNvPr id="6" name="Rectangle 1027"/>
            <p:cNvSpPr>
              <a:spLocks noChangeArrowheads="1"/>
            </p:cNvSpPr>
            <p:nvPr/>
          </p:nvSpPr>
          <p:spPr bwMode="auto">
            <a:xfrm>
              <a:off x="1511300" y="3470275"/>
              <a:ext cx="1733550" cy="533400"/>
            </a:xfrm>
            <a:prstGeom prst="rect">
              <a:avLst/>
            </a:prstGeom>
            <a:solidFill>
              <a:srgbClr val="FF99CC"/>
            </a:solidFill>
            <a:ln w="9525">
              <a:solidFill>
                <a:schemeClr val="tx1"/>
              </a:solidFill>
              <a:miter lim="800000"/>
              <a:headEnd/>
              <a:tailEnd/>
            </a:ln>
          </p:spPr>
          <p:txBody>
            <a:bodyPr wrap="none" anchor="ctr"/>
            <a:lstStyle/>
            <a:p>
              <a:pPr algn="ctr">
                <a:lnSpc>
                  <a:spcPct val="80000"/>
                </a:lnSpc>
                <a:spcBef>
                  <a:spcPct val="50000"/>
                </a:spcBef>
                <a:buClr>
                  <a:schemeClr val="tx2"/>
                </a:buClr>
              </a:pPr>
              <a:endParaRPr lang="de-DE" sz="1200" b="1">
                <a:solidFill>
                  <a:srgbClr val="000000"/>
                </a:solidFill>
                <a:latin typeface="Calibri" pitchFamily="34" charset="0"/>
              </a:endParaRPr>
            </a:p>
          </p:txBody>
        </p:sp>
        <p:sp>
          <p:nvSpPr>
            <p:cNvPr id="7" name="Rectangle 1028"/>
            <p:cNvSpPr>
              <a:spLocks noChangeArrowheads="1"/>
            </p:cNvSpPr>
            <p:nvPr/>
          </p:nvSpPr>
          <p:spPr bwMode="auto">
            <a:xfrm>
              <a:off x="1346200" y="3317875"/>
              <a:ext cx="1733550" cy="533400"/>
            </a:xfrm>
            <a:prstGeom prst="rect">
              <a:avLst/>
            </a:prstGeom>
            <a:solidFill>
              <a:srgbClr val="FF99CC"/>
            </a:solidFill>
            <a:ln w="9525">
              <a:solidFill>
                <a:schemeClr val="tx1"/>
              </a:solidFill>
              <a:miter lim="800000"/>
              <a:headEnd/>
              <a:tailEnd/>
            </a:ln>
          </p:spPr>
          <p:txBody>
            <a:bodyPr wrap="none" anchor="ctr"/>
            <a:lstStyle/>
            <a:p>
              <a:pPr algn="ctr">
                <a:lnSpc>
                  <a:spcPct val="80000"/>
                </a:lnSpc>
                <a:spcBef>
                  <a:spcPct val="50000"/>
                </a:spcBef>
                <a:buClr>
                  <a:schemeClr val="tx2"/>
                </a:buClr>
              </a:pPr>
              <a:endParaRPr lang="de-DE" sz="1200" b="1">
                <a:solidFill>
                  <a:srgbClr val="000000"/>
                </a:solidFill>
                <a:latin typeface="Calibri" pitchFamily="34" charset="0"/>
              </a:endParaRPr>
            </a:p>
          </p:txBody>
        </p:sp>
        <p:sp>
          <p:nvSpPr>
            <p:cNvPr id="8" name="Rectangle 1036"/>
            <p:cNvSpPr>
              <a:spLocks noChangeArrowheads="1"/>
            </p:cNvSpPr>
            <p:nvPr/>
          </p:nvSpPr>
          <p:spPr bwMode="auto">
            <a:xfrm>
              <a:off x="1181100" y="3203575"/>
              <a:ext cx="1733550" cy="533400"/>
            </a:xfrm>
            <a:prstGeom prst="rect">
              <a:avLst/>
            </a:prstGeom>
            <a:solidFill>
              <a:srgbClr val="FF99CC"/>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200" b="1">
                  <a:solidFill>
                    <a:srgbClr val="000000"/>
                  </a:solidFill>
                  <a:latin typeface="Calibri" pitchFamily="34" charset="0"/>
                </a:rPr>
                <a:t>Sondergruppe 1</a:t>
              </a:r>
            </a:p>
          </p:txBody>
        </p:sp>
        <p:sp>
          <p:nvSpPr>
            <p:cNvPr id="9" name="Rectangle 1038"/>
            <p:cNvSpPr>
              <a:spLocks noChangeArrowheads="1"/>
            </p:cNvSpPr>
            <p:nvPr/>
          </p:nvSpPr>
          <p:spPr bwMode="auto">
            <a:xfrm>
              <a:off x="1016000" y="3051175"/>
              <a:ext cx="1733550" cy="533400"/>
            </a:xfrm>
            <a:prstGeom prst="rect">
              <a:avLst/>
            </a:prstGeom>
            <a:solidFill>
              <a:srgbClr val="FF99CC"/>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200" b="1" dirty="0">
                  <a:solidFill>
                    <a:srgbClr val="000000"/>
                  </a:solidFill>
                  <a:latin typeface="Calibri" pitchFamily="34" charset="0"/>
                </a:rPr>
                <a:t>Sondergruppe 1</a:t>
              </a:r>
            </a:p>
            <a:p>
              <a:pPr algn="ctr">
                <a:lnSpc>
                  <a:spcPct val="80000"/>
                </a:lnSpc>
                <a:spcBef>
                  <a:spcPct val="50000"/>
                </a:spcBef>
                <a:buClr>
                  <a:schemeClr val="tx2"/>
                </a:buClr>
              </a:pPr>
              <a:r>
                <a:rPr lang="de-DE" sz="1200" b="1" dirty="0">
                  <a:solidFill>
                    <a:srgbClr val="000000"/>
                  </a:solidFill>
                  <a:latin typeface="Calibri" pitchFamily="34" charset="0"/>
                </a:rPr>
                <a:t>-2201</a:t>
              </a:r>
            </a:p>
          </p:txBody>
        </p:sp>
      </p:grpSp>
      <p:sp>
        <p:nvSpPr>
          <p:cNvPr id="10" name="Text Box 1035"/>
          <p:cNvSpPr txBox="1">
            <a:spLocks noChangeArrowheads="1"/>
          </p:cNvSpPr>
          <p:nvPr/>
        </p:nvSpPr>
        <p:spPr bwMode="auto">
          <a:xfrm>
            <a:off x="3923928" y="1124744"/>
            <a:ext cx="5220072" cy="4002891"/>
          </a:xfrm>
          <a:prstGeom prst="rect">
            <a:avLst/>
          </a:prstGeom>
          <a:noFill/>
          <a:ln w="9525">
            <a:noFill/>
            <a:miter lim="800000"/>
            <a:headEnd/>
            <a:tailEnd/>
          </a:ln>
        </p:spPr>
        <p:txBody>
          <a:bodyPr wrap="square">
            <a:spAutoFit/>
          </a:bodyPr>
          <a:lstStyle/>
          <a:p>
            <a:pPr>
              <a:lnSpc>
                <a:spcPct val="80000"/>
              </a:lnSpc>
              <a:spcBef>
                <a:spcPct val="50000"/>
              </a:spcBef>
              <a:buClr>
                <a:schemeClr val="tx2"/>
              </a:buClr>
            </a:pPr>
            <a:r>
              <a:rPr lang="de-DE" sz="1600" b="1" dirty="0">
                <a:solidFill>
                  <a:srgbClr val="000000"/>
                </a:solidFill>
                <a:latin typeface="Calibri" pitchFamily="34" charset="0"/>
              </a:rPr>
              <a:t>Sondergruppen – Ad-Hoc Gruppen werden von der ILS auf Anforderung des Einsatzleiters eingerichtet. </a:t>
            </a:r>
          </a:p>
          <a:p>
            <a:endParaRPr lang="de-DE" dirty="0"/>
          </a:p>
          <a:p>
            <a:pPr marL="285750" indent="-285750">
              <a:buFont typeface="Arial" panose="020B0604020202020204" pitchFamily="34" charset="0"/>
              <a:buChar char="•"/>
            </a:pPr>
            <a:r>
              <a:rPr lang="de-DE" dirty="0"/>
              <a:t>SOG 01-10 für Sonderanwendungen, Einsatzabschnittsbildung, Reservegruppen</a:t>
            </a:r>
            <a:endParaRPr lang="de-DE" sz="1600" dirty="0"/>
          </a:p>
          <a:p>
            <a:endParaRPr lang="de-DE" b="1" dirty="0"/>
          </a:p>
          <a:p>
            <a:pPr marL="285750" indent="-285750">
              <a:buFont typeface="Arial" panose="020B0604020202020204" pitchFamily="34" charset="0"/>
              <a:buChar char="•"/>
            </a:pPr>
            <a:r>
              <a:rPr lang="de-DE" dirty="0"/>
              <a:t>SOG 11-14 für TMO Gebäudefunkanlagen </a:t>
            </a:r>
            <a:br>
              <a:rPr lang="de-DE" dirty="0"/>
            </a:br>
            <a:r>
              <a:rPr lang="de-DE" dirty="0"/>
              <a:t>(11= EI, 12=IN, 13= ND, 14=PAF) </a:t>
            </a:r>
            <a:br>
              <a:rPr lang="de-DE" dirty="0"/>
            </a:br>
            <a:endParaRPr lang="de-DE" sz="1600" dirty="0"/>
          </a:p>
          <a:p>
            <a:pPr marL="285750" indent="-285750">
              <a:buFont typeface="Arial" panose="020B0604020202020204" pitchFamily="34" charset="0"/>
              <a:buChar char="•"/>
            </a:pPr>
            <a:r>
              <a:rPr lang="de-DE" dirty="0"/>
              <a:t>SOG 15-20 für planbare Ereignisse</a:t>
            </a:r>
            <a:endParaRPr lang="de-DE" sz="1600" dirty="0"/>
          </a:p>
          <a:p>
            <a:pPr>
              <a:lnSpc>
                <a:spcPct val="80000"/>
              </a:lnSpc>
              <a:spcBef>
                <a:spcPct val="50000"/>
              </a:spcBef>
              <a:buClr>
                <a:schemeClr val="tx2"/>
              </a:buClr>
            </a:pPr>
            <a:r>
              <a:rPr lang="en-US" sz="1600" b="1" dirty="0" err="1"/>
              <a:t>Sondergruppe</a:t>
            </a:r>
            <a:r>
              <a:rPr lang="en-US" sz="1600" b="1" dirty="0"/>
              <a:t> </a:t>
            </a:r>
            <a:r>
              <a:rPr lang="en-US" sz="1600" b="1" dirty="0" err="1"/>
              <a:t>für</a:t>
            </a:r>
            <a:r>
              <a:rPr lang="en-US" sz="1600" b="1" dirty="0"/>
              <a:t> </a:t>
            </a:r>
            <a:r>
              <a:rPr lang="en-US" sz="1600" b="1" dirty="0" err="1"/>
              <a:t>planbare</a:t>
            </a:r>
            <a:r>
              <a:rPr lang="en-US" sz="1600" b="1" dirty="0"/>
              <a:t> E. </a:t>
            </a:r>
            <a:r>
              <a:rPr lang="en-US" sz="1600" b="1" dirty="0" err="1"/>
              <a:t>beantragen</a:t>
            </a:r>
            <a:r>
              <a:rPr lang="en-US" sz="1600" b="1" dirty="0"/>
              <a:t> </a:t>
            </a:r>
            <a:r>
              <a:rPr lang="en-US" sz="1600" b="1" dirty="0" err="1"/>
              <a:t>über</a:t>
            </a:r>
            <a:r>
              <a:rPr lang="en-US" sz="1600" b="1" dirty="0"/>
              <a:t> E-Mail an </a:t>
            </a:r>
            <a:r>
              <a:rPr lang="en-US" sz="1600" b="1" dirty="0">
                <a:hlinkClick r:id="rId3"/>
              </a:rPr>
              <a:t>ttb@ils-ingolstadt.de</a:t>
            </a:r>
            <a:r>
              <a:rPr lang="en-US" sz="1600" b="1" dirty="0"/>
              <a:t>. </a:t>
            </a:r>
            <a:r>
              <a:rPr lang="en-US" sz="1600" b="1" dirty="0" err="1"/>
              <a:t>Spätestens</a:t>
            </a:r>
            <a:r>
              <a:rPr lang="en-US" sz="1600" b="1" dirty="0"/>
              <a:t> 3 </a:t>
            </a:r>
            <a:r>
              <a:rPr lang="en-US" sz="1600" b="1" dirty="0" err="1"/>
              <a:t>Werk-Tage</a:t>
            </a:r>
            <a:r>
              <a:rPr lang="en-US" sz="1600" b="1" dirty="0"/>
              <a:t> </a:t>
            </a:r>
            <a:r>
              <a:rPr lang="en-US" sz="1600" b="1" dirty="0" err="1"/>
              <a:t>vorher</a:t>
            </a:r>
            <a:r>
              <a:rPr lang="en-US" sz="1600" b="1" dirty="0"/>
              <a:t>.</a:t>
            </a:r>
          </a:p>
          <a:p>
            <a:r>
              <a:rPr lang="de-DE" sz="1100" dirty="0"/>
              <a:t>Hinweis Sondergruppen sind immer im ILS Gebiet identisch Für uns: SOG immer IN</a:t>
            </a:r>
          </a:p>
          <a:p>
            <a:pPr>
              <a:lnSpc>
                <a:spcPct val="80000"/>
              </a:lnSpc>
              <a:spcBef>
                <a:spcPct val="50000"/>
              </a:spcBef>
              <a:buClr>
                <a:schemeClr val="tx2"/>
              </a:buClr>
            </a:pPr>
            <a:endParaRPr lang="en-US" sz="1600" b="1" dirty="0"/>
          </a:p>
          <a:p>
            <a:pPr>
              <a:lnSpc>
                <a:spcPct val="80000"/>
              </a:lnSpc>
              <a:spcBef>
                <a:spcPct val="50000"/>
              </a:spcBef>
              <a:buClr>
                <a:schemeClr val="tx2"/>
              </a:buClr>
            </a:pPr>
            <a:endParaRPr lang="de-DE" sz="1600" b="1" dirty="0">
              <a:solidFill>
                <a:srgbClr val="000000"/>
              </a:solidFill>
              <a:latin typeface="Calibri" pitchFamily="34" charset="0"/>
            </a:endParaRPr>
          </a:p>
        </p:txBody>
      </p:sp>
      <p:pic>
        <p:nvPicPr>
          <p:cNvPr id="11" name="Picture 2"/>
          <p:cNvPicPr>
            <a:picLocks noChangeAspect="1" noChangeArrowheads="1"/>
          </p:cNvPicPr>
          <p:nvPr/>
        </p:nvPicPr>
        <p:blipFill>
          <a:blip r:embed="rId4" cstate="print"/>
          <a:srcRect t="67225" r="31100"/>
          <a:stretch>
            <a:fillRect/>
          </a:stretch>
        </p:blipFill>
        <p:spPr bwMode="auto">
          <a:xfrm>
            <a:off x="233772" y="5008487"/>
            <a:ext cx="6300192" cy="1449537"/>
          </a:xfrm>
          <a:prstGeom prst="rect">
            <a:avLst/>
          </a:prstGeom>
          <a:noFill/>
          <a:ln w="9525">
            <a:noFill/>
            <a:miter lim="800000"/>
            <a:headEnd/>
            <a:tailEnd/>
          </a:ln>
        </p:spPr>
      </p:pic>
      <p:sp>
        <p:nvSpPr>
          <p:cNvPr id="12" name="TextBox 5"/>
          <p:cNvSpPr txBox="1"/>
          <p:nvPr>
            <p:custDataLst>
              <p:tags r:id="rId1"/>
            </p:custDataLst>
          </p:nvPr>
        </p:nvSpPr>
        <p:spPr>
          <a:xfrm>
            <a:off x="2771800" y="5228403"/>
            <a:ext cx="5112568" cy="318924"/>
          </a:xfrm>
          <a:prstGeom prst="rect">
            <a:avLst/>
          </a:prstGeom>
          <a:noFill/>
        </p:spPr>
        <p:txBody>
          <a:bodyPr wrap="square" lIns="36000" tIns="36000" rIns="36000" bIns="36000" rtlCol="0">
            <a:spAutoFit/>
          </a:bodyPr>
          <a:lstStyle/>
          <a:p>
            <a:r>
              <a:rPr lang="en-US" sz="1600" dirty="0" err="1"/>
              <a:t>Sonderfall</a:t>
            </a:r>
            <a:r>
              <a:rPr lang="en-US" sz="1600" dirty="0"/>
              <a:t>: OBBN </a:t>
            </a:r>
            <a:r>
              <a:rPr lang="en-US" sz="1600" dirty="0">
                <a:sym typeface="Wingdings" pitchFamily="2" charset="2"/>
              </a:rPr>
              <a:t> </a:t>
            </a:r>
            <a:r>
              <a:rPr lang="en-US" sz="1600" dirty="0" err="1">
                <a:sym typeface="Wingdings" pitchFamily="2" charset="2"/>
              </a:rPr>
              <a:t>Oberbayern</a:t>
            </a:r>
            <a:r>
              <a:rPr lang="en-US" sz="1600" dirty="0">
                <a:sym typeface="Wingdings" pitchFamily="2" charset="2"/>
              </a:rPr>
              <a:t> Nord  P_IN_BOS_ZA</a:t>
            </a:r>
            <a:endParaRPr lang="en-US" sz="1600" dirty="0"/>
          </a:p>
        </p:txBody>
      </p:sp>
      <p:sp>
        <p:nvSpPr>
          <p:cNvPr id="13" name="Textfeld 12"/>
          <p:cNvSpPr txBox="1"/>
          <p:nvPr/>
        </p:nvSpPr>
        <p:spPr>
          <a:xfrm>
            <a:off x="1855174" y="5203199"/>
            <a:ext cx="776175" cy="369332"/>
          </a:xfrm>
          <a:prstGeom prst="rect">
            <a:avLst/>
          </a:prstGeom>
          <a:noFill/>
        </p:spPr>
        <p:txBody>
          <a:bodyPr wrap="none" rtlCol="0">
            <a:spAutoFit/>
          </a:bodyPr>
          <a:lstStyle/>
          <a:p>
            <a:r>
              <a:rPr lang="de-DE" dirty="0"/>
              <a:t>- 5810</a:t>
            </a:r>
          </a:p>
        </p:txBody>
      </p:sp>
    </p:spTree>
    <p:extLst>
      <p:ext uri="{BB962C8B-B14F-4D97-AF65-F5344CB8AC3E}">
        <p14:creationId xmlns:p14="http://schemas.microsoft.com/office/powerpoint/2010/main" val="74416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457200" y="274638"/>
            <a:ext cx="8229600" cy="41805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a:ln>
                  <a:noFill/>
                </a:ln>
                <a:solidFill>
                  <a:srgbClr val="FF0000"/>
                </a:solidFill>
                <a:effectLst/>
                <a:uLnTx/>
                <a:uFillTx/>
                <a:latin typeface="+mj-lt"/>
                <a:ea typeface="+mj-ea"/>
                <a:cs typeface="+mj-cs"/>
              </a:rPr>
              <a:t>Aufbau Digitalfunk</a:t>
            </a:r>
            <a:endParaRPr kumimoji="0" lang="de-DE" sz="3200" b="0" i="0" u="none" strike="noStrike" kern="1200" cap="none" spc="0" normalizeH="0" baseline="0" noProof="0" dirty="0">
              <a:ln>
                <a:noFill/>
              </a:ln>
              <a:solidFill>
                <a:srgbClr val="FF0000"/>
              </a:solidFill>
              <a:effectLst/>
              <a:uLnTx/>
              <a:uFillTx/>
              <a:latin typeface="+mj-lt"/>
              <a:ea typeface="+mj-ea"/>
              <a:cs typeface="+mj-cs"/>
            </a:endParaRPr>
          </a:p>
        </p:txBody>
      </p:sp>
      <p:pic>
        <p:nvPicPr>
          <p:cNvPr id="38914" name="Picture 2"/>
          <p:cNvPicPr>
            <a:picLocks noChangeAspect="1" noChangeArrowheads="1"/>
          </p:cNvPicPr>
          <p:nvPr/>
        </p:nvPicPr>
        <p:blipFill>
          <a:blip r:embed="rId3" cstate="print"/>
          <a:srcRect/>
          <a:stretch>
            <a:fillRect/>
          </a:stretch>
        </p:blipFill>
        <p:spPr bwMode="auto">
          <a:xfrm>
            <a:off x="0" y="1535932"/>
            <a:ext cx="9144000" cy="4422725"/>
          </a:xfrm>
          <a:prstGeom prst="rect">
            <a:avLst/>
          </a:prstGeom>
          <a:noFill/>
          <a:ln w="9525">
            <a:noFill/>
            <a:miter lim="800000"/>
            <a:headEnd/>
            <a:tailEnd/>
          </a:ln>
        </p:spPr>
      </p:pic>
      <p:sp>
        <p:nvSpPr>
          <p:cNvPr id="7" name="TextBox 5"/>
          <p:cNvSpPr txBox="1"/>
          <p:nvPr>
            <p:custDataLst>
              <p:tags r:id="rId1"/>
            </p:custDataLst>
          </p:nvPr>
        </p:nvSpPr>
        <p:spPr>
          <a:xfrm>
            <a:off x="2339752" y="4653136"/>
            <a:ext cx="3888432" cy="318924"/>
          </a:xfrm>
          <a:prstGeom prst="rect">
            <a:avLst/>
          </a:prstGeom>
          <a:noFill/>
        </p:spPr>
        <p:txBody>
          <a:bodyPr wrap="square" lIns="36000" tIns="36000" rIns="36000" bIns="36000" rtlCol="0">
            <a:spAutoFit/>
          </a:bodyPr>
          <a:lstStyle/>
          <a:p>
            <a:r>
              <a:rPr lang="en-US" sz="1600" dirty="0" err="1"/>
              <a:t>Sonderfall</a:t>
            </a:r>
            <a:r>
              <a:rPr lang="en-US" sz="1600" dirty="0"/>
              <a:t>: OBBN </a:t>
            </a:r>
            <a:r>
              <a:rPr lang="en-US" sz="1600" dirty="0">
                <a:sym typeface="Wingdings" pitchFamily="2" charset="2"/>
              </a:rPr>
              <a:t> </a:t>
            </a:r>
            <a:r>
              <a:rPr lang="en-US" sz="1600" dirty="0" err="1">
                <a:sym typeface="Wingdings" pitchFamily="2" charset="2"/>
              </a:rPr>
              <a:t>Oberbayern</a:t>
            </a:r>
            <a:r>
              <a:rPr lang="en-US" sz="1600" dirty="0">
                <a:sym typeface="Wingdings" pitchFamily="2" charset="2"/>
              </a:rPr>
              <a:t> Nord</a:t>
            </a:r>
            <a:endParaRPr lang="en-US" sz="1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TMO – Aufbau Gruppennamen / OPTA Kennungen</a:t>
            </a:r>
          </a:p>
        </p:txBody>
      </p:sp>
      <p:sp>
        <p:nvSpPr>
          <p:cNvPr id="21" name="Textfeld 20"/>
          <p:cNvSpPr txBox="1"/>
          <p:nvPr/>
        </p:nvSpPr>
        <p:spPr>
          <a:xfrm>
            <a:off x="1258888" y="1700213"/>
            <a:ext cx="2808287" cy="576262"/>
          </a:xfrm>
          <a:prstGeom prst="rect">
            <a:avLst/>
          </a:prstGeom>
          <a:noFill/>
          <a:effectLst>
            <a:outerShdw blurRad="63500" sx="102000" sy="102000" algn="ctr" rotWithShape="0">
              <a:prstClr val="black">
                <a:alpha val="40000"/>
              </a:prstClr>
            </a:outerShdw>
          </a:effectLst>
        </p:spPr>
        <p:txBody>
          <a:bodyPr wrap="none" anchor="ctr">
            <a:normAutofit/>
          </a:bodyPr>
          <a:lstStyle/>
          <a:p>
            <a:pPr fontAlgn="auto">
              <a:spcAft>
                <a:spcPts val="0"/>
              </a:spcAft>
              <a:defRPr/>
            </a:pPr>
            <a:r>
              <a:rPr lang="de-DE" sz="1700" dirty="0">
                <a:latin typeface="+mj-lt"/>
                <a:ea typeface="+mj-ea"/>
                <a:cs typeface="+mj-cs"/>
              </a:rPr>
              <a:t>Einheitlich für die Landkreise:</a:t>
            </a:r>
          </a:p>
          <a:p>
            <a:pPr fontAlgn="auto">
              <a:spcAft>
                <a:spcPts val="0"/>
              </a:spcAft>
              <a:defRPr/>
            </a:pPr>
            <a:r>
              <a:rPr lang="de-DE" sz="1400" dirty="0">
                <a:latin typeface="+mj-lt"/>
                <a:ea typeface="+mj-ea"/>
                <a:cs typeface="+mj-cs"/>
              </a:rPr>
              <a:t> XX ersetzen durch EI/IN/ND/PAF</a:t>
            </a:r>
          </a:p>
        </p:txBody>
      </p:sp>
      <p:graphicFrame>
        <p:nvGraphicFramePr>
          <p:cNvPr id="22" name="Tabelle 21"/>
          <p:cNvGraphicFramePr>
            <a:graphicFrameLocks noGrp="1"/>
          </p:cNvGraphicFramePr>
          <p:nvPr>
            <p:extLst>
              <p:ext uri="{D42A27DB-BD31-4B8C-83A1-F6EECF244321}">
                <p14:modId xmlns:p14="http://schemas.microsoft.com/office/powerpoint/2010/main" val="2432935437"/>
              </p:ext>
            </p:extLst>
          </p:nvPr>
        </p:nvGraphicFramePr>
        <p:xfrm>
          <a:off x="1258888" y="2349500"/>
          <a:ext cx="6095999" cy="1455579"/>
        </p:xfrm>
        <a:graphic>
          <a:graphicData uri="http://schemas.openxmlformats.org/drawingml/2006/table">
            <a:tbl>
              <a:tblPr/>
              <a:tblGrid>
                <a:gridCol w="1617306">
                  <a:extLst>
                    <a:ext uri="{9D8B030D-6E8A-4147-A177-3AD203B41FA5}">
                      <a16:colId xmlns:a16="http://schemas.microsoft.com/office/drawing/2014/main" val="20000"/>
                    </a:ext>
                  </a:extLst>
                </a:gridCol>
                <a:gridCol w="1256522">
                  <a:extLst>
                    <a:ext uri="{9D8B030D-6E8A-4147-A177-3AD203B41FA5}">
                      <a16:colId xmlns:a16="http://schemas.microsoft.com/office/drawing/2014/main" val="20001"/>
                    </a:ext>
                  </a:extLst>
                </a:gridCol>
                <a:gridCol w="3222171">
                  <a:extLst>
                    <a:ext uri="{9D8B030D-6E8A-4147-A177-3AD203B41FA5}">
                      <a16:colId xmlns:a16="http://schemas.microsoft.com/office/drawing/2014/main" val="20002"/>
                    </a:ext>
                  </a:extLst>
                </a:gridCol>
              </a:tblGrid>
              <a:tr h="158620">
                <a:tc>
                  <a:txBody>
                    <a:bodyPr/>
                    <a:lstStyle/>
                    <a:p>
                      <a:pPr algn="l" fontAlgn="b"/>
                      <a:r>
                        <a:rPr lang="de-DE" sz="1000" b="0" i="0" u="none" strike="noStrike" dirty="0">
                          <a:solidFill>
                            <a:srgbClr val="000000"/>
                          </a:solidFill>
                          <a:latin typeface="Arial"/>
                        </a:rPr>
                        <a:t>Leitstelle</a:t>
                      </a:r>
                    </a:p>
                  </a:txBody>
                  <a:tcPr marL="83976" marR="9331" marT="9331" marB="0" anchor="b">
                    <a:lnL>
                      <a:noFill/>
                    </a:lnL>
                    <a:lnR>
                      <a:noFill/>
                    </a:lnR>
                    <a:lnT>
                      <a:noFill/>
                    </a:lnT>
                    <a:lnB>
                      <a:noFill/>
                    </a:lnB>
                  </a:tcPr>
                </a:tc>
                <a:tc>
                  <a:txBody>
                    <a:bodyPr/>
                    <a:lstStyle/>
                    <a:p>
                      <a:pPr algn="l" fontAlgn="b"/>
                      <a:r>
                        <a:rPr lang="de-DE" sz="1000" b="0" i="0" u="none" strike="noStrike" dirty="0">
                          <a:solidFill>
                            <a:srgbClr val="000000"/>
                          </a:solidFill>
                          <a:latin typeface="Arial"/>
                        </a:rPr>
                        <a:t>ILS_IN_AG</a:t>
                      </a:r>
                    </a:p>
                  </a:txBody>
                  <a:tcPr marL="83976" marR="9331" marT="9331" marB="0" anchor="b">
                    <a:lnL>
                      <a:noFill/>
                    </a:lnL>
                    <a:lnR>
                      <a:noFill/>
                    </a:lnR>
                    <a:lnT>
                      <a:noFill/>
                    </a:lnT>
                    <a:lnB>
                      <a:noFill/>
                    </a:lnB>
                  </a:tcPr>
                </a:tc>
                <a:tc>
                  <a:txBody>
                    <a:bodyPr/>
                    <a:lstStyle/>
                    <a:p>
                      <a:pPr algn="l" fontAlgn="t"/>
                      <a:r>
                        <a:rPr lang="de-DE" sz="1000" b="0" i="0" u="none" strike="noStrike">
                          <a:solidFill>
                            <a:srgbClr val="000000"/>
                          </a:solidFill>
                          <a:latin typeface="Arial"/>
                        </a:rPr>
                        <a:t>Anrufgruppe ILS IN</a:t>
                      </a:r>
                    </a:p>
                  </a:txBody>
                  <a:tcPr marL="83976" marR="9331" marT="9331" marB="0">
                    <a:lnL>
                      <a:noFill/>
                    </a:lnL>
                    <a:lnR>
                      <a:noFill/>
                    </a:lnR>
                    <a:lnT>
                      <a:noFill/>
                    </a:lnT>
                    <a:lnB>
                      <a:noFill/>
                    </a:lnB>
                  </a:tcPr>
                </a:tc>
                <a:extLst>
                  <a:ext uri="{0D108BD9-81ED-4DB2-BD59-A6C34878D82A}">
                    <a16:rowId xmlns:a16="http://schemas.microsoft.com/office/drawing/2014/main" val="10000"/>
                  </a:ext>
                </a:extLst>
              </a:tr>
              <a:tr h="158620">
                <a:tc>
                  <a:txBody>
                    <a:bodyPr/>
                    <a:lstStyle/>
                    <a:p>
                      <a:pPr algn="l" fontAlgn="b"/>
                      <a:r>
                        <a:rPr lang="de-DE" sz="1000" b="0" i="0" u="none" strike="noStrike">
                          <a:solidFill>
                            <a:srgbClr val="000000"/>
                          </a:solidFill>
                          <a:latin typeface="Arial"/>
                        </a:rPr>
                        <a:t>BOS</a:t>
                      </a:r>
                    </a:p>
                  </a:txBody>
                  <a:tcPr marL="83976" marR="9331" marT="9331" marB="0" anchor="b">
                    <a:lnL>
                      <a:noFill/>
                    </a:lnL>
                    <a:lnR>
                      <a:noFill/>
                    </a:lnR>
                    <a:lnT>
                      <a:noFill/>
                    </a:lnT>
                    <a:lnB>
                      <a:noFill/>
                    </a:lnB>
                  </a:tcPr>
                </a:tc>
                <a:tc>
                  <a:txBody>
                    <a:bodyPr/>
                    <a:lstStyle/>
                    <a:p>
                      <a:pPr algn="l" fontAlgn="t"/>
                      <a:r>
                        <a:rPr lang="de-DE" sz="1000" b="0" i="0" u="none" strike="noStrike" dirty="0">
                          <a:solidFill>
                            <a:srgbClr val="000000"/>
                          </a:solidFill>
                          <a:latin typeface="Arial"/>
                        </a:rPr>
                        <a:t>P_IN_BOS_ZA</a:t>
                      </a:r>
                    </a:p>
                  </a:txBody>
                  <a:tcPr marL="83976" marR="9331" marT="9331" marB="0">
                    <a:lnL>
                      <a:noFill/>
                    </a:lnL>
                    <a:lnR>
                      <a:noFill/>
                    </a:lnR>
                    <a:lnT>
                      <a:noFill/>
                    </a:lnT>
                    <a:lnB>
                      <a:noFill/>
                    </a:lnB>
                  </a:tcPr>
                </a:tc>
                <a:tc>
                  <a:txBody>
                    <a:bodyPr/>
                    <a:lstStyle/>
                    <a:p>
                      <a:pPr algn="l" fontAlgn="b"/>
                      <a:r>
                        <a:rPr lang="de-DE" sz="1000" b="0" i="0" u="none" strike="noStrike">
                          <a:solidFill>
                            <a:srgbClr val="000000"/>
                          </a:solidFill>
                          <a:latin typeface="Arial"/>
                        </a:rPr>
                        <a:t>Zusammenarbeit POL + npol BOS</a:t>
                      </a:r>
                    </a:p>
                  </a:txBody>
                  <a:tcPr marL="83976" marR="9331" marT="9331" marB="0" anchor="b">
                    <a:lnL>
                      <a:noFill/>
                    </a:lnL>
                    <a:lnR>
                      <a:noFill/>
                    </a:lnR>
                    <a:lnT>
                      <a:noFill/>
                    </a:lnT>
                    <a:lnB>
                      <a:noFill/>
                    </a:lnB>
                  </a:tcPr>
                </a:tc>
                <a:extLst>
                  <a:ext uri="{0D108BD9-81ED-4DB2-BD59-A6C34878D82A}">
                    <a16:rowId xmlns:a16="http://schemas.microsoft.com/office/drawing/2014/main" val="10001"/>
                  </a:ext>
                </a:extLst>
              </a:tr>
              <a:tr h="158620">
                <a:tc>
                  <a:txBody>
                    <a:bodyPr/>
                    <a:lstStyle/>
                    <a:p>
                      <a:pPr algn="l" fontAlgn="b"/>
                      <a:r>
                        <a:rPr lang="de-DE" sz="1000" b="0" i="0" u="none" strike="noStrike">
                          <a:solidFill>
                            <a:srgbClr val="000000"/>
                          </a:solidFill>
                          <a:latin typeface="Arial"/>
                        </a:rPr>
                        <a:t>BOS</a:t>
                      </a:r>
                    </a:p>
                  </a:txBody>
                  <a:tcPr marL="83976" marR="9331" marT="9331" marB="0" anchor="b">
                    <a:lnL>
                      <a:noFill/>
                    </a:lnL>
                    <a:lnR>
                      <a:noFill/>
                    </a:lnR>
                    <a:lnT>
                      <a:noFill/>
                    </a:lnT>
                    <a:lnB>
                      <a:noFill/>
                    </a:lnB>
                  </a:tcPr>
                </a:tc>
                <a:tc>
                  <a:txBody>
                    <a:bodyPr/>
                    <a:lstStyle/>
                    <a:p>
                      <a:pPr algn="l" fontAlgn="b"/>
                      <a:r>
                        <a:rPr lang="de-DE" sz="1000" b="0" i="0" u="none" strike="noStrike" dirty="0">
                          <a:solidFill>
                            <a:srgbClr val="000000"/>
                          </a:solidFill>
                          <a:latin typeface="Arial"/>
                        </a:rPr>
                        <a:t>ZA_XX</a:t>
                      </a:r>
                    </a:p>
                  </a:txBody>
                  <a:tcPr marL="83976" marR="9331" marT="9331" marB="0" anchor="b">
                    <a:lnL>
                      <a:noFill/>
                    </a:lnL>
                    <a:lnR>
                      <a:noFill/>
                    </a:lnR>
                    <a:lnT>
                      <a:noFill/>
                    </a:lnT>
                    <a:lnB>
                      <a:noFill/>
                    </a:lnB>
                  </a:tcPr>
                </a:tc>
                <a:tc>
                  <a:txBody>
                    <a:bodyPr/>
                    <a:lstStyle/>
                    <a:p>
                      <a:pPr algn="l" fontAlgn="b"/>
                      <a:r>
                        <a:rPr lang="de-DE" sz="1000" b="0" i="0" u="none" strike="noStrike" dirty="0">
                          <a:solidFill>
                            <a:srgbClr val="000000"/>
                          </a:solidFill>
                          <a:latin typeface="Arial"/>
                        </a:rPr>
                        <a:t>Zusammenarbeit aller BOS</a:t>
                      </a:r>
                    </a:p>
                  </a:txBody>
                  <a:tcPr marL="83976" marR="9331" marT="9331" marB="0" anchor="b">
                    <a:lnL>
                      <a:noFill/>
                    </a:lnL>
                    <a:lnR>
                      <a:noFill/>
                    </a:lnR>
                    <a:lnT>
                      <a:noFill/>
                    </a:lnT>
                    <a:lnB>
                      <a:noFill/>
                    </a:lnB>
                  </a:tcPr>
                </a:tc>
                <a:extLst>
                  <a:ext uri="{0D108BD9-81ED-4DB2-BD59-A6C34878D82A}">
                    <a16:rowId xmlns:a16="http://schemas.microsoft.com/office/drawing/2014/main" val="10002"/>
                  </a:ext>
                </a:extLst>
              </a:tr>
              <a:tr h="158620">
                <a:tc>
                  <a:txBody>
                    <a:bodyPr/>
                    <a:lstStyle/>
                    <a:p>
                      <a:pPr algn="l" fontAlgn="b"/>
                      <a:r>
                        <a:rPr lang="de-DE" sz="1000" b="0" i="0" u="none" strike="noStrike">
                          <a:solidFill>
                            <a:srgbClr val="000000"/>
                          </a:solidFill>
                          <a:latin typeface="Arial"/>
                        </a:rPr>
                        <a:t>Feuerwehr</a:t>
                      </a:r>
                    </a:p>
                  </a:txBody>
                  <a:tcPr marL="83976" marR="9331" marT="9331" marB="0" anchor="b">
                    <a:lnL>
                      <a:noFill/>
                    </a:lnL>
                    <a:lnR>
                      <a:noFill/>
                    </a:lnR>
                    <a:lnT>
                      <a:noFill/>
                    </a:lnT>
                    <a:lnB>
                      <a:noFill/>
                    </a:lnB>
                  </a:tcPr>
                </a:tc>
                <a:tc>
                  <a:txBody>
                    <a:bodyPr/>
                    <a:lstStyle/>
                    <a:p>
                      <a:pPr algn="l" fontAlgn="t"/>
                      <a:r>
                        <a:rPr lang="de-DE" sz="1000" b="0" i="0" u="none" strike="noStrike" dirty="0">
                          <a:solidFill>
                            <a:srgbClr val="000000"/>
                          </a:solidFill>
                          <a:latin typeface="Arial"/>
                        </a:rPr>
                        <a:t>FW_XX</a:t>
                      </a:r>
                    </a:p>
                  </a:txBody>
                  <a:tcPr marL="83976" marR="9331" marT="9331" marB="0">
                    <a:lnL>
                      <a:noFill/>
                    </a:lnL>
                    <a:lnR>
                      <a:noFill/>
                    </a:lnR>
                    <a:lnT>
                      <a:noFill/>
                    </a:lnT>
                    <a:lnB>
                      <a:noFill/>
                    </a:lnB>
                  </a:tcPr>
                </a:tc>
                <a:tc>
                  <a:txBody>
                    <a:bodyPr/>
                    <a:lstStyle/>
                    <a:p>
                      <a:pPr algn="l" fontAlgn="t"/>
                      <a:r>
                        <a:rPr lang="de-DE" sz="1000" b="0" i="0" u="none" strike="noStrike" dirty="0">
                          <a:solidFill>
                            <a:srgbClr val="000000"/>
                          </a:solidFill>
                          <a:latin typeface="Arial"/>
                        </a:rPr>
                        <a:t>Feuerwehr Landkreis XX—</a:t>
                      </a:r>
                      <a:r>
                        <a:rPr lang="de-DE" sz="1000" b="0" i="0" u="none" strike="noStrike" dirty="0" err="1">
                          <a:solidFill>
                            <a:srgbClr val="000000"/>
                          </a:solidFill>
                          <a:latin typeface="Arial"/>
                        </a:rPr>
                        <a:t>zb</a:t>
                      </a:r>
                      <a:r>
                        <a:rPr lang="de-DE" sz="1000" b="0" i="0" u="none" strike="noStrike" dirty="0">
                          <a:solidFill>
                            <a:srgbClr val="000000"/>
                          </a:solidFill>
                          <a:latin typeface="Arial"/>
                        </a:rPr>
                        <a:t>. Eichstätt EI</a:t>
                      </a:r>
                    </a:p>
                  </a:txBody>
                  <a:tcPr marL="83976" marR="9331" marT="9331" marB="0">
                    <a:lnL>
                      <a:noFill/>
                    </a:lnL>
                    <a:lnR>
                      <a:noFill/>
                    </a:lnR>
                    <a:lnT>
                      <a:noFill/>
                    </a:lnT>
                    <a:lnB>
                      <a:noFill/>
                    </a:lnB>
                  </a:tcPr>
                </a:tc>
                <a:extLst>
                  <a:ext uri="{0D108BD9-81ED-4DB2-BD59-A6C34878D82A}">
                    <a16:rowId xmlns:a16="http://schemas.microsoft.com/office/drawing/2014/main" val="10003"/>
                  </a:ext>
                </a:extLst>
              </a:tr>
              <a:tr h="158620">
                <a:tc>
                  <a:txBody>
                    <a:bodyPr/>
                    <a:lstStyle/>
                    <a:p>
                      <a:pPr algn="l" fontAlgn="b"/>
                      <a:r>
                        <a:rPr lang="de-DE" sz="1000" b="0" i="0" u="none" strike="noStrike" dirty="0">
                          <a:solidFill>
                            <a:srgbClr val="000000"/>
                          </a:solidFill>
                          <a:latin typeface="Arial"/>
                        </a:rPr>
                        <a:t>Rettungsdienst</a:t>
                      </a:r>
                    </a:p>
                  </a:txBody>
                  <a:tcPr marL="83976" marR="9331" marT="9331" marB="0" anchor="b">
                    <a:lnL>
                      <a:noFill/>
                    </a:lnL>
                    <a:lnR>
                      <a:noFill/>
                    </a:lnR>
                    <a:lnT>
                      <a:noFill/>
                    </a:lnT>
                    <a:lnB>
                      <a:noFill/>
                    </a:lnB>
                  </a:tcPr>
                </a:tc>
                <a:tc>
                  <a:txBody>
                    <a:bodyPr/>
                    <a:lstStyle/>
                    <a:p>
                      <a:pPr algn="l" fontAlgn="t"/>
                      <a:r>
                        <a:rPr lang="de-DE" sz="1000" b="0" i="0" u="none" strike="noStrike" dirty="0">
                          <a:solidFill>
                            <a:srgbClr val="000000"/>
                          </a:solidFill>
                          <a:latin typeface="Arial"/>
                        </a:rPr>
                        <a:t>RD_XX</a:t>
                      </a:r>
                    </a:p>
                  </a:txBody>
                  <a:tcPr marL="83976" marR="9331" marT="9331" marB="0">
                    <a:lnL>
                      <a:noFill/>
                    </a:lnL>
                    <a:lnR>
                      <a:noFill/>
                    </a:lnR>
                    <a:lnT>
                      <a:noFill/>
                    </a:lnT>
                    <a:lnB>
                      <a:noFill/>
                    </a:lnB>
                  </a:tcPr>
                </a:tc>
                <a:tc>
                  <a:txBody>
                    <a:bodyPr/>
                    <a:lstStyle/>
                    <a:p>
                      <a:pPr algn="l" fontAlgn="b"/>
                      <a:r>
                        <a:rPr lang="de-DE" sz="1000" b="0" i="0" u="none" strike="noStrike">
                          <a:solidFill>
                            <a:srgbClr val="000000"/>
                          </a:solidFill>
                          <a:latin typeface="Arial"/>
                        </a:rPr>
                        <a:t>Krankentransport ges. Region IN</a:t>
                      </a:r>
                    </a:p>
                  </a:txBody>
                  <a:tcPr marL="83976" marR="9331" marT="9331" marB="0" anchor="b">
                    <a:lnL>
                      <a:noFill/>
                    </a:lnL>
                    <a:lnR>
                      <a:noFill/>
                    </a:lnR>
                    <a:lnT>
                      <a:noFill/>
                    </a:lnT>
                    <a:lnB>
                      <a:noFill/>
                    </a:lnB>
                  </a:tcPr>
                </a:tc>
                <a:extLst>
                  <a:ext uri="{0D108BD9-81ED-4DB2-BD59-A6C34878D82A}">
                    <a16:rowId xmlns:a16="http://schemas.microsoft.com/office/drawing/2014/main" val="10004"/>
                  </a:ext>
                </a:extLst>
              </a:tr>
              <a:tr h="158620">
                <a:tc>
                  <a:txBody>
                    <a:bodyPr/>
                    <a:lstStyle/>
                    <a:p>
                      <a:pPr algn="l" fontAlgn="b"/>
                      <a:r>
                        <a:rPr lang="de-DE" sz="1000" b="0" i="0" u="none" strike="noStrike">
                          <a:solidFill>
                            <a:srgbClr val="000000"/>
                          </a:solidFill>
                          <a:latin typeface="Arial"/>
                        </a:rPr>
                        <a:t>Bergrettung</a:t>
                      </a:r>
                    </a:p>
                  </a:txBody>
                  <a:tcPr marL="83976" marR="9331" marT="9331" marB="0" anchor="b">
                    <a:lnL>
                      <a:noFill/>
                    </a:lnL>
                    <a:lnR>
                      <a:noFill/>
                    </a:lnR>
                    <a:lnT>
                      <a:noFill/>
                    </a:lnT>
                    <a:lnB>
                      <a:noFill/>
                    </a:lnB>
                  </a:tcPr>
                </a:tc>
                <a:tc>
                  <a:txBody>
                    <a:bodyPr/>
                    <a:lstStyle/>
                    <a:p>
                      <a:pPr algn="l" fontAlgn="b"/>
                      <a:r>
                        <a:rPr lang="de-DE" sz="1000" b="0" i="0" u="none" strike="noStrike" dirty="0">
                          <a:solidFill>
                            <a:srgbClr val="000000"/>
                          </a:solidFill>
                          <a:latin typeface="Arial"/>
                        </a:rPr>
                        <a:t>BR_XX</a:t>
                      </a:r>
                    </a:p>
                  </a:txBody>
                  <a:tcPr marL="83976" marR="9331" marT="9331" marB="0" anchor="b">
                    <a:lnL>
                      <a:noFill/>
                    </a:lnL>
                    <a:lnR>
                      <a:noFill/>
                    </a:lnR>
                    <a:lnT>
                      <a:noFill/>
                    </a:lnT>
                    <a:lnB>
                      <a:noFill/>
                    </a:lnB>
                  </a:tcPr>
                </a:tc>
                <a:tc>
                  <a:txBody>
                    <a:bodyPr/>
                    <a:lstStyle/>
                    <a:p>
                      <a:pPr algn="l" fontAlgn="t"/>
                      <a:r>
                        <a:rPr lang="de-DE" sz="1000" b="0" i="0" u="none" strike="noStrike">
                          <a:solidFill>
                            <a:srgbClr val="000000"/>
                          </a:solidFill>
                          <a:latin typeface="Arial"/>
                        </a:rPr>
                        <a:t>Bergrettung ges. Region IN</a:t>
                      </a:r>
                    </a:p>
                  </a:txBody>
                  <a:tcPr marL="83976" marR="9331" marT="9331" marB="0">
                    <a:lnL>
                      <a:noFill/>
                    </a:lnL>
                    <a:lnR>
                      <a:noFill/>
                    </a:lnR>
                    <a:lnT>
                      <a:noFill/>
                    </a:lnT>
                    <a:lnB>
                      <a:noFill/>
                    </a:lnB>
                  </a:tcPr>
                </a:tc>
                <a:extLst>
                  <a:ext uri="{0D108BD9-81ED-4DB2-BD59-A6C34878D82A}">
                    <a16:rowId xmlns:a16="http://schemas.microsoft.com/office/drawing/2014/main" val="10005"/>
                  </a:ext>
                </a:extLst>
              </a:tr>
              <a:tr h="158620">
                <a:tc>
                  <a:txBody>
                    <a:bodyPr/>
                    <a:lstStyle/>
                    <a:p>
                      <a:pPr algn="l" fontAlgn="b"/>
                      <a:r>
                        <a:rPr lang="de-DE" sz="1000" b="0" i="0" u="none" strike="noStrike">
                          <a:solidFill>
                            <a:srgbClr val="000000"/>
                          </a:solidFill>
                          <a:latin typeface="Arial"/>
                        </a:rPr>
                        <a:t>Wasserrettung</a:t>
                      </a:r>
                    </a:p>
                  </a:txBody>
                  <a:tcPr marL="83976" marR="9331" marT="9331" marB="0" anchor="b">
                    <a:lnL>
                      <a:noFill/>
                    </a:lnL>
                    <a:lnR>
                      <a:noFill/>
                    </a:lnR>
                    <a:lnT>
                      <a:noFill/>
                    </a:lnT>
                    <a:lnB>
                      <a:noFill/>
                    </a:lnB>
                  </a:tcPr>
                </a:tc>
                <a:tc>
                  <a:txBody>
                    <a:bodyPr/>
                    <a:lstStyle/>
                    <a:p>
                      <a:pPr algn="l" fontAlgn="b"/>
                      <a:r>
                        <a:rPr lang="de-DE" sz="1000" b="0" i="0" u="none" strike="noStrike" dirty="0">
                          <a:solidFill>
                            <a:srgbClr val="000000"/>
                          </a:solidFill>
                          <a:latin typeface="Arial"/>
                        </a:rPr>
                        <a:t>WR_XX</a:t>
                      </a:r>
                    </a:p>
                  </a:txBody>
                  <a:tcPr marL="83976" marR="9331" marT="9331" marB="0" anchor="b">
                    <a:lnL>
                      <a:noFill/>
                    </a:lnL>
                    <a:lnR>
                      <a:noFill/>
                    </a:lnR>
                    <a:lnT>
                      <a:noFill/>
                    </a:lnT>
                    <a:lnB>
                      <a:noFill/>
                    </a:lnB>
                  </a:tcPr>
                </a:tc>
                <a:tc>
                  <a:txBody>
                    <a:bodyPr/>
                    <a:lstStyle/>
                    <a:p>
                      <a:pPr algn="l" fontAlgn="t"/>
                      <a:r>
                        <a:rPr lang="de-DE" sz="1000" b="0" i="0" u="none" strike="noStrike">
                          <a:solidFill>
                            <a:srgbClr val="000000"/>
                          </a:solidFill>
                          <a:latin typeface="Arial"/>
                        </a:rPr>
                        <a:t>Wasserrettung Landkreis Eichstätt</a:t>
                      </a:r>
                    </a:p>
                  </a:txBody>
                  <a:tcPr marL="83976" marR="9331" marT="9331" marB="0">
                    <a:lnL>
                      <a:noFill/>
                    </a:lnL>
                    <a:lnR>
                      <a:noFill/>
                    </a:lnR>
                    <a:lnT>
                      <a:noFill/>
                    </a:lnT>
                    <a:lnB>
                      <a:noFill/>
                    </a:lnB>
                  </a:tcPr>
                </a:tc>
                <a:extLst>
                  <a:ext uri="{0D108BD9-81ED-4DB2-BD59-A6C34878D82A}">
                    <a16:rowId xmlns:a16="http://schemas.microsoft.com/office/drawing/2014/main" val="10006"/>
                  </a:ext>
                </a:extLst>
              </a:tr>
              <a:tr h="158620">
                <a:tc>
                  <a:txBody>
                    <a:bodyPr/>
                    <a:lstStyle/>
                    <a:p>
                      <a:pPr algn="l" fontAlgn="b"/>
                      <a:r>
                        <a:rPr lang="de-DE" sz="1000" b="0" i="0" u="none" strike="noStrike">
                          <a:solidFill>
                            <a:srgbClr val="000000"/>
                          </a:solidFill>
                          <a:latin typeface="Arial"/>
                        </a:rPr>
                        <a:t>Katastrophenschutz</a:t>
                      </a:r>
                    </a:p>
                  </a:txBody>
                  <a:tcPr marL="83976" marR="9331" marT="9331" marB="0" anchor="b">
                    <a:lnL>
                      <a:noFill/>
                    </a:lnL>
                    <a:lnR>
                      <a:noFill/>
                    </a:lnR>
                    <a:lnT>
                      <a:noFill/>
                    </a:lnT>
                    <a:lnB>
                      <a:noFill/>
                    </a:lnB>
                  </a:tcPr>
                </a:tc>
                <a:tc>
                  <a:txBody>
                    <a:bodyPr/>
                    <a:lstStyle/>
                    <a:p>
                      <a:pPr algn="l" fontAlgn="b"/>
                      <a:r>
                        <a:rPr lang="de-DE" sz="1000" b="0" i="0" u="none" strike="noStrike" dirty="0">
                          <a:solidFill>
                            <a:srgbClr val="000000"/>
                          </a:solidFill>
                          <a:latin typeface="Arial"/>
                        </a:rPr>
                        <a:t>KATS_XX</a:t>
                      </a:r>
                    </a:p>
                  </a:txBody>
                  <a:tcPr marL="83976" marR="9331" marT="9331" marB="0" anchor="b">
                    <a:lnL>
                      <a:noFill/>
                    </a:lnL>
                    <a:lnR>
                      <a:noFill/>
                    </a:lnR>
                    <a:lnT>
                      <a:noFill/>
                    </a:lnT>
                    <a:lnB>
                      <a:noFill/>
                    </a:lnB>
                  </a:tcPr>
                </a:tc>
                <a:tc>
                  <a:txBody>
                    <a:bodyPr/>
                    <a:lstStyle/>
                    <a:p>
                      <a:pPr algn="l" fontAlgn="t"/>
                      <a:r>
                        <a:rPr lang="de-DE" sz="1000" b="0" i="0" u="none" strike="noStrike">
                          <a:solidFill>
                            <a:srgbClr val="000000"/>
                          </a:solidFill>
                          <a:latin typeface="Arial"/>
                        </a:rPr>
                        <a:t>Katastrophenschutz Landkreis Eichstätt</a:t>
                      </a:r>
                    </a:p>
                  </a:txBody>
                  <a:tcPr marL="83976" marR="9331" marT="9331" marB="0">
                    <a:lnL>
                      <a:noFill/>
                    </a:lnL>
                    <a:lnR>
                      <a:noFill/>
                    </a:lnR>
                    <a:lnT>
                      <a:noFill/>
                    </a:lnT>
                    <a:lnB>
                      <a:noFill/>
                    </a:lnB>
                  </a:tcPr>
                </a:tc>
                <a:extLst>
                  <a:ext uri="{0D108BD9-81ED-4DB2-BD59-A6C34878D82A}">
                    <a16:rowId xmlns:a16="http://schemas.microsoft.com/office/drawing/2014/main" val="10007"/>
                  </a:ext>
                </a:extLst>
              </a:tr>
              <a:tr h="158620">
                <a:tc>
                  <a:txBody>
                    <a:bodyPr/>
                    <a:lstStyle/>
                    <a:p>
                      <a:pPr algn="l" fontAlgn="b"/>
                      <a:r>
                        <a:rPr lang="de-DE" sz="1000" b="0" i="0" u="none" strike="noStrike">
                          <a:solidFill>
                            <a:srgbClr val="000000"/>
                          </a:solidFill>
                          <a:latin typeface="Arial"/>
                        </a:rPr>
                        <a:t>Sondergruppen 01- 20</a:t>
                      </a:r>
                    </a:p>
                  </a:txBody>
                  <a:tcPr marL="83976" marR="9331" marT="9331" marB="0" anchor="b">
                    <a:lnL>
                      <a:noFill/>
                    </a:lnL>
                    <a:lnR>
                      <a:noFill/>
                    </a:lnR>
                    <a:lnT>
                      <a:noFill/>
                    </a:lnT>
                    <a:lnB>
                      <a:noFill/>
                    </a:lnB>
                  </a:tcPr>
                </a:tc>
                <a:tc>
                  <a:txBody>
                    <a:bodyPr/>
                    <a:lstStyle/>
                    <a:p>
                      <a:pPr algn="l" fontAlgn="b"/>
                      <a:r>
                        <a:rPr lang="de-DE" sz="1000" b="0" i="0" u="none" strike="noStrike" dirty="0" err="1">
                          <a:solidFill>
                            <a:srgbClr val="000000"/>
                          </a:solidFill>
                          <a:latin typeface="Arial"/>
                        </a:rPr>
                        <a:t>SoG</a:t>
                      </a:r>
                      <a:r>
                        <a:rPr lang="de-DE" sz="1000" b="0" i="0" u="none" strike="noStrike" dirty="0">
                          <a:solidFill>
                            <a:srgbClr val="000000"/>
                          </a:solidFill>
                          <a:latin typeface="Arial"/>
                        </a:rPr>
                        <a:t>_**_IN</a:t>
                      </a:r>
                    </a:p>
                  </a:txBody>
                  <a:tcPr marL="83976" marR="9331" marT="9331" marB="0" anchor="b">
                    <a:lnL>
                      <a:noFill/>
                    </a:lnL>
                    <a:lnR>
                      <a:noFill/>
                    </a:lnR>
                    <a:lnT>
                      <a:noFill/>
                    </a:lnT>
                    <a:lnB>
                      <a:noFill/>
                    </a:lnB>
                  </a:tcPr>
                </a:tc>
                <a:tc>
                  <a:txBody>
                    <a:bodyPr/>
                    <a:lstStyle/>
                    <a:p>
                      <a:pPr algn="l" fontAlgn="t"/>
                      <a:r>
                        <a:rPr lang="de-DE" sz="1000" b="0" i="0" u="none" strike="noStrike" dirty="0">
                          <a:solidFill>
                            <a:srgbClr val="000000"/>
                          </a:solidFill>
                          <a:latin typeface="Arial"/>
                        </a:rPr>
                        <a:t>POOL: Verwaltung durch die ILS</a:t>
                      </a:r>
                    </a:p>
                  </a:txBody>
                  <a:tcPr marL="83976" marR="9331" marT="9331" marB="0">
                    <a:lnL>
                      <a:noFill/>
                    </a:lnL>
                    <a:lnR>
                      <a:noFill/>
                    </a:lnR>
                    <a:lnT>
                      <a:noFill/>
                    </a:lnT>
                    <a:lnB>
                      <a:noFill/>
                    </a:lnB>
                  </a:tcPr>
                </a:tc>
                <a:extLst>
                  <a:ext uri="{0D108BD9-81ED-4DB2-BD59-A6C34878D82A}">
                    <a16:rowId xmlns:a16="http://schemas.microsoft.com/office/drawing/2014/main" val="10008"/>
                  </a:ext>
                </a:extLst>
              </a:tr>
            </a:tbl>
          </a:graphicData>
        </a:graphic>
      </p:graphicFrame>
      <p:sp>
        <p:nvSpPr>
          <p:cNvPr id="26" name="Textfeld 25"/>
          <p:cNvSpPr txBox="1"/>
          <p:nvPr/>
        </p:nvSpPr>
        <p:spPr>
          <a:xfrm>
            <a:off x="1258888" y="3933825"/>
            <a:ext cx="2808287" cy="574675"/>
          </a:xfrm>
          <a:prstGeom prst="rect">
            <a:avLst/>
          </a:prstGeom>
          <a:noFill/>
          <a:effectLst>
            <a:outerShdw blurRad="63500" sx="102000" sy="102000" algn="ctr" rotWithShape="0">
              <a:prstClr val="black">
                <a:alpha val="40000"/>
              </a:prstClr>
            </a:outerShdw>
          </a:effectLst>
        </p:spPr>
        <p:txBody>
          <a:bodyPr wrap="none" anchor="ctr">
            <a:normAutofit/>
          </a:bodyPr>
          <a:lstStyle/>
          <a:p>
            <a:pPr fontAlgn="auto">
              <a:spcAft>
                <a:spcPts val="0"/>
              </a:spcAft>
              <a:defRPr/>
            </a:pPr>
            <a:r>
              <a:rPr lang="de-DE" sz="1700" dirty="0">
                <a:latin typeface="+mj-lt"/>
                <a:ea typeface="+mj-ea"/>
                <a:cs typeface="+mj-cs"/>
              </a:rPr>
              <a:t>Überregionale Gruppen:</a:t>
            </a:r>
            <a:endParaRPr lang="de-DE" sz="1400" dirty="0">
              <a:latin typeface="+mj-lt"/>
              <a:ea typeface="+mj-ea"/>
              <a:cs typeface="+mj-cs"/>
            </a:endParaRPr>
          </a:p>
        </p:txBody>
      </p:sp>
      <p:graphicFrame>
        <p:nvGraphicFramePr>
          <p:cNvPr id="40" name="Tabelle 39"/>
          <p:cNvGraphicFramePr>
            <a:graphicFrameLocks noGrp="1"/>
          </p:cNvGraphicFramePr>
          <p:nvPr/>
        </p:nvGraphicFramePr>
        <p:xfrm>
          <a:off x="1331913" y="4437063"/>
          <a:ext cx="6095999" cy="970386"/>
        </p:xfrm>
        <a:graphic>
          <a:graphicData uri="http://schemas.openxmlformats.org/drawingml/2006/table">
            <a:tbl>
              <a:tblPr/>
              <a:tblGrid>
                <a:gridCol w="1617306">
                  <a:extLst>
                    <a:ext uri="{9D8B030D-6E8A-4147-A177-3AD203B41FA5}">
                      <a16:colId xmlns:a16="http://schemas.microsoft.com/office/drawing/2014/main" val="20000"/>
                    </a:ext>
                  </a:extLst>
                </a:gridCol>
                <a:gridCol w="1256522">
                  <a:extLst>
                    <a:ext uri="{9D8B030D-6E8A-4147-A177-3AD203B41FA5}">
                      <a16:colId xmlns:a16="http://schemas.microsoft.com/office/drawing/2014/main" val="20001"/>
                    </a:ext>
                  </a:extLst>
                </a:gridCol>
                <a:gridCol w="3222171">
                  <a:extLst>
                    <a:ext uri="{9D8B030D-6E8A-4147-A177-3AD203B41FA5}">
                      <a16:colId xmlns:a16="http://schemas.microsoft.com/office/drawing/2014/main" val="20002"/>
                    </a:ext>
                  </a:extLst>
                </a:gridCol>
              </a:tblGrid>
              <a:tr h="158620">
                <a:tc>
                  <a:txBody>
                    <a:bodyPr/>
                    <a:lstStyle/>
                    <a:p>
                      <a:pPr algn="l" fontAlgn="b"/>
                      <a:r>
                        <a:rPr lang="de-DE" sz="1000" b="0" i="0" u="none" strike="noStrike" dirty="0">
                          <a:solidFill>
                            <a:srgbClr val="000000"/>
                          </a:solidFill>
                          <a:latin typeface="Arial"/>
                        </a:rPr>
                        <a:t>BOS</a:t>
                      </a:r>
                    </a:p>
                  </a:txBody>
                  <a:tcPr marL="83976" marR="9331" marT="9331" marB="0" anchor="b">
                    <a:lnL>
                      <a:noFill/>
                    </a:lnL>
                    <a:lnR>
                      <a:noFill/>
                    </a:lnR>
                    <a:lnT>
                      <a:noFill/>
                    </a:lnT>
                    <a:lnB>
                      <a:noFill/>
                    </a:lnB>
                  </a:tcPr>
                </a:tc>
                <a:tc>
                  <a:txBody>
                    <a:bodyPr/>
                    <a:lstStyle/>
                    <a:p>
                      <a:pPr algn="l" fontAlgn="b"/>
                      <a:r>
                        <a:rPr lang="de-DE" sz="1000" b="0" i="0" u="none" strike="noStrike">
                          <a:solidFill>
                            <a:srgbClr val="000000"/>
                          </a:solidFill>
                          <a:latin typeface="Arial"/>
                        </a:rPr>
                        <a:t>ZA_OBB</a:t>
                      </a:r>
                    </a:p>
                  </a:txBody>
                  <a:tcPr marL="83976" marR="9331" marT="9331" marB="0" anchor="b">
                    <a:lnL>
                      <a:noFill/>
                    </a:lnL>
                    <a:lnR>
                      <a:noFill/>
                    </a:lnR>
                    <a:lnT>
                      <a:noFill/>
                    </a:lnT>
                    <a:lnB>
                      <a:noFill/>
                    </a:lnB>
                  </a:tcPr>
                </a:tc>
                <a:tc>
                  <a:txBody>
                    <a:bodyPr/>
                    <a:lstStyle/>
                    <a:p>
                      <a:pPr algn="l" fontAlgn="b"/>
                      <a:r>
                        <a:rPr lang="de-DE" sz="1000" b="0" i="0" u="none" strike="noStrike">
                          <a:solidFill>
                            <a:srgbClr val="000000"/>
                          </a:solidFill>
                          <a:latin typeface="Arial"/>
                        </a:rPr>
                        <a:t>Zusammenarbeit aller BOS im Bezirk Oberbayern</a:t>
                      </a:r>
                    </a:p>
                  </a:txBody>
                  <a:tcPr marL="83976" marR="9331" marT="9331" marB="0" anchor="b">
                    <a:lnL>
                      <a:noFill/>
                    </a:lnL>
                    <a:lnR>
                      <a:noFill/>
                    </a:lnR>
                    <a:lnT>
                      <a:noFill/>
                    </a:lnT>
                    <a:lnB>
                      <a:noFill/>
                    </a:lnB>
                  </a:tcPr>
                </a:tc>
                <a:extLst>
                  <a:ext uri="{0D108BD9-81ED-4DB2-BD59-A6C34878D82A}">
                    <a16:rowId xmlns:a16="http://schemas.microsoft.com/office/drawing/2014/main" val="10000"/>
                  </a:ext>
                </a:extLst>
              </a:tr>
              <a:tr h="158620">
                <a:tc>
                  <a:txBody>
                    <a:bodyPr/>
                    <a:lstStyle/>
                    <a:p>
                      <a:pPr algn="l" fontAlgn="b"/>
                      <a:r>
                        <a:rPr lang="de-DE" sz="1000" b="0" i="0" u="none" strike="noStrike">
                          <a:solidFill>
                            <a:srgbClr val="000000"/>
                          </a:solidFill>
                          <a:latin typeface="Arial"/>
                        </a:rPr>
                        <a:t>Feuerwehr</a:t>
                      </a:r>
                    </a:p>
                  </a:txBody>
                  <a:tcPr marL="83976" marR="9331" marT="9331" marB="0" anchor="b">
                    <a:lnL>
                      <a:noFill/>
                    </a:lnL>
                    <a:lnR>
                      <a:noFill/>
                    </a:lnR>
                    <a:lnT>
                      <a:noFill/>
                    </a:lnT>
                    <a:lnB>
                      <a:noFill/>
                    </a:lnB>
                  </a:tcPr>
                </a:tc>
                <a:tc>
                  <a:txBody>
                    <a:bodyPr/>
                    <a:lstStyle/>
                    <a:p>
                      <a:pPr algn="l" fontAlgn="t"/>
                      <a:r>
                        <a:rPr lang="de-DE" sz="1000" b="0" i="0" u="none" strike="noStrike">
                          <a:solidFill>
                            <a:srgbClr val="000000"/>
                          </a:solidFill>
                          <a:latin typeface="Arial"/>
                        </a:rPr>
                        <a:t>FW_OBB</a:t>
                      </a:r>
                    </a:p>
                  </a:txBody>
                  <a:tcPr marL="83976" marR="9331" marT="9331" marB="0">
                    <a:lnL>
                      <a:noFill/>
                    </a:lnL>
                    <a:lnR>
                      <a:noFill/>
                    </a:lnR>
                    <a:lnT>
                      <a:noFill/>
                    </a:lnT>
                    <a:lnB>
                      <a:noFill/>
                    </a:lnB>
                  </a:tcPr>
                </a:tc>
                <a:tc>
                  <a:txBody>
                    <a:bodyPr/>
                    <a:lstStyle/>
                    <a:p>
                      <a:pPr algn="l" fontAlgn="t"/>
                      <a:r>
                        <a:rPr lang="de-DE" sz="1000" b="0" i="0" u="none" strike="noStrike">
                          <a:solidFill>
                            <a:srgbClr val="000000"/>
                          </a:solidFill>
                          <a:latin typeface="Arial"/>
                        </a:rPr>
                        <a:t>Feuerwehren im Bezirk Oberbayern</a:t>
                      </a:r>
                    </a:p>
                  </a:txBody>
                  <a:tcPr marL="83976" marR="9331" marT="9331" marB="0">
                    <a:lnL>
                      <a:noFill/>
                    </a:lnL>
                    <a:lnR>
                      <a:noFill/>
                    </a:lnR>
                    <a:lnT>
                      <a:noFill/>
                    </a:lnT>
                    <a:lnB>
                      <a:noFill/>
                    </a:lnB>
                  </a:tcPr>
                </a:tc>
                <a:extLst>
                  <a:ext uri="{0D108BD9-81ED-4DB2-BD59-A6C34878D82A}">
                    <a16:rowId xmlns:a16="http://schemas.microsoft.com/office/drawing/2014/main" val="10001"/>
                  </a:ext>
                </a:extLst>
              </a:tr>
              <a:tr h="158620">
                <a:tc>
                  <a:txBody>
                    <a:bodyPr/>
                    <a:lstStyle/>
                    <a:p>
                      <a:pPr algn="l" fontAlgn="b"/>
                      <a:r>
                        <a:rPr lang="de-DE" sz="1000" b="0" i="0" u="none" strike="noStrike" dirty="0">
                          <a:solidFill>
                            <a:srgbClr val="000000"/>
                          </a:solidFill>
                          <a:latin typeface="Arial"/>
                        </a:rPr>
                        <a:t>Rettungsdienst</a:t>
                      </a:r>
                    </a:p>
                  </a:txBody>
                  <a:tcPr marL="83976" marR="9331" marT="9331" marB="0" anchor="b">
                    <a:lnL>
                      <a:noFill/>
                    </a:lnL>
                    <a:lnR>
                      <a:noFill/>
                    </a:lnR>
                    <a:lnT>
                      <a:noFill/>
                    </a:lnT>
                    <a:lnB>
                      <a:noFill/>
                    </a:lnB>
                  </a:tcPr>
                </a:tc>
                <a:tc>
                  <a:txBody>
                    <a:bodyPr/>
                    <a:lstStyle/>
                    <a:p>
                      <a:pPr algn="l" fontAlgn="t"/>
                      <a:r>
                        <a:rPr lang="de-DE" sz="1000" b="0" i="0" u="none" strike="noStrike">
                          <a:solidFill>
                            <a:srgbClr val="000000"/>
                          </a:solidFill>
                          <a:latin typeface="Arial"/>
                        </a:rPr>
                        <a:t>RD_OBB</a:t>
                      </a:r>
                    </a:p>
                  </a:txBody>
                  <a:tcPr marL="83976" marR="9331" marT="9331" marB="0">
                    <a:lnL>
                      <a:noFill/>
                    </a:lnL>
                    <a:lnR>
                      <a:noFill/>
                    </a:lnR>
                    <a:lnT>
                      <a:noFill/>
                    </a:lnT>
                    <a:lnB>
                      <a:noFill/>
                    </a:lnB>
                  </a:tcPr>
                </a:tc>
                <a:tc>
                  <a:txBody>
                    <a:bodyPr/>
                    <a:lstStyle/>
                    <a:p>
                      <a:pPr algn="l" fontAlgn="t"/>
                      <a:r>
                        <a:rPr lang="de-DE" sz="1000" b="0" i="0" u="none" strike="noStrike">
                          <a:solidFill>
                            <a:srgbClr val="000000"/>
                          </a:solidFill>
                          <a:latin typeface="Arial"/>
                        </a:rPr>
                        <a:t>Rettungsdienst im Bezirk Oberbayern</a:t>
                      </a:r>
                    </a:p>
                  </a:txBody>
                  <a:tcPr marL="83976" marR="9331" marT="9331" marB="0">
                    <a:lnL>
                      <a:noFill/>
                    </a:lnL>
                    <a:lnR>
                      <a:noFill/>
                    </a:lnR>
                    <a:lnT>
                      <a:noFill/>
                    </a:lnT>
                    <a:lnB>
                      <a:noFill/>
                    </a:lnB>
                  </a:tcPr>
                </a:tc>
                <a:extLst>
                  <a:ext uri="{0D108BD9-81ED-4DB2-BD59-A6C34878D82A}">
                    <a16:rowId xmlns:a16="http://schemas.microsoft.com/office/drawing/2014/main" val="10002"/>
                  </a:ext>
                </a:extLst>
              </a:tr>
              <a:tr h="158620">
                <a:tc>
                  <a:txBody>
                    <a:bodyPr/>
                    <a:lstStyle/>
                    <a:p>
                      <a:pPr algn="l" fontAlgn="b"/>
                      <a:r>
                        <a:rPr lang="de-DE" sz="1000" b="0" i="0" u="none" strike="noStrike">
                          <a:solidFill>
                            <a:srgbClr val="000000"/>
                          </a:solidFill>
                          <a:latin typeface="Arial"/>
                        </a:rPr>
                        <a:t>Bergrettung</a:t>
                      </a:r>
                    </a:p>
                  </a:txBody>
                  <a:tcPr marL="83976" marR="9331" marT="9331" marB="0" anchor="b">
                    <a:lnL>
                      <a:noFill/>
                    </a:lnL>
                    <a:lnR>
                      <a:noFill/>
                    </a:lnR>
                    <a:lnT>
                      <a:noFill/>
                    </a:lnT>
                    <a:lnB>
                      <a:noFill/>
                    </a:lnB>
                  </a:tcPr>
                </a:tc>
                <a:tc>
                  <a:txBody>
                    <a:bodyPr/>
                    <a:lstStyle/>
                    <a:p>
                      <a:pPr algn="l" fontAlgn="b"/>
                      <a:r>
                        <a:rPr lang="de-DE" sz="1000" b="0" i="0" u="none" strike="noStrike">
                          <a:solidFill>
                            <a:srgbClr val="000000"/>
                          </a:solidFill>
                          <a:latin typeface="Arial"/>
                        </a:rPr>
                        <a:t>BR_OBB</a:t>
                      </a:r>
                    </a:p>
                  </a:txBody>
                  <a:tcPr marL="83976" marR="9331" marT="9331" marB="0" anchor="b">
                    <a:lnL>
                      <a:noFill/>
                    </a:lnL>
                    <a:lnR>
                      <a:noFill/>
                    </a:lnR>
                    <a:lnT>
                      <a:noFill/>
                    </a:lnT>
                    <a:lnB>
                      <a:noFill/>
                    </a:lnB>
                  </a:tcPr>
                </a:tc>
                <a:tc>
                  <a:txBody>
                    <a:bodyPr/>
                    <a:lstStyle/>
                    <a:p>
                      <a:pPr algn="l" fontAlgn="t"/>
                      <a:r>
                        <a:rPr lang="de-DE" sz="1000" b="0" i="0" u="none" strike="noStrike">
                          <a:solidFill>
                            <a:srgbClr val="000000"/>
                          </a:solidFill>
                          <a:latin typeface="Arial"/>
                        </a:rPr>
                        <a:t>Bergrettung im Bezirk Oberbayern</a:t>
                      </a:r>
                    </a:p>
                  </a:txBody>
                  <a:tcPr marL="83976" marR="9331" marT="9331" marB="0">
                    <a:lnL>
                      <a:noFill/>
                    </a:lnL>
                    <a:lnR>
                      <a:noFill/>
                    </a:lnR>
                    <a:lnT>
                      <a:noFill/>
                    </a:lnT>
                    <a:lnB>
                      <a:noFill/>
                    </a:lnB>
                  </a:tcPr>
                </a:tc>
                <a:extLst>
                  <a:ext uri="{0D108BD9-81ED-4DB2-BD59-A6C34878D82A}">
                    <a16:rowId xmlns:a16="http://schemas.microsoft.com/office/drawing/2014/main" val="10003"/>
                  </a:ext>
                </a:extLst>
              </a:tr>
              <a:tr h="158620">
                <a:tc>
                  <a:txBody>
                    <a:bodyPr/>
                    <a:lstStyle/>
                    <a:p>
                      <a:pPr algn="l" fontAlgn="b"/>
                      <a:r>
                        <a:rPr lang="de-DE" sz="1000" b="0" i="0" u="none" strike="noStrike">
                          <a:solidFill>
                            <a:srgbClr val="000000"/>
                          </a:solidFill>
                          <a:latin typeface="Arial"/>
                        </a:rPr>
                        <a:t>Wasserrettung</a:t>
                      </a:r>
                    </a:p>
                  </a:txBody>
                  <a:tcPr marL="83976" marR="9331" marT="9331" marB="0" anchor="b">
                    <a:lnL>
                      <a:noFill/>
                    </a:lnL>
                    <a:lnR>
                      <a:noFill/>
                    </a:lnR>
                    <a:lnT>
                      <a:noFill/>
                    </a:lnT>
                    <a:lnB>
                      <a:noFill/>
                    </a:lnB>
                  </a:tcPr>
                </a:tc>
                <a:tc>
                  <a:txBody>
                    <a:bodyPr/>
                    <a:lstStyle/>
                    <a:p>
                      <a:pPr algn="l" fontAlgn="b"/>
                      <a:r>
                        <a:rPr lang="de-DE" sz="1000" b="0" i="0" u="none" strike="noStrike">
                          <a:solidFill>
                            <a:srgbClr val="000000"/>
                          </a:solidFill>
                          <a:latin typeface="Arial"/>
                        </a:rPr>
                        <a:t>WR_OBB</a:t>
                      </a:r>
                    </a:p>
                  </a:txBody>
                  <a:tcPr marL="83976" marR="9331" marT="9331" marB="0" anchor="b">
                    <a:lnL>
                      <a:noFill/>
                    </a:lnL>
                    <a:lnR>
                      <a:noFill/>
                    </a:lnR>
                    <a:lnT>
                      <a:noFill/>
                    </a:lnT>
                    <a:lnB>
                      <a:noFill/>
                    </a:lnB>
                  </a:tcPr>
                </a:tc>
                <a:tc>
                  <a:txBody>
                    <a:bodyPr/>
                    <a:lstStyle/>
                    <a:p>
                      <a:pPr algn="l" fontAlgn="t"/>
                      <a:r>
                        <a:rPr lang="de-DE" sz="1000" b="0" i="0" u="none" strike="noStrike">
                          <a:solidFill>
                            <a:srgbClr val="000000"/>
                          </a:solidFill>
                          <a:latin typeface="Arial"/>
                        </a:rPr>
                        <a:t>Wasserrettung im Bezirk Oberbayern</a:t>
                      </a:r>
                    </a:p>
                  </a:txBody>
                  <a:tcPr marL="83976" marR="9331" marT="9331" marB="0">
                    <a:lnL>
                      <a:noFill/>
                    </a:lnL>
                    <a:lnR>
                      <a:noFill/>
                    </a:lnR>
                    <a:lnT>
                      <a:noFill/>
                    </a:lnT>
                    <a:lnB>
                      <a:noFill/>
                    </a:lnB>
                  </a:tcPr>
                </a:tc>
                <a:extLst>
                  <a:ext uri="{0D108BD9-81ED-4DB2-BD59-A6C34878D82A}">
                    <a16:rowId xmlns:a16="http://schemas.microsoft.com/office/drawing/2014/main" val="10004"/>
                  </a:ext>
                </a:extLst>
              </a:tr>
              <a:tr h="158620">
                <a:tc>
                  <a:txBody>
                    <a:bodyPr/>
                    <a:lstStyle/>
                    <a:p>
                      <a:pPr algn="l" fontAlgn="b"/>
                      <a:r>
                        <a:rPr lang="de-DE" sz="1000" b="0" i="0" u="none" strike="noStrike">
                          <a:solidFill>
                            <a:srgbClr val="000000"/>
                          </a:solidFill>
                          <a:latin typeface="Arial"/>
                        </a:rPr>
                        <a:t>Katastrophenschutz</a:t>
                      </a:r>
                    </a:p>
                  </a:txBody>
                  <a:tcPr marL="83976" marR="9331" marT="9331" marB="0" anchor="b">
                    <a:lnL>
                      <a:noFill/>
                    </a:lnL>
                    <a:lnR>
                      <a:noFill/>
                    </a:lnR>
                    <a:lnT>
                      <a:noFill/>
                    </a:lnT>
                    <a:lnB>
                      <a:noFill/>
                    </a:lnB>
                  </a:tcPr>
                </a:tc>
                <a:tc>
                  <a:txBody>
                    <a:bodyPr/>
                    <a:lstStyle/>
                    <a:p>
                      <a:pPr algn="l" fontAlgn="b"/>
                      <a:r>
                        <a:rPr lang="de-DE" sz="1000" b="0" i="0" u="none" strike="noStrike">
                          <a:solidFill>
                            <a:srgbClr val="000000"/>
                          </a:solidFill>
                          <a:latin typeface="Arial"/>
                        </a:rPr>
                        <a:t>KATS_OBB</a:t>
                      </a:r>
                    </a:p>
                  </a:txBody>
                  <a:tcPr marL="83976" marR="9331" marT="9331" marB="0" anchor="b">
                    <a:lnL>
                      <a:noFill/>
                    </a:lnL>
                    <a:lnR>
                      <a:noFill/>
                    </a:lnR>
                    <a:lnT>
                      <a:noFill/>
                    </a:lnT>
                    <a:lnB>
                      <a:noFill/>
                    </a:lnB>
                  </a:tcPr>
                </a:tc>
                <a:tc>
                  <a:txBody>
                    <a:bodyPr/>
                    <a:lstStyle/>
                    <a:p>
                      <a:pPr algn="l" fontAlgn="t"/>
                      <a:r>
                        <a:rPr lang="de-DE" sz="1000" b="0" i="0" u="none" strike="noStrike" dirty="0">
                          <a:solidFill>
                            <a:srgbClr val="000000"/>
                          </a:solidFill>
                          <a:latin typeface="Arial"/>
                        </a:rPr>
                        <a:t>Katastrophenschutz im Bezirk Oberbayern</a:t>
                      </a:r>
                    </a:p>
                  </a:txBody>
                  <a:tcPr marL="83976" marR="9331" marT="9331" marB="0">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41" name="Textfeld 40"/>
          <p:cNvSpPr txBox="1"/>
          <p:nvPr/>
        </p:nvSpPr>
        <p:spPr>
          <a:xfrm>
            <a:off x="1403350" y="5445125"/>
            <a:ext cx="2808288" cy="576263"/>
          </a:xfrm>
          <a:prstGeom prst="rect">
            <a:avLst/>
          </a:prstGeom>
          <a:noFill/>
          <a:effectLst>
            <a:outerShdw blurRad="63500" sx="102000" sy="102000" algn="ctr" rotWithShape="0">
              <a:prstClr val="black">
                <a:alpha val="40000"/>
              </a:prstClr>
            </a:outerShdw>
          </a:effectLst>
        </p:spPr>
        <p:txBody>
          <a:bodyPr wrap="none" anchor="ctr">
            <a:normAutofit/>
          </a:bodyPr>
          <a:lstStyle/>
          <a:p>
            <a:pPr fontAlgn="auto">
              <a:spcAft>
                <a:spcPts val="0"/>
              </a:spcAft>
              <a:defRPr/>
            </a:pPr>
            <a:r>
              <a:rPr lang="de-DE" sz="1700" dirty="0">
                <a:latin typeface="+mj-lt"/>
                <a:ea typeface="+mj-ea"/>
                <a:cs typeface="+mj-cs"/>
              </a:rPr>
              <a:t>Gruppen auf L</a:t>
            </a:r>
            <a:r>
              <a:rPr lang="de-DE" sz="1700" dirty="0" err="1">
                <a:latin typeface="+mj-lt"/>
                <a:ea typeface="+mj-ea"/>
                <a:cs typeface="+mj-cs"/>
              </a:rPr>
              <a:t>andesebene</a:t>
            </a:r>
            <a:r>
              <a:rPr lang="de-DE" sz="1700" dirty="0">
                <a:latin typeface="+mj-lt"/>
                <a:ea typeface="+mj-ea"/>
                <a:cs typeface="+mj-cs"/>
              </a:rPr>
              <a:t> tragen entsprechend d</a:t>
            </a:r>
            <a:r>
              <a:rPr lang="de-DE" sz="1700" dirty="0" err="1">
                <a:latin typeface="+mj-lt"/>
                <a:ea typeface="+mj-ea"/>
                <a:cs typeface="+mj-cs"/>
              </a:rPr>
              <a:t>as</a:t>
            </a:r>
            <a:r>
              <a:rPr lang="de-DE" sz="1700" dirty="0">
                <a:latin typeface="+mj-lt"/>
                <a:ea typeface="+mj-ea"/>
                <a:cs typeface="+mj-cs"/>
              </a:rPr>
              <a:t> Kürzel BY</a:t>
            </a:r>
            <a:endParaRPr lang="de-DE" sz="1400" dirty="0">
              <a:latin typeface="+mj-lt"/>
              <a:ea typeface="+mj-ea"/>
              <a:cs typeface="+mj-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088" y="1125539"/>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Was ist Funk?</a:t>
            </a:r>
          </a:p>
        </p:txBody>
      </p:sp>
      <p:sp>
        <p:nvSpPr>
          <p:cNvPr id="5" name="Textfeld 4"/>
          <p:cNvSpPr txBox="1"/>
          <p:nvPr/>
        </p:nvSpPr>
        <p:spPr>
          <a:xfrm>
            <a:off x="755650" y="2060575"/>
            <a:ext cx="914400" cy="914400"/>
          </a:xfrm>
          <a:prstGeom prst="rect">
            <a:avLst/>
          </a:prstGeom>
          <a:noFill/>
          <a:effectLst>
            <a:outerShdw blurRad="63500" sx="102000" sy="102000" algn="ctr" rotWithShape="0">
              <a:prstClr val="black">
                <a:alpha val="40000"/>
              </a:prstClr>
            </a:outerShdw>
          </a:effectLst>
        </p:spPr>
        <p:txBody>
          <a:bodyPr wrap="none" anchor="ctr">
            <a:normAutofit/>
          </a:bodyPr>
          <a:lstStyle/>
          <a:p>
            <a:pPr algn="ctr" fontAlgn="auto">
              <a:spcAft>
                <a:spcPts val="0"/>
              </a:spcAft>
              <a:defRPr/>
            </a:pPr>
            <a:endParaRPr lang="de-DE" sz="4400" dirty="0">
              <a:latin typeface="+mj-lt"/>
              <a:ea typeface="+mj-ea"/>
              <a:cs typeface="+mj-cs"/>
            </a:endParaRPr>
          </a:p>
        </p:txBody>
      </p:sp>
      <p:sp>
        <p:nvSpPr>
          <p:cNvPr id="6" name="Rechteck 5"/>
          <p:cNvSpPr/>
          <p:nvPr/>
        </p:nvSpPr>
        <p:spPr>
          <a:xfrm>
            <a:off x="251520" y="1556793"/>
            <a:ext cx="8640960" cy="923330"/>
          </a:xfrm>
          <a:prstGeom prst="rect">
            <a:avLst/>
          </a:prstGeom>
        </p:spPr>
        <p:txBody>
          <a:bodyPr wrap="square">
            <a:spAutoFit/>
          </a:bodyPr>
          <a:lstStyle/>
          <a:p>
            <a:r>
              <a:rPr lang="de-DE" dirty="0"/>
              <a:t>Es gibt kaum einen Bereich, in welchem auf die Übertragung von Sprache und Daten über die Luft verzichtet wird. Egal ob Fernsehen, Radio, Telefon oder sogar Netzwerk, überall ist die Funktechnik Bestandteil unsers Lebens.</a:t>
            </a:r>
          </a:p>
        </p:txBody>
      </p:sp>
      <p:pic>
        <p:nvPicPr>
          <p:cNvPr id="7" name="Picture 1"/>
          <p:cNvPicPr>
            <a:picLocks noChangeAspect="1" noChangeArrowheads="1"/>
          </p:cNvPicPr>
          <p:nvPr/>
        </p:nvPicPr>
        <p:blipFill>
          <a:blip r:embed="rId3" cstate="print"/>
          <a:srcRect l="2705" t="5411" r="1232"/>
          <a:stretch>
            <a:fillRect/>
          </a:stretch>
        </p:blipFill>
        <p:spPr bwMode="auto">
          <a:xfrm>
            <a:off x="3347864" y="3861048"/>
            <a:ext cx="5616624" cy="2232248"/>
          </a:xfrm>
          <a:prstGeom prst="rect">
            <a:avLst/>
          </a:prstGeom>
          <a:noFill/>
          <a:ln w="9525">
            <a:noFill/>
            <a:miter lim="800000"/>
            <a:headEnd/>
            <a:tailEnd/>
          </a:ln>
        </p:spPr>
      </p:pic>
      <p:sp>
        <p:nvSpPr>
          <p:cNvPr id="8" name="Ellipse 7"/>
          <p:cNvSpPr/>
          <p:nvPr/>
        </p:nvSpPr>
        <p:spPr>
          <a:xfrm>
            <a:off x="3419872" y="5661248"/>
            <a:ext cx="100811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9" descr="B08-101f"/>
          <p:cNvPicPr>
            <a:picLocks noChangeAspect="1" noChangeArrowheads="1"/>
          </p:cNvPicPr>
          <p:nvPr/>
        </p:nvPicPr>
        <p:blipFill>
          <a:blip r:embed="rId4" cstate="print"/>
          <a:srcRect/>
          <a:stretch>
            <a:fillRect/>
          </a:stretch>
        </p:blipFill>
        <p:spPr bwMode="auto">
          <a:xfrm>
            <a:off x="5868144" y="5085184"/>
            <a:ext cx="168667" cy="408677"/>
          </a:xfrm>
          <a:prstGeom prst="rect">
            <a:avLst/>
          </a:prstGeom>
          <a:noFill/>
          <a:ln w="9525">
            <a:noFill/>
            <a:miter lim="800000"/>
            <a:headEnd/>
            <a:tailEnd/>
          </a:ln>
        </p:spPr>
      </p:pic>
      <p:sp>
        <p:nvSpPr>
          <p:cNvPr id="10" name="Ellipse 9"/>
          <p:cNvSpPr/>
          <p:nvPr/>
        </p:nvSpPr>
        <p:spPr>
          <a:xfrm rot="5400000">
            <a:off x="5580112" y="5157192"/>
            <a:ext cx="728464" cy="296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4788024" y="5661248"/>
            <a:ext cx="100811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rot="5400000">
            <a:off x="2987824" y="4797152"/>
            <a:ext cx="728464" cy="296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9" descr="B08-101f"/>
          <p:cNvPicPr>
            <a:picLocks noChangeAspect="1" noChangeArrowheads="1"/>
          </p:cNvPicPr>
          <p:nvPr/>
        </p:nvPicPr>
        <p:blipFill>
          <a:blip r:embed="rId4" cstate="print"/>
          <a:srcRect/>
          <a:stretch>
            <a:fillRect/>
          </a:stretch>
        </p:blipFill>
        <p:spPr bwMode="auto">
          <a:xfrm>
            <a:off x="3275856" y="4725144"/>
            <a:ext cx="168667" cy="408677"/>
          </a:xfrm>
          <a:prstGeom prst="rect">
            <a:avLst/>
          </a:prstGeom>
          <a:noFill/>
          <a:ln w="9525">
            <a:noFill/>
            <a:miter lim="800000"/>
            <a:headEnd/>
            <a:tailEnd/>
          </a:ln>
        </p:spPr>
      </p:pic>
      <p:pic>
        <p:nvPicPr>
          <p:cNvPr id="14" name="Picture 19" descr="B08-101f"/>
          <p:cNvPicPr>
            <a:picLocks noChangeAspect="1" noChangeArrowheads="1"/>
          </p:cNvPicPr>
          <p:nvPr/>
        </p:nvPicPr>
        <p:blipFill>
          <a:blip r:embed="rId4" cstate="print"/>
          <a:srcRect/>
          <a:stretch>
            <a:fillRect/>
          </a:stretch>
        </p:blipFill>
        <p:spPr bwMode="auto">
          <a:xfrm>
            <a:off x="4427984" y="5229200"/>
            <a:ext cx="168667" cy="408677"/>
          </a:xfrm>
          <a:prstGeom prst="rect">
            <a:avLst/>
          </a:prstGeom>
          <a:noFill/>
          <a:ln w="9525">
            <a:noFill/>
            <a:miter lim="800000"/>
            <a:headEnd/>
            <a:tailEnd/>
          </a:ln>
        </p:spPr>
      </p:pic>
      <p:sp>
        <p:nvSpPr>
          <p:cNvPr id="15" name="Ellipse 14"/>
          <p:cNvSpPr/>
          <p:nvPr/>
        </p:nvSpPr>
        <p:spPr>
          <a:xfrm rot="5400000">
            <a:off x="4139952" y="5301208"/>
            <a:ext cx="728464" cy="296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p:cNvSpPr/>
          <p:nvPr/>
        </p:nvSpPr>
        <p:spPr>
          <a:xfrm>
            <a:off x="5724128" y="5661248"/>
            <a:ext cx="100811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p:cNvSpPr/>
          <p:nvPr/>
        </p:nvSpPr>
        <p:spPr>
          <a:xfrm>
            <a:off x="6660232" y="5661248"/>
            <a:ext cx="100811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p:cNvSpPr/>
          <p:nvPr/>
        </p:nvSpPr>
        <p:spPr>
          <a:xfrm>
            <a:off x="7668344" y="5661248"/>
            <a:ext cx="100811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feld 18"/>
          <p:cNvSpPr txBox="1"/>
          <p:nvPr/>
        </p:nvSpPr>
        <p:spPr>
          <a:xfrm>
            <a:off x="251520" y="2636912"/>
            <a:ext cx="8640960" cy="369332"/>
          </a:xfrm>
          <a:prstGeom prst="rect">
            <a:avLst/>
          </a:prstGeom>
          <a:noFill/>
        </p:spPr>
        <p:txBody>
          <a:bodyPr wrap="square" rtlCol="0">
            <a:spAutoFit/>
          </a:bodyPr>
          <a:lstStyle/>
          <a:p>
            <a:r>
              <a:rPr lang="de-DE" dirty="0">
                <a:solidFill>
                  <a:srgbClr val="FF0000"/>
                </a:solidFill>
              </a:rPr>
              <a:t>Drahtlose Übermittlung von Informationen mit Hilfe von elektromagnetischer Wellen</a:t>
            </a:r>
          </a:p>
        </p:txBody>
      </p:sp>
      <p:sp>
        <p:nvSpPr>
          <p:cNvPr id="20" name="TextBox 5"/>
          <p:cNvSpPr txBox="1"/>
          <p:nvPr>
            <p:custDataLst>
              <p:tags r:id="rId1"/>
            </p:custDataLst>
          </p:nvPr>
        </p:nvSpPr>
        <p:spPr>
          <a:xfrm>
            <a:off x="251520" y="3060714"/>
            <a:ext cx="4536504" cy="811367"/>
          </a:xfrm>
          <a:prstGeom prst="rect">
            <a:avLst/>
          </a:prstGeom>
          <a:noFill/>
        </p:spPr>
        <p:txBody>
          <a:bodyPr wrap="square" lIns="36000" tIns="36000" rIns="36000" bIns="36000" rtlCol="0">
            <a:spAutoFit/>
          </a:bodyPr>
          <a:lstStyle/>
          <a:p>
            <a:r>
              <a:rPr lang="de-DE" sz="1600" dirty="0"/>
              <a:t>Grundsätze:</a:t>
            </a:r>
          </a:p>
          <a:p>
            <a:r>
              <a:rPr lang="de-DE" sz="1600" dirty="0"/>
              <a:t>Funkwellen breiten sich quasi-optisch aus.</a:t>
            </a:r>
          </a:p>
          <a:p>
            <a:r>
              <a:rPr lang="de-DE" sz="1600" dirty="0"/>
              <a:t>Vereinfacht: Wie Licht.</a:t>
            </a:r>
          </a:p>
        </p:txBody>
      </p:sp>
      <p:sp>
        <p:nvSpPr>
          <p:cNvPr id="21" name="Ellipse 20"/>
          <p:cNvSpPr/>
          <p:nvPr/>
        </p:nvSpPr>
        <p:spPr>
          <a:xfrm rot="5400000">
            <a:off x="7052084" y="4333292"/>
            <a:ext cx="728464"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e 21"/>
          <p:cNvSpPr/>
          <p:nvPr/>
        </p:nvSpPr>
        <p:spPr>
          <a:xfrm rot="5400000">
            <a:off x="7988188" y="4621324"/>
            <a:ext cx="728464" cy="1080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par>
                                <p:cTn id="28" presetID="3"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linds(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linds(horizontal)">
                                      <p:cBhvr>
                                        <p:cTn id="53" dur="500"/>
                                        <p:tgtEl>
                                          <p:spTgt spid="14"/>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blinds(horizontal)">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linds(horizontal)">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blinds(horizontal)">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blinds(horizontal)">
                                      <p:cBhvr>
                                        <p:cTn id="7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5" grpId="0" animBg="1"/>
      <p:bldP spid="16" grpId="0" animBg="1"/>
      <p:bldP spid="17" grpId="0" animBg="1"/>
      <p:bldP spid="18" grpId="0" animBg="1"/>
      <p:bldP spid="19" grpId="0"/>
      <p:bldP spid="20" grpId="0"/>
      <p:bldP spid="21"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Gruppen Visualisierung 1</a:t>
            </a:r>
          </a:p>
        </p:txBody>
      </p:sp>
      <p:pic>
        <p:nvPicPr>
          <p:cNvPr id="6" name="Grafik 5">
            <a:extLst>
              <a:ext uri="{FF2B5EF4-FFF2-40B4-BE49-F238E27FC236}">
                <a16:creationId xmlns:a16="http://schemas.microsoft.com/office/drawing/2014/main" id="{15C09548-EA73-418A-9D8F-D36FF70F5633}"/>
              </a:ext>
            </a:extLst>
          </p:cNvPr>
          <p:cNvPicPr>
            <a:picLocks noChangeAspect="1"/>
          </p:cNvPicPr>
          <p:nvPr/>
        </p:nvPicPr>
        <p:blipFill>
          <a:blip r:embed="rId2"/>
          <a:stretch>
            <a:fillRect/>
          </a:stretch>
        </p:blipFill>
        <p:spPr>
          <a:xfrm>
            <a:off x="827584" y="980728"/>
            <a:ext cx="7406117" cy="4516113"/>
          </a:xfrm>
          <a:prstGeom prst="rect">
            <a:avLst/>
          </a:prstGeom>
        </p:spPr>
      </p:pic>
      <p:pic>
        <p:nvPicPr>
          <p:cNvPr id="7" name="Grafik 6">
            <a:extLst>
              <a:ext uri="{FF2B5EF4-FFF2-40B4-BE49-F238E27FC236}">
                <a16:creationId xmlns:a16="http://schemas.microsoft.com/office/drawing/2014/main" id="{7C085FA6-B8F9-4BC3-A0D6-BDBB246275E3}"/>
              </a:ext>
            </a:extLst>
          </p:cNvPr>
          <p:cNvPicPr>
            <a:picLocks noChangeAspect="1"/>
          </p:cNvPicPr>
          <p:nvPr/>
        </p:nvPicPr>
        <p:blipFill>
          <a:blip r:embed="rId3"/>
          <a:stretch>
            <a:fillRect/>
          </a:stretch>
        </p:blipFill>
        <p:spPr>
          <a:xfrm>
            <a:off x="971600" y="4365104"/>
            <a:ext cx="1242973" cy="152580"/>
          </a:xfrm>
          <a:prstGeom prst="rect">
            <a:avLst/>
          </a:prstGeom>
        </p:spPr>
      </p:pic>
      <p:pic>
        <p:nvPicPr>
          <p:cNvPr id="10" name="Grafik 9">
            <a:extLst>
              <a:ext uri="{FF2B5EF4-FFF2-40B4-BE49-F238E27FC236}">
                <a16:creationId xmlns:a16="http://schemas.microsoft.com/office/drawing/2014/main" id="{20B783A8-612F-4150-90EA-311DEAB3DA6E}"/>
              </a:ext>
            </a:extLst>
          </p:cNvPr>
          <p:cNvPicPr>
            <a:picLocks noChangeAspect="1"/>
          </p:cNvPicPr>
          <p:nvPr/>
        </p:nvPicPr>
        <p:blipFill>
          <a:blip r:embed="rId3"/>
          <a:stretch>
            <a:fillRect/>
          </a:stretch>
        </p:blipFill>
        <p:spPr>
          <a:xfrm>
            <a:off x="961147" y="3429000"/>
            <a:ext cx="1242973" cy="152580"/>
          </a:xfrm>
          <a:prstGeom prst="rect">
            <a:avLst/>
          </a:prstGeom>
        </p:spPr>
      </p:pic>
      <p:pic>
        <p:nvPicPr>
          <p:cNvPr id="11" name="Grafik 10">
            <a:extLst>
              <a:ext uri="{FF2B5EF4-FFF2-40B4-BE49-F238E27FC236}">
                <a16:creationId xmlns:a16="http://schemas.microsoft.com/office/drawing/2014/main" id="{0250D101-55AA-4433-99F6-61409B074810}"/>
              </a:ext>
            </a:extLst>
          </p:cNvPr>
          <p:cNvPicPr>
            <a:picLocks noChangeAspect="1"/>
          </p:cNvPicPr>
          <p:nvPr/>
        </p:nvPicPr>
        <p:blipFill>
          <a:blip r:embed="rId3"/>
          <a:stretch>
            <a:fillRect/>
          </a:stretch>
        </p:blipFill>
        <p:spPr>
          <a:xfrm>
            <a:off x="910299" y="2988388"/>
            <a:ext cx="1242973" cy="152580"/>
          </a:xfrm>
          <a:prstGeom prst="rect">
            <a:avLst/>
          </a:prstGeom>
        </p:spPr>
      </p:pic>
    </p:spTree>
    <p:extLst>
      <p:ext uri="{BB962C8B-B14F-4D97-AF65-F5344CB8AC3E}">
        <p14:creationId xmlns:p14="http://schemas.microsoft.com/office/powerpoint/2010/main" val="35125278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DMO Gruppen</a:t>
            </a:r>
          </a:p>
        </p:txBody>
      </p:sp>
      <p:sp>
        <p:nvSpPr>
          <p:cNvPr id="9" name="Text Box 1034"/>
          <p:cNvSpPr txBox="1">
            <a:spLocks noChangeArrowheads="1"/>
          </p:cNvSpPr>
          <p:nvPr/>
        </p:nvSpPr>
        <p:spPr bwMode="auto">
          <a:xfrm>
            <a:off x="325438" y="3779838"/>
            <a:ext cx="8567737" cy="1476375"/>
          </a:xfrm>
          <a:prstGeom prst="rect">
            <a:avLst/>
          </a:prstGeom>
          <a:noFill/>
          <a:ln w="9525">
            <a:noFill/>
            <a:miter lim="800000"/>
            <a:headEnd/>
            <a:tailEnd/>
          </a:ln>
        </p:spPr>
        <p:txBody>
          <a:bodyPr>
            <a:spAutoFit/>
          </a:bodyPr>
          <a:lstStyle/>
          <a:p>
            <a:pPr marL="285750" indent="-285750">
              <a:spcBef>
                <a:spcPts val="300"/>
              </a:spcBef>
              <a:spcAft>
                <a:spcPts val="300"/>
              </a:spcAft>
              <a:buClr>
                <a:srgbClr val="003399"/>
              </a:buClr>
              <a:buFont typeface="Wingdings" pitchFamily="2" charset="2"/>
              <a:buChar char="§"/>
            </a:pPr>
            <a:r>
              <a:rPr lang="de-DE" sz="1400">
                <a:solidFill>
                  <a:srgbClr val="000000"/>
                </a:solidFill>
                <a:latin typeface="Calibri" pitchFamily="34" charset="0"/>
              </a:rPr>
              <a:t>Auf jedem Endgerät sind </a:t>
            </a:r>
            <a:r>
              <a:rPr lang="de-DE" sz="1400" b="1">
                <a:solidFill>
                  <a:srgbClr val="000000"/>
                </a:solidFill>
                <a:latin typeface="Calibri" pitchFamily="34" charset="0"/>
              </a:rPr>
              <a:t>alle </a:t>
            </a:r>
            <a:r>
              <a:rPr lang="de-DE" sz="1400">
                <a:solidFill>
                  <a:srgbClr val="000000"/>
                </a:solidFill>
                <a:latin typeface="Calibri" pitchFamily="34" charset="0"/>
              </a:rPr>
              <a:t>DMO Gruppen programmiert</a:t>
            </a:r>
          </a:p>
          <a:p>
            <a:pPr marL="285750" indent="-285750">
              <a:spcBef>
                <a:spcPts val="300"/>
              </a:spcBef>
              <a:spcAft>
                <a:spcPts val="300"/>
              </a:spcAft>
              <a:buClr>
                <a:srgbClr val="003399"/>
              </a:buClr>
              <a:buFont typeface="Wingdings" pitchFamily="2" charset="2"/>
              <a:buChar char="§"/>
            </a:pPr>
            <a:r>
              <a:rPr lang="de-DE" sz="1400">
                <a:solidFill>
                  <a:srgbClr val="000000"/>
                </a:solidFill>
                <a:latin typeface="Calibri" pitchFamily="34" charset="0"/>
              </a:rPr>
              <a:t>156 DMO Gruppen</a:t>
            </a:r>
          </a:p>
          <a:p>
            <a:pPr marL="285750" indent="-285750">
              <a:spcBef>
                <a:spcPts val="300"/>
              </a:spcBef>
              <a:spcAft>
                <a:spcPts val="300"/>
              </a:spcAft>
              <a:buClr>
                <a:srgbClr val="003399"/>
              </a:buClr>
              <a:buFont typeface="Wingdings" pitchFamily="2" charset="2"/>
              <a:buChar char="§"/>
            </a:pPr>
            <a:r>
              <a:rPr lang="de-DE" sz="1400" b="1">
                <a:solidFill>
                  <a:srgbClr val="000000"/>
                </a:solidFill>
                <a:latin typeface="Calibri" pitchFamily="34" charset="0"/>
              </a:rPr>
              <a:t>Ausnahme Spezialeinheiten (SE) und Verfassungsschutz Sprechgruppen</a:t>
            </a:r>
          </a:p>
          <a:p>
            <a:pPr marL="285750" indent="-285750">
              <a:spcBef>
                <a:spcPts val="300"/>
              </a:spcBef>
              <a:spcAft>
                <a:spcPts val="300"/>
              </a:spcAft>
              <a:buClr>
                <a:srgbClr val="003399"/>
              </a:buClr>
              <a:buFont typeface="Wingdings" pitchFamily="2" charset="2"/>
              <a:buChar char="§"/>
            </a:pPr>
            <a:r>
              <a:rPr lang="de-DE" sz="1400" b="1">
                <a:solidFill>
                  <a:srgbClr val="000000"/>
                </a:solidFill>
                <a:latin typeface="Calibri" pitchFamily="34" charset="0"/>
              </a:rPr>
              <a:t>DMO Gruppen werden vom Nutzer/Einsatzleiter selbständig eröffnet, ohne Beteiligung der Leitstelle</a:t>
            </a:r>
          </a:p>
          <a:p>
            <a:pPr marL="285750" indent="-285750">
              <a:spcBef>
                <a:spcPts val="300"/>
              </a:spcBef>
              <a:spcAft>
                <a:spcPts val="300"/>
              </a:spcAft>
              <a:buClr>
                <a:srgbClr val="003399"/>
              </a:buClr>
              <a:buFont typeface="Wingdings" pitchFamily="2" charset="2"/>
              <a:buChar char="§"/>
            </a:pPr>
            <a:r>
              <a:rPr lang="de-DE" sz="1400" b="1">
                <a:solidFill>
                  <a:srgbClr val="000000"/>
                </a:solidFill>
                <a:latin typeface="Calibri" pitchFamily="34" charset="0"/>
              </a:rPr>
              <a:t>Öffnen einer Neuen DMO Gruppe: Gruppe am Gerät einstellen, Nachfrage ob Gruppe belegt ist.</a:t>
            </a:r>
          </a:p>
        </p:txBody>
      </p:sp>
      <p:grpSp>
        <p:nvGrpSpPr>
          <p:cNvPr id="10" name="Gruppieren 1"/>
          <p:cNvGrpSpPr>
            <a:grpSpLocks/>
          </p:cNvGrpSpPr>
          <p:nvPr/>
        </p:nvGrpSpPr>
        <p:grpSpPr bwMode="auto">
          <a:xfrm>
            <a:off x="366713" y="1968500"/>
            <a:ext cx="7854950" cy="1341440"/>
            <a:chOff x="302701" y="1284748"/>
            <a:chExt cx="9224962" cy="1676402"/>
          </a:xfrm>
        </p:grpSpPr>
        <p:sp>
          <p:nvSpPr>
            <p:cNvPr id="11" name="Rectangle 1026"/>
            <p:cNvSpPr>
              <a:spLocks noChangeArrowheads="1"/>
            </p:cNvSpPr>
            <p:nvPr/>
          </p:nvSpPr>
          <p:spPr bwMode="auto">
            <a:xfrm>
              <a:off x="302701" y="1294273"/>
              <a:ext cx="1465262" cy="533400"/>
            </a:xfrm>
            <a:prstGeom prst="rect">
              <a:avLst/>
            </a:prstGeom>
            <a:solidFill>
              <a:srgbClr val="00CCFF"/>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a:solidFill>
                    <a:srgbClr val="000000"/>
                  </a:solidFill>
                  <a:latin typeface="Calibri" pitchFamily="34" charset="0"/>
                </a:rPr>
                <a:t>Rettungsdienst</a:t>
              </a:r>
            </a:p>
            <a:p>
              <a:pPr algn="ctr">
                <a:lnSpc>
                  <a:spcPct val="80000"/>
                </a:lnSpc>
                <a:spcBef>
                  <a:spcPct val="50000"/>
                </a:spcBef>
                <a:buClr>
                  <a:schemeClr val="tx2"/>
                </a:buClr>
              </a:pPr>
              <a:r>
                <a:rPr lang="de-DE" sz="1100" b="1">
                  <a:solidFill>
                    <a:srgbClr val="000000"/>
                  </a:solidFill>
                  <a:latin typeface="Calibri" pitchFamily="34" charset="0"/>
                </a:rPr>
                <a:t>12 </a:t>
              </a:r>
            </a:p>
          </p:txBody>
        </p:sp>
        <p:sp>
          <p:nvSpPr>
            <p:cNvPr id="12" name="Rectangle 1027"/>
            <p:cNvSpPr>
              <a:spLocks noChangeArrowheads="1"/>
            </p:cNvSpPr>
            <p:nvPr/>
          </p:nvSpPr>
          <p:spPr bwMode="auto">
            <a:xfrm>
              <a:off x="1882263" y="1284748"/>
              <a:ext cx="1403350" cy="533400"/>
            </a:xfrm>
            <a:prstGeom prst="rect">
              <a:avLst/>
            </a:prstGeom>
            <a:solidFill>
              <a:srgbClr val="FF000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a:solidFill>
                    <a:srgbClr val="000000"/>
                  </a:solidFill>
                  <a:latin typeface="Calibri" pitchFamily="34" charset="0"/>
                </a:rPr>
                <a:t>Feuerwehr</a:t>
              </a:r>
            </a:p>
            <a:p>
              <a:pPr algn="ctr">
                <a:lnSpc>
                  <a:spcPct val="80000"/>
                </a:lnSpc>
                <a:spcBef>
                  <a:spcPct val="50000"/>
                </a:spcBef>
                <a:buClr>
                  <a:schemeClr val="tx2"/>
                </a:buClr>
              </a:pPr>
              <a:r>
                <a:rPr lang="de-DE" sz="1100" b="1" dirty="0">
                  <a:solidFill>
                    <a:srgbClr val="000000"/>
                  </a:solidFill>
                  <a:latin typeface="Calibri" pitchFamily="34" charset="0"/>
                </a:rPr>
                <a:t>20</a:t>
              </a:r>
            </a:p>
          </p:txBody>
        </p:sp>
        <p:sp>
          <p:nvSpPr>
            <p:cNvPr id="13" name="Rectangle 1028"/>
            <p:cNvSpPr>
              <a:spLocks noChangeArrowheads="1"/>
            </p:cNvSpPr>
            <p:nvPr/>
          </p:nvSpPr>
          <p:spPr bwMode="auto">
            <a:xfrm>
              <a:off x="3377688" y="1284748"/>
              <a:ext cx="1485900" cy="533400"/>
            </a:xfrm>
            <a:prstGeom prst="rect">
              <a:avLst/>
            </a:prstGeom>
            <a:solidFill>
              <a:srgbClr val="FF990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a:solidFill>
                    <a:srgbClr val="000000"/>
                  </a:solidFill>
                  <a:latin typeface="Calibri" pitchFamily="34" charset="0"/>
                </a:rPr>
                <a:t>Kat-Schutz</a:t>
              </a:r>
            </a:p>
            <a:p>
              <a:pPr algn="ctr">
                <a:lnSpc>
                  <a:spcPct val="80000"/>
                </a:lnSpc>
                <a:spcBef>
                  <a:spcPct val="50000"/>
                </a:spcBef>
                <a:buClr>
                  <a:schemeClr val="tx2"/>
                </a:buClr>
              </a:pPr>
              <a:r>
                <a:rPr lang="de-DE" sz="1100" b="1">
                  <a:solidFill>
                    <a:srgbClr val="000000"/>
                  </a:solidFill>
                  <a:latin typeface="Calibri" pitchFamily="34" charset="0"/>
                </a:rPr>
                <a:t>10</a:t>
              </a:r>
            </a:p>
          </p:txBody>
        </p:sp>
        <p:sp>
          <p:nvSpPr>
            <p:cNvPr id="14" name="Rectangle 1029"/>
            <p:cNvSpPr>
              <a:spLocks noChangeArrowheads="1"/>
            </p:cNvSpPr>
            <p:nvPr/>
          </p:nvSpPr>
          <p:spPr bwMode="auto">
            <a:xfrm>
              <a:off x="4998526" y="1284748"/>
              <a:ext cx="1423987" cy="533400"/>
            </a:xfrm>
            <a:prstGeom prst="rect">
              <a:avLst/>
            </a:prstGeom>
            <a:solidFill>
              <a:srgbClr val="339966"/>
            </a:solidFill>
            <a:ln w="9525">
              <a:solidFill>
                <a:schemeClr val="tx1"/>
              </a:solidFill>
              <a:miter lim="800000"/>
              <a:headEnd/>
              <a:tailEnd/>
            </a:ln>
          </p:spPr>
          <p:txBody>
            <a:bodyPr wrap="none" anchor="ctr"/>
            <a:lstStyle/>
            <a:p>
              <a:pPr algn="ctr" defTabSz="193675">
                <a:lnSpc>
                  <a:spcPct val="80000"/>
                </a:lnSpc>
                <a:spcBef>
                  <a:spcPct val="50000"/>
                </a:spcBef>
                <a:buClr>
                  <a:schemeClr val="tx2"/>
                </a:buClr>
              </a:pPr>
              <a:r>
                <a:rPr lang="de-DE" sz="1100" b="1">
                  <a:solidFill>
                    <a:srgbClr val="000000"/>
                  </a:solidFill>
                  <a:latin typeface="Calibri" pitchFamily="34" charset="0"/>
                </a:rPr>
                <a:t>Polizei</a:t>
              </a:r>
            </a:p>
            <a:p>
              <a:pPr algn="ctr" defTabSz="193675">
                <a:lnSpc>
                  <a:spcPct val="80000"/>
                </a:lnSpc>
                <a:spcBef>
                  <a:spcPct val="50000"/>
                </a:spcBef>
                <a:buClr>
                  <a:schemeClr val="tx2"/>
                </a:buClr>
              </a:pPr>
              <a:r>
                <a:rPr lang="de-DE" sz="1100" b="1">
                  <a:solidFill>
                    <a:srgbClr val="000000"/>
                  </a:solidFill>
                  <a:latin typeface="Calibri" pitchFamily="34" charset="0"/>
                </a:rPr>
                <a:t>20</a:t>
              </a:r>
            </a:p>
          </p:txBody>
        </p:sp>
        <p:sp>
          <p:nvSpPr>
            <p:cNvPr id="15" name="Rectangle 1030"/>
            <p:cNvSpPr>
              <a:spLocks noChangeArrowheads="1"/>
            </p:cNvSpPr>
            <p:nvPr/>
          </p:nvSpPr>
          <p:spPr bwMode="auto">
            <a:xfrm>
              <a:off x="8041763" y="1284748"/>
              <a:ext cx="1485900" cy="533400"/>
            </a:xfrm>
            <a:prstGeom prst="rect">
              <a:avLst/>
            </a:prstGeom>
            <a:solidFill>
              <a:srgbClr val="3366FF"/>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a:solidFill>
                    <a:srgbClr val="000000"/>
                  </a:solidFill>
                  <a:latin typeface="Calibri" pitchFamily="34" charset="0"/>
                </a:rPr>
                <a:t>Spez. Einh. (SE)</a:t>
              </a:r>
            </a:p>
            <a:p>
              <a:pPr algn="ctr">
                <a:lnSpc>
                  <a:spcPct val="80000"/>
                </a:lnSpc>
                <a:spcBef>
                  <a:spcPct val="50000"/>
                </a:spcBef>
                <a:buClr>
                  <a:schemeClr val="tx2"/>
                </a:buClr>
              </a:pPr>
              <a:r>
                <a:rPr lang="de-DE" sz="1100" b="1">
                  <a:solidFill>
                    <a:srgbClr val="000000"/>
                  </a:solidFill>
                  <a:latin typeface="Calibri" pitchFamily="34" charset="0"/>
                </a:rPr>
                <a:t>10</a:t>
              </a:r>
            </a:p>
          </p:txBody>
        </p:sp>
        <p:sp>
          <p:nvSpPr>
            <p:cNvPr id="16" name="Rectangle 1031"/>
            <p:cNvSpPr>
              <a:spLocks noChangeArrowheads="1"/>
            </p:cNvSpPr>
            <p:nvPr/>
          </p:nvSpPr>
          <p:spPr bwMode="auto">
            <a:xfrm>
              <a:off x="6473313" y="1284748"/>
              <a:ext cx="1485900" cy="533400"/>
            </a:xfrm>
            <a:prstGeom prst="rect">
              <a:avLst/>
            </a:prstGeom>
            <a:solidFill>
              <a:srgbClr val="CC99FF"/>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a:solidFill>
                    <a:srgbClr val="000000"/>
                  </a:solidFill>
                  <a:latin typeface="Calibri" pitchFamily="34" charset="0"/>
                </a:rPr>
                <a:t>Bundeseinheiten</a:t>
              </a:r>
            </a:p>
            <a:p>
              <a:pPr algn="ctr">
                <a:lnSpc>
                  <a:spcPct val="80000"/>
                </a:lnSpc>
                <a:spcBef>
                  <a:spcPct val="50000"/>
                </a:spcBef>
                <a:buClr>
                  <a:schemeClr val="tx2"/>
                </a:buClr>
              </a:pPr>
              <a:r>
                <a:rPr lang="de-DE" sz="1100" b="1">
                  <a:solidFill>
                    <a:srgbClr val="000000"/>
                  </a:solidFill>
                  <a:latin typeface="Calibri" pitchFamily="34" charset="0"/>
                </a:rPr>
                <a:t>41</a:t>
              </a:r>
            </a:p>
          </p:txBody>
        </p:sp>
        <p:sp>
          <p:nvSpPr>
            <p:cNvPr id="17" name="Rectangle 1035"/>
            <p:cNvSpPr>
              <a:spLocks noChangeArrowheads="1"/>
            </p:cNvSpPr>
            <p:nvPr/>
          </p:nvSpPr>
          <p:spPr bwMode="auto">
            <a:xfrm>
              <a:off x="8041763" y="1894348"/>
              <a:ext cx="1485900" cy="533400"/>
            </a:xfrm>
            <a:prstGeom prst="rect">
              <a:avLst/>
            </a:prstGeom>
            <a:solidFill>
              <a:srgbClr val="3366FF"/>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a:solidFill>
                    <a:srgbClr val="000000"/>
                  </a:solidFill>
                  <a:latin typeface="Calibri" pitchFamily="34" charset="0"/>
                </a:rPr>
                <a:t>Verf. Schutz</a:t>
              </a:r>
            </a:p>
            <a:p>
              <a:pPr algn="ctr">
                <a:lnSpc>
                  <a:spcPct val="80000"/>
                </a:lnSpc>
                <a:spcBef>
                  <a:spcPct val="50000"/>
                </a:spcBef>
                <a:buClr>
                  <a:schemeClr val="tx2"/>
                </a:buClr>
              </a:pPr>
              <a:r>
                <a:rPr lang="de-DE" sz="1100" b="1">
                  <a:solidFill>
                    <a:srgbClr val="000000"/>
                  </a:solidFill>
                  <a:latin typeface="Calibri" pitchFamily="34" charset="0"/>
                </a:rPr>
                <a:t>6</a:t>
              </a:r>
            </a:p>
          </p:txBody>
        </p:sp>
        <p:sp>
          <p:nvSpPr>
            <p:cNvPr id="18" name="Rectangle 1036"/>
            <p:cNvSpPr>
              <a:spLocks noChangeArrowheads="1"/>
            </p:cNvSpPr>
            <p:nvPr/>
          </p:nvSpPr>
          <p:spPr bwMode="auto">
            <a:xfrm>
              <a:off x="2263263" y="2300043"/>
              <a:ext cx="1485900" cy="661106"/>
            </a:xfrm>
            <a:prstGeom prst="rect">
              <a:avLst/>
            </a:prstGeom>
            <a:solidFill>
              <a:srgbClr val="C0C0C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a:solidFill>
                    <a:srgbClr val="000000"/>
                  </a:solidFill>
                  <a:latin typeface="Calibri" pitchFamily="34" charset="0"/>
                </a:rPr>
                <a:t>Objektversorgung </a:t>
              </a:r>
            </a:p>
            <a:p>
              <a:pPr algn="ctr">
                <a:lnSpc>
                  <a:spcPct val="80000"/>
                </a:lnSpc>
                <a:spcBef>
                  <a:spcPct val="50000"/>
                </a:spcBef>
                <a:buClr>
                  <a:schemeClr val="tx2"/>
                </a:buClr>
              </a:pPr>
              <a:r>
                <a:rPr lang="de-DE" sz="1100" b="1" dirty="0">
                  <a:solidFill>
                    <a:srgbClr val="000000"/>
                  </a:solidFill>
                  <a:latin typeface="Calibri" pitchFamily="34" charset="0"/>
                </a:rPr>
                <a:t>6</a:t>
              </a:r>
            </a:p>
          </p:txBody>
        </p:sp>
        <p:sp>
          <p:nvSpPr>
            <p:cNvPr id="19" name="Rectangle 1037"/>
            <p:cNvSpPr>
              <a:spLocks noChangeArrowheads="1"/>
            </p:cNvSpPr>
            <p:nvPr/>
          </p:nvSpPr>
          <p:spPr bwMode="auto">
            <a:xfrm>
              <a:off x="612264" y="2300044"/>
              <a:ext cx="1485900" cy="661106"/>
            </a:xfrm>
            <a:prstGeom prst="rect">
              <a:avLst/>
            </a:prstGeom>
            <a:solidFill>
              <a:srgbClr val="C0C0C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err="1">
                  <a:solidFill>
                    <a:srgbClr val="000000"/>
                  </a:solidFill>
                  <a:latin typeface="Calibri" pitchFamily="34" charset="0"/>
                </a:rPr>
                <a:t>T</a:t>
              </a:r>
              <a:r>
                <a:rPr lang="de-DE" sz="1100" dirty="0" err="1">
                  <a:solidFill>
                    <a:srgbClr val="000000"/>
                  </a:solidFill>
                  <a:latin typeface="Calibri" pitchFamily="34" charset="0"/>
                </a:rPr>
                <a:t>aktisch</a:t>
              </a:r>
              <a:r>
                <a:rPr lang="de-DE" sz="1100" b="1" dirty="0" err="1">
                  <a:solidFill>
                    <a:srgbClr val="000000"/>
                  </a:solidFill>
                  <a:latin typeface="Calibri" pitchFamily="34" charset="0"/>
                </a:rPr>
                <a:t>B</a:t>
              </a:r>
              <a:r>
                <a:rPr lang="de-DE" sz="1100" dirty="0" err="1">
                  <a:solidFill>
                    <a:srgbClr val="000000"/>
                  </a:solidFill>
                  <a:latin typeface="Calibri" pitchFamily="34" charset="0"/>
                </a:rPr>
                <a:t>etriebliche</a:t>
              </a:r>
              <a:br>
                <a:rPr lang="de-DE" sz="1100" dirty="0">
                  <a:solidFill>
                    <a:srgbClr val="000000"/>
                  </a:solidFill>
                  <a:latin typeface="Calibri" pitchFamily="34" charset="0"/>
                </a:rPr>
              </a:br>
              <a:r>
                <a:rPr lang="de-DE" sz="1100" b="1" dirty="0">
                  <a:solidFill>
                    <a:srgbClr val="000000"/>
                  </a:solidFill>
                  <a:latin typeface="Calibri" pitchFamily="34" charset="0"/>
                </a:rPr>
                <a:t>Z</a:t>
              </a:r>
              <a:r>
                <a:rPr lang="de-DE" sz="1100" dirty="0">
                  <a:solidFill>
                    <a:srgbClr val="000000"/>
                  </a:solidFill>
                  <a:latin typeface="Calibri" pitchFamily="34" charset="0"/>
                </a:rPr>
                <a:t>usammenarbeit</a:t>
              </a:r>
            </a:p>
            <a:p>
              <a:pPr algn="ctr">
                <a:lnSpc>
                  <a:spcPct val="80000"/>
                </a:lnSpc>
                <a:spcBef>
                  <a:spcPct val="50000"/>
                </a:spcBef>
                <a:buClr>
                  <a:schemeClr val="tx2"/>
                </a:buClr>
              </a:pPr>
              <a:r>
                <a:rPr lang="de-DE" sz="1100" b="1" dirty="0">
                  <a:solidFill>
                    <a:srgbClr val="000000"/>
                  </a:solidFill>
                  <a:latin typeface="Calibri" pitchFamily="34" charset="0"/>
                </a:rPr>
                <a:t>30</a:t>
              </a:r>
            </a:p>
          </p:txBody>
        </p:sp>
      </p:grpSp>
      <p:sp>
        <p:nvSpPr>
          <p:cNvPr id="20" name="Text Box 2"/>
          <p:cNvSpPr txBox="1">
            <a:spLocks noChangeArrowheads="1"/>
          </p:cNvSpPr>
          <p:nvPr/>
        </p:nvSpPr>
        <p:spPr bwMode="auto">
          <a:xfrm>
            <a:off x="179388" y="1484313"/>
            <a:ext cx="3008312" cy="246062"/>
          </a:xfrm>
          <a:prstGeom prst="rect">
            <a:avLst/>
          </a:prstGeom>
          <a:noFill/>
          <a:ln w="9525">
            <a:noFill/>
            <a:miter lim="800000"/>
            <a:headEnd/>
            <a:tailEnd/>
          </a:ln>
        </p:spPr>
        <p:txBody>
          <a:bodyPr wrap="none">
            <a:spAutoFit/>
          </a:bodyPr>
          <a:lstStyle/>
          <a:p>
            <a:r>
              <a:rPr lang="de-DE" sz="1400" b="1">
                <a:solidFill>
                  <a:srgbClr val="003399"/>
                </a:solidFill>
                <a:latin typeface="Calibri" pitchFamily="34" charset="0"/>
              </a:rPr>
              <a:t>Fleetmapping </a:t>
            </a:r>
            <a:r>
              <a:rPr lang="de-DE" sz="1400">
                <a:solidFill>
                  <a:srgbClr val="003399"/>
                </a:solidFill>
                <a:latin typeface="Calibri" pitchFamily="34" charset="0"/>
              </a:rPr>
              <a:t>- Direktbetrieb (DMO) - geplant</a:t>
            </a:r>
            <a:endParaRPr lang="de-DE" sz="1400" u="sng">
              <a:solidFill>
                <a:srgbClr val="003399"/>
              </a:solidFill>
              <a:latin typeface="Calibri" pitchFamily="34" charset="0"/>
            </a:endParaRPr>
          </a:p>
        </p:txBody>
      </p:sp>
      <p:sp>
        <p:nvSpPr>
          <p:cNvPr id="23" name="Text Box 3"/>
          <p:cNvSpPr txBox="1">
            <a:spLocks noChangeArrowheads="1"/>
          </p:cNvSpPr>
          <p:nvPr/>
        </p:nvSpPr>
        <p:spPr bwMode="auto">
          <a:xfrm>
            <a:off x="219075" y="5592763"/>
            <a:ext cx="8013700" cy="246062"/>
          </a:xfrm>
          <a:prstGeom prst="rect">
            <a:avLst/>
          </a:prstGeom>
          <a:noFill/>
          <a:ln w="9525">
            <a:noFill/>
            <a:miter lim="800000"/>
            <a:headEnd/>
            <a:tailEnd/>
          </a:ln>
        </p:spPr>
        <p:txBody>
          <a:bodyPr>
            <a:spAutoFit/>
          </a:bodyPr>
          <a:lstStyle/>
          <a:p>
            <a:r>
              <a:rPr lang="de-DE" sz="1400" b="1">
                <a:solidFill>
                  <a:srgbClr val="003399"/>
                </a:solidFill>
                <a:latin typeface="Calibri" pitchFamily="34" charset="0"/>
                <a:cs typeface="Times New Roman" pitchFamily="18" charset="0"/>
              </a:rPr>
              <a:t>Bundesweit einheitliche DMO-Fleetmapping-Struktur für sämtliche Nutzer</a:t>
            </a:r>
          </a:p>
        </p:txBody>
      </p:sp>
      <p:sp>
        <p:nvSpPr>
          <p:cNvPr id="24" name="Rectangle 1036"/>
          <p:cNvSpPr>
            <a:spLocks noChangeArrowheads="1"/>
          </p:cNvSpPr>
          <p:nvPr/>
        </p:nvSpPr>
        <p:spPr bwMode="auto">
          <a:xfrm>
            <a:off x="3446463" y="2780928"/>
            <a:ext cx="1265237" cy="536947"/>
          </a:xfrm>
          <a:prstGeom prst="rect">
            <a:avLst/>
          </a:prstGeom>
          <a:solidFill>
            <a:srgbClr val="C0C0C0"/>
          </a:solidFill>
          <a:ln w="9525">
            <a:solidFill>
              <a:schemeClr val="tx1"/>
            </a:solidFill>
            <a:miter lim="800000"/>
            <a:headEnd/>
            <a:tailEnd/>
          </a:ln>
        </p:spPr>
        <p:txBody>
          <a:bodyPr wrap="none" anchor="ctr"/>
          <a:lstStyle/>
          <a:p>
            <a:pPr algn="ctr">
              <a:lnSpc>
                <a:spcPct val="80000"/>
              </a:lnSpc>
              <a:spcBef>
                <a:spcPct val="50000"/>
              </a:spcBef>
              <a:buClr>
                <a:schemeClr val="tx2"/>
              </a:buClr>
            </a:pPr>
            <a:r>
              <a:rPr lang="de-DE" sz="1100" b="1" dirty="0">
                <a:solidFill>
                  <a:srgbClr val="000000"/>
                </a:solidFill>
                <a:latin typeface="Calibri" pitchFamily="34" charset="0"/>
              </a:rPr>
              <a:t>Marschkanal </a:t>
            </a:r>
          </a:p>
          <a:p>
            <a:pPr algn="ctr">
              <a:lnSpc>
                <a:spcPct val="80000"/>
              </a:lnSpc>
              <a:spcBef>
                <a:spcPct val="50000"/>
              </a:spcBef>
              <a:buClr>
                <a:schemeClr val="tx2"/>
              </a:buClr>
            </a:pPr>
            <a:r>
              <a:rPr lang="de-DE" sz="1100" b="1" dirty="0">
                <a:solidFill>
                  <a:srgbClr val="000000"/>
                </a:solidFill>
                <a:latin typeface="Calibri" pitchFamily="34" charset="0"/>
              </a:rPr>
              <a:t>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DMO Gruppen</a:t>
            </a:r>
          </a:p>
        </p:txBody>
      </p:sp>
      <p:pic>
        <p:nvPicPr>
          <p:cNvPr id="40962" name="Picture 2"/>
          <p:cNvPicPr>
            <a:picLocks noChangeAspect="1" noChangeArrowheads="1"/>
          </p:cNvPicPr>
          <p:nvPr/>
        </p:nvPicPr>
        <p:blipFill>
          <a:blip r:embed="rId2" cstate="print"/>
          <a:srcRect/>
          <a:stretch>
            <a:fillRect/>
          </a:stretch>
        </p:blipFill>
        <p:spPr bwMode="auto">
          <a:xfrm>
            <a:off x="166345" y="1700808"/>
            <a:ext cx="8953099" cy="4178598"/>
          </a:xfrm>
          <a:prstGeom prst="rect">
            <a:avLst/>
          </a:prstGeom>
          <a:noFill/>
          <a:ln w="9525">
            <a:noFill/>
            <a:miter lim="800000"/>
            <a:headEnd/>
            <a:tailEnd/>
          </a:ln>
        </p:spPr>
      </p:pic>
      <p:sp>
        <p:nvSpPr>
          <p:cNvPr id="3" name="Textfeld 2">
            <a:extLst>
              <a:ext uri="{FF2B5EF4-FFF2-40B4-BE49-F238E27FC236}">
                <a16:creationId xmlns:a16="http://schemas.microsoft.com/office/drawing/2014/main" id="{01D2EC5B-55C3-41E3-94F4-FCBF8FEF9FDA}"/>
              </a:ext>
            </a:extLst>
          </p:cNvPr>
          <p:cNvSpPr txBox="1"/>
          <p:nvPr/>
        </p:nvSpPr>
        <p:spPr>
          <a:xfrm>
            <a:off x="3275856" y="4005064"/>
            <a:ext cx="5856090" cy="253916"/>
          </a:xfrm>
          <a:prstGeom prst="rect">
            <a:avLst/>
          </a:prstGeom>
          <a:noFill/>
        </p:spPr>
        <p:txBody>
          <a:bodyPr wrap="none" rtlCol="0">
            <a:spAutoFit/>
          </a:bodyPr>
          <a:lstStyle/>
          <a:p>
            <a:r>
              <a:rPr lang="de-DE" sz="1050" dirty="0"/>
              <a:t>Verwendung obliegt dem Einheitsführer. Kann auch als Logistikkanal für Atemschutz verwendet werden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DMO Gruppen</a:t>
            </a:r>
          </a:p>
        </p:txBody>
      </p:sp>
      <p:pic>
        <p:nvPicPr>
          <p:cNvPr id="41986" name="Picture 2"/>
          <p:cNvPicPr>
            <a:picLocks noChangeAspect="1" noChangeArrowheads="1"/>
          </p:cNvPicPr>
          <p:nvPr/>
        </p:nvPicPr>
        <p:blipFill>
          <a:blip r:embed="rId2" cstate="print"/>
          <a:srcRect/>
          <a:stretch>
            <a:fillRect/>
          </a:stretch>
        </p:blipFill>
        <p:spPr bwMode="auto">
          <a:xfrm>
            <a:off x="179512" y="1556792"/>
            <a:ext cx="7632417" cy="2819333"/>
          </a:xfrm>
          <a:prstGeom prst="rect">
            <a:avLst/>
          </a:prstGeom>
          <a:noFill/>
          <a:ln w="9525">
            <a:noFill/>
            <a:miter lim="800000"/>
            <a:headEnd/>
            <a:tailEnd/>
          </a:ln>
        </p:spPr>
      </p:pic>
      <p:pic>
        <p:nvPicPr>
          <p:cNvPr id="41987" name="Picture 3"/>
          <p:cNvPicPr>
            <a:picLocks noChangeAspect="1" noChangeArrowheads="1"/>
          </p:cNvPicPr>
          <p:nvPr/>
        </p:nvPicPr>
        <p:blipFill>
          <a:blip r:embed="rId3" cstate="print"/>
          <a:srcRect/>
          <a:stretch>
            <a:fillRect/>
          </a:stretch>
        </p:blipFill>
        <p:spPr bwMode="auto">
          <a:xfrm>
            <a:off x="179512" y="4293096"/>
            <a:ext cx="5609637" cy="1944216"/>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Taschenkarte / Übersicht RDB Ingolstadt V2.1  als Beispiel LKR EI</a:t>
            </a:r>
          </a:p>
        </p:txBody>
      </p:sp>
      <p:pic>
        <p:nvPicPr>
          <p:cNvPr id="3" name="Grafik 2">
            <a:extLst>
              <a:ext uri="{FF2B5EF4-FFF2-40B4-BE49-F238E27FC236}">
                <a16:creationId xmlns:a16="http://schemas.microsoft.com/office/drawing/2014/main" id="{FB868E26-E8ED-4D69-A2B1-CBFBB500D928}"/>
              </a:ext>
            </a:extLst>
          </p:cNvPr>
          <p:cNvPicPr>
            <a:picLocks noChangeAspect="1"/>
          </p:cNvPicPr>
          <p:nvPr/>
        </p:nvPicPr>
        <p:blipFill>
          <a:blip r:embed="rId3"/>
          <a:stretch>
            <a:fillRect/>
          </a:stretch>
        </p:blipFill>
        <p:spPr>
          <a:xfrm>
            <a:off x="251520" y="1650849"/>
            <a:ext cx="8820472" cy="3556302"/>
          </a:xfrm>
          <a:prstGeom prst="rect">
            <a:avLst/>
          </a:prstGeom>
        </p:spPr>
      </p:pic>
      <p:graphicFrame>
        <p:nvGraphicFramePr>
          <p:cNvPr id="6" name="Objekt 5">
            <a:extLst>
              <a:ext uri="{FF2B5EF4-FFF2-40B4-BE49-F238E27FC236}">
                <a16:creationId xmlns:a16="http://schemas.microsoft.com/office/drawing/2014/main" id="{76B9AFDF-58F3-4C87-924A-291A04C4D3CE}"/>
              </a:ext>
            </a:extLst>
          </p:cNvPr>
          <p:cNvGraphicFramePr>
            <a:graphicFrameLocks noChangeAspect="1"/>
          </p:cNvGraphicFramePr>
          <p:nvPr>
            <p:extLst>
              <p:ext uri="{D42A27DB-BD31-4B8C-83A1-F6EECF244321}">
                <p14:modId xmlns:p14="http://schemas.microsoft.com/office/powerpoint/2010/main" val="2268124305"/>
              </p:ext>
            </p:extLst>
          </p:nvPr>
        </p:nvGraphicFramePr>
        <p:xfrm>
          <a:off x="457200" y="5482431"/>
          <a:ext cx="3422650" cy="501650"/>
        </p:xfrm>
        <a:graphic>
          <a:graphicData uri="http://schemas.openxmlformats.org/presentationml/2006/ole">
            <mc:AlternateContent xmlns:mc="http://schemas.openxmlformats.org/markup-compatibility/2006">
              <mc:Choice xmlns:v="urn:schemas-microsoft-com:vml" Requires="v">
                <p:oleObj spid="_x0000_s17425" name="Objekt-Manager-Shellobjekt" showAsIcon="1" r:id="rId4" imgW="3422520" imgH="502200" progId="Package">
                  <p:embed/>
                </p:oleObj>
              </mc:Choice>
              <mc:Fallback>
                <p:oleObj name="Objekt-Manager-Shellobjekt" showAsIcon="1" r:id="rId4" imgW="3422520" imgH="502200" progId="Package">
                  <p:embed/>
                  <p:pic>
                    <p:nvPicPr>
                      <p:cNvPr id="0" name=""/>
                      <p:cNvPicPr/>
                      <p:nvPr/>
                    </p:nvPicPr>
                    <p:blipFill>
                      <a:blip r:embed="rId5"/>
                      <a:stretch>
                        <a:fillRect/>
                      </a:stretch>
                    </p:blipFill>
                    <p:spPr>
                      <a:xfrm>
                        <a:off x="457200" y="5482431"/>
                        <a:ext cx="3422650" cy="501650"/>
                      </a:xfrm>
                      <a:prstGeom prst="rect">
                        <a:avLst/>
                      </a:prstGeom>
                    </p:spPr>
                  </p:pic>
                </p:oleObj>
              </mc:Fallback>
            </mc:AlternateContent>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1" y="2687732"/>
            <a:ext cx="9143999" cy="3333556"/>
          </a:xfrm>
          <a:prstGeom prst="rect">
            <a:avLst/>
          </a:prstGeom>
          <a:noFill/>
          <a:ln w="9525">
            <a:noFill/>
            <a:miter lim="800000"/>
            <a:headEnd/>
            <a:tailEnd/>
          </a:ln>
        </p:spPr>
      </p:pic>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Taschenkarte / Übersicht RDB Ingolstadt V1.3  als Beispiel IN</a:t>
            </a:r>
          </a:p>
        </p:txBody>
      </p:sp>
      <p:sp>
        <p:nvSpPr>
          <p:cNvPr id="6" name="Textfeld 5"/>
          <p:cNvSpPr txBox="1"/>
          <p:nvPr/>
        </p:nvSpPr>
        <p:spPr>
          <a:xfrm>
            <a:off x="467544" y="1628800"/>
            <a:ext cx="7744300" cy="646331"/>
          </a:xfrm>
          <a:prstGeom prst="rect">
            <a:avLst/>
          </a:prstGeom>
          <a:noFill/>
        </p:spPr>
        <p:txBody>
          <a:bodyPr wrap="none" rtlCol="0">
            <a:spAutoFit/>
          </a:bodyPr>
          <a:lstStyle/>
          <a:p>
            <a:r>
              <a:rPr lang="en-US" dirty="0" err="1"/>
              <a:t>Besonderheit</a:t>
            </a:r>
            <a:r>
              <a:rPr lang="en-US" dirty="0"/>
              <a:t> von Ingolstadt:</a:t>
            </a:r>
          </a:p>
          <a:p>
            <a:r>
              <a:rPr lang="en-US" dirty="0"/>
              <a:t>Die </a:t>
            </a:r>
            <a:r>
              <a:rPr lang="en-US" dirty="0" err="1"/>
              <a:t>Stadt</a:t>
            </a:r>
            <a:r>
              <a:rPr lang="en-US" dirty="0"/>
              <a:t> Ingolstadt </a:t>
            </a:r>
            <a:r>
              <a:rPr lang="en-US" dirty="0" err="1"/>
              <a:t>verwendet</a:t>
            </a:r>
            <a:r>
              <a:rPr lang="en-US" dirty="0"/>
              <a:t> </a:t>
            </a:r>
            <a:r>
              <a:rPr lang="en-US" dirty="0" err="1"/>
              <a:t>im</a:t>
            </a:r>
            <a:r>
              <a:rPr lang="en-US" dirty="0"/>
              <a:t> </a:t>
            </a:r>
            <a:r>
              <a:rPr lang="en-US" dirty="0" err="1"/>
              <a:t>Unterschied</a:t>
            </a:r>
            <a:r>
              <a:rPr lang="en-US" dirty="0"/>
              <a:t> </a:t>
            </a:r>
            <a:r>
              <a:rPr lang="en-US" dirty="0" err="1"/>
              <a:t>zu</a:t>
            </a:r>
            <a:r>
              <a:rPr lang="en-US" dirty="0"/>
              <a:t> den LKR </a:t>
            </a:r>
            <a:r>
              <a:rPr lang="en-US" dirty="0" err="1"/>
              <a:t>eigene</a:t>
            </a:r>
            <a:r>
              <a:rPr lang="en-US" dirty="0"/>
              <a:t> DMO </a:t>
            </a:r>
            <a:r>
              <a:rPr lang="en-US" dirty="0" err="1"/>
              <a:t>Gruppen</a:t>
            </a:r>
            <a:endParaRPr lang="en-US" dirty="0"/>
          </a:p>
        </p:txBody>
      </p:sp>
      <p:sp>
        <p:nvSpPr>
          <p:cNvPr id="7" name="Ellipse 6"/>
          <p:cNvSpPr/>
          <p:nvPr/>
        </p:nvSpPr>
        <p:spPr>
          <a:xfrm>
            <a:off x="5364088" y="2492896"/>
            <a:ext cx="3888432" cy="720080"/>
          </a:xfrm>
          <a:prstGeom prst="ellipse">
            <a:avLst/>
          </a:prstGeom>
          <a:solidFill>
            <a:srgbClr val="FF000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Bsp. Nutzung TMO/DMO</a:t>
            </a:r>
          </a:p>
        </p:txBody>
      </p:sp>
      <p:sp>
        <p:nvSpPr>
          <p:cNvPr id="21" name="Textfeld 20"/>
          <p:cNvSpPr txBox="1"/>
          <p:nvPr/>
        </p:nvSpPr>
        <p:spPr>
          <a:xfrm>
            <a:off x="395288" y="4868863"/>
            <a:ext cx="1081087" cy="36036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a:bodyPr>
          <a:lstStyle/>
          <a:p>
            <a:pPr algn="ctr" fontAlgn="auto">
              <a:spcAft>
                <a:spcPts val="0"/>
              </a:spcAft>
              <a:defRPr/>
            </a:pPr>
            <a:r>
              <a:rPr lang="de-DE" sz="1600" dirty="0">
                <a:latin typeface="+mj-lt"/>
                <a:ea typeface="+mj-ea"/>
                <a:cs typeface="+mj-cs"/>
              </a:rPr>
              <a:t>DMO</a:t>
            </a:r>
          </a:p>
        </p:txBody>
      </p:sp>
      <p:sp>
        <p:nvSpPr>
          <p:cNvPr id="22" name="Line 47"/>
          <p:cNvSpPr>
            <a:spLocks noChangeShapeType="1"/>
          </p:cNvSpPr>
          <p:nvPr/>
        </p:nvSpPr>
        <p:spPr bwMode="auto">
          <a:xfrm flipV="1">
            <a:off x="1914525" y="1882775"/>
            <a:ext cx="5030788" cy="107950"/>
          </a:xfrm>
          <a:prstGeom prst="line">
            <a:avLst/>
          </a:prstGeom>
          <a:noFill/>
          <a:ln w="57150">
            <a:solidFill>
              <a:srgbClr val="FF0000"/>
            </a:solidFill>
            <a:round/>
            <a:headEnd type="triangle" w="med" len="med"/>
            <a:tailEnd type="triangle" w="med" len="med"/>
          </a:ln>
        </p:spPr>
        <p:txBody>
          <a:bodyPr/>
          <a:lstStyle/>
          <a:p>
            <a:endParaRPr lang="de-DE"/>
          </a:p>
        </p:txBody>
      </p:sp>
      <p:pic>
        <p:nvPicPr>
          <p:cNvPr id="25" name="Picture 48" descr="B02-424"/>
          <p:cNvPicPr>
            <a:picLocks noChangeAspect="1" noChangeArrowheads="1"/>
          </p:cNvPicPr>
          <p:nvPr/>
        </p:nvPicPr>
        <p:blipFill>
          <a:blip r:embed="rId2" cstate="print"/>
          <a:srcRect/>
          <a:stretch>
            <a:fillRect/>
          </a:stretch>
        </p:blipFill>
        <p:spPr bwMode="auto">
          <a:xfrm>
            <a:off x="4911725" y="2044700"/>
            <a:ext cx="2528888" cy="1119188"/>
          </a:xfrm>
          <a:prstGeom prst="rect">
            <a:avLst/>
          </a:prstGeom>
          <a:noFill/>
          <a:ln w="9525">
            <a:noFill/>
            <a:miter lim="800000"/>
            <a:headEnd/>
            <a:tailEnd/>
          </a:ln>
        </p:spPr>
      </p:pic>
      <p:pic>
        <p:nvPicPr>
          <p:cNvPr id="26" name="Picture 49" descr="B08-101f"/>
          <p:cNvPicPr>
            <a:picLocks noChangeAspect="1" noChangeArrowheads="1"/>
          </p:cNvPicPr>
          <p:nvPr/>
        </p:nvPicPr>
        <p:blipFill>
          <a:blip r:embed="rId3" cstate="print"/>
          <a:srcRect/>
          <a:stretch>
            <a:fillRect/>
          </a:stretch>
        </p:blipFill>
        <p:spPr bwMode="auto">
          <a:xfrm>
            <a:off x="6623050" y="3297238"/>
            <a:ext cx="581025" cy="1306512"/>
          </a:xfrm>
          <a:prstGeom prst="rect">
            <a:avLst/>
          </a:prstGeom>
          <a:noFill/>
          <a:ln w="9525">
            <a:noFill/>
            <a:miter lim="800000"/>
            <a:headEnd/>
            <a:tailEnd/>
          </a:ln>
        </p:spPr>
      </p:pic>
      <p:pic>
        <p:nvPicPr>
          <p:cNvPr id="27" name="Picture 50" descr="B07-003"/>
          <p:cNvPicPr>
            <a:picLocks noChangeAspect="1" noChangeArrowheads="1"/>
          </p:cNvPicPr>
          <p:nvPr/>
        </p:nvPicPr>
        <p:blipFill>
          <a:blip r:embed="rId4" cstate="print"/>
          <a:srcRect/>
          <a:stretch>
            <a:fillRect/>
          </a:stretch>
        </p:blipFill>
        <p:spPr bwMode="auto">
          <a:xfrm>
            <a:off x="4537075" y="4222750"/>
            <a:ext cx="3182938" cy="1566863"/>
          </a:xfrm>
          <a:prstGeom prst="rect">
            <a:avLst/>
          </a:prstGeom>
          <a:noFill/>
          <a:ln w="9525">
            <a:noFill/>
            <a:miter lim="800000"/>
            <a:headEnd/>
            <a:tailEnd/>
          </a:ln>
        </p:spPr>
      </p:pic>
      <p:sp>
        <p:nvSpPr>
          <p:cNvPr id="28" name="Line 54"/>
          <p:cNvSpPr>
            <a:spLocks noChangeShapeType="1"/>
          </p:cNvSpPr>
          <p:nvPr/>
        </p:nvSpPr>
        <p:spPr bwMode="auto">
          <a:xfrm flipV="1">
            <a:off x="6945313" y="1882775"/>
            <a:ext cx="0" cy="284163"/>
          </a:xfrm>
          <a:prstGeom prst="line">
            <a:avLst/>
          </a:prstGeom>
          <a:noFill/>
          <a:ln w="12700">
            <a:solidFill>
              <a:schemeClr val="tx1"/>
            </a:solidFill>
            <a:round/>
            <a:headEnd/>
            <a:tailEnd/>
          </a:ln>
        </p:spPr>
        <p:txBody>
          <a:bodyPr/>
          <a:lstStyle/>
          <a:p>
            <a:endParaRPr lang="de-DE"/>
          </a:p>
        </p:txBody>
      </p:sp>
      <p:pic>
        <p:nvPicPr>
          <p:cNvPr id="29" name="Picture 55" descr="B08-101f"/>
          <p:cNvPicPr>
            <a:picLocks noChangeAspect="1" noChangeArrowheads="1"/>
          </p:cNvPicPr>
          <p:nvPr/>
        </p:nvPicPr>
        <p:blipFill>
          <a:blip r:embed="rId5" cstate="print"/>
          <a:srcRect/>
          <a:stretch>
            <a:fillRect/>
          </a:stretch>
        </p:blipFill>
        <p:spPr bwMode="auto">
          <a:xfrm>
            <a:off x="4216400" y="2152650"/>
            <a:ext cx="428625" cy="965200"/>
          </a:xfrm>
          <a:prstGeom prst="rect">
            <a:avLst/>
          </a:prstGeom>
          <a:noFill/>
          <a:ln w="9525">
            <a:noFill/>
            <a:miter lim="800000"/>
            <a:headEnd/>
            <a:tailEnd/>
          </a:ln>
        </p:spPr>
      </p:pic>
      <p:sp>
        <p:nvSpPr>
          <p:cNvPr id="30" name="Line 56"/>
          <p:cNvSpPr>
            <a:spLocks noChangeShapeType="1"/>
          </p:cNvSpPr>
          <p:nvPr/>
        </p:nvSpPr>
        <p:spPr bwMode="auto">
          <a:xfrm>
            <a:off x="4643438" y="2425700"/>
            <a:ext cx="2035175" cy="1198563"/>
          </a:xfrm>
          <a:prstGeom prst="line">
            <a:avLst/>
          </a:prstGeom>
          <a:noFill/>
          <a:ln w="57150">
            <a:solidFill>
              <a:srgbClr val="009900"/>
            </a:solidFill>
            <a:round/>
            <a:headEnd type="triangle" w="med" len="med"/>
            <a:tailEnd type="triangle" w="med" len="med"/>
          </a:ln>
        </p:spPr>
        <p:txBody>
          <a:bodyPr/>
          <a:lstStyle/>
          <a:p>
            <a:endParaRPr lang="de-DE"/>
          </a:p>
        </p:txBody>
      </p:sp>
      <p:sp>
        <p:nvSpPr>
          <p:cNvPr id="31" name="Line 57"/>
          <p:cNvSpPr>
            <a:spLocks noChangeShapeType="1"/>
          </p:cNvSpPr>
          <p:nvPr/>
        </p:nvSpPr>
        <p:spPr bwMode="auto">
          <a:xfrm flipH="1">
            <a:off x="2930525" y="2589213"/>
            <a:ext cx="1177925" cy="1633537"/>
          </a:xfrm>
          <a:prstGeom prst="line">
            <a:avLst/>
          </a:prstGeom>
          <a:noFill/>
          <a:ln w="57150">
            <a:solidFill>
              <a:srgbClr val="009900"/>
            </a:solidFill>
            <a:round/>
            <a:headEnd type="triangle" w="med" len="med"/>
            <a:tailEnd type="triangle" w="med" len="med"/>
          </a:ln>
        </p:spPr>
        <p:txBody>
          <a:bodyPr/>
          <a:lstStyle/>
          <a:p>
            <a:endParaRPr lang="de-DE"/>
          </a:p>
        </p:txBody>
      </p:sp>
      <p:sp>
        <p:nvSpPr>
          <p:cNvPr id="32" name="Line 58"/>
          <p:cNvSpPr>
            <a:spLocks noChangeShapeType="1"/>
          </p:cNvSpPr>
          <p:nvPr/>
        </p:nvSpPr>
        <p:spPr bwMode="auto">
          <a:xfrm flipV="1">
            <a:off x="3038475" y="3787775"/>
            <a:ext cx="3478213" cy="652463"/>
          </a:xfrm>
          <a:prstGeom prst="line">
            <a:avLst/>
          </a:prstGeom>
          <a:noFill/>
          <a:ln w="57150">
            <a:solidFill>
              <a:srgbClr val="009900"/>
            </a:solidFill>
            <a:round/>
            <a:headEnd type="triangle" w="med" len="med"/>
            <a:tailEnd type="triangle" w="med" len="med"/>
          </a:ln>
        </p:spPr>
        <p:txBody>
          <a:bodyPr/>
          <a:lstStyle/>
          <a:p>
            <a:endParaRPr lang="de-DE"/>
          </a:p>
        </p:txBody>
      </p:sp>
      <p:grpSp>
        <p:nvGrpSpPr>
          <p:cNvPr id="33" name="Group 59"/>
          <p:cNvGrpSpPr>
            <a:grpSpLocks/>
          </p:cNvGrpSpPr>
          <p:nvPr/>
        </p:nvGrpSpPr>
        <p:grpSpPr bwMode="auto">
          <a:xfrm>
            <a:off x="684213" y="1773238"/>
            <a:ext cx="1111250" cy="1577975"/>
            <a:chOff x="2420" y="2647"/>
            <a:chExt cx="450" cy="804"/>
          </a:xfrm>
        </p:grpSpPr>
        <p:grpSp>
          <p:nvGrpSpPr>
            <p:cNvPr id="34" name="Group 60"/>
            <p:cNvGrpSpPr>
              <a:grpSpLocks noChangeAspect="1"/>
            </p:cNvGrpSpPr>
            <p:nvPr/>
          </p:nvGrpSpPr>
          <p:grpSpPr bwMode="auto">
            <a:xfrm>
              <a:off x="2622" y="2647"/>
              <a:ext cx="248" cy="659"/>
              <a:chOff x="2622" y="2647"/>
              <a:chExt cx="248" cy="659"/>
            </a:xfrm>
          </p:grpSpPr>
          <p:grpSp>
            <p:nvGrpSpPr>
              <p:cNvPr id="43" name="Group 61"/>
              <p:cNvGrpSpPr>
                <a:grpSpLocks noChangeAspect="1"/>
              </p:cNvGrpSpPr>
              <p:nvPr/>
            </p:nvGrpSpPr>
            <p:grpSpPr bwMode="auto">
              <a:xfrm>
                <a:off x="2622" y="2909"/>
                <a:ext cx="248" cy="397"/>
                <a:chOff x="2415" y="1620"/>
                <a:chExt cx="799" cy="1281"/>
              </a:xfrm>
            </p:grpSpPr>
            <p:sp>
              <p:nvSpPr>
                <p:cNvPr id="49" name="Freeform 62"/>
                <p:cNvSpPr>
                  <a:spLocks noChangeAspect="1"/>
                </p:cNvSpPr>
                <p:nvPr/>
              </p:nvSpPr>
              <p:spPr bwMode="auto">
                <a:xfrm>
                  <a:off x="2415" y="1620"/>
                  <a:ext cx="799" cy="1281"/>
                </a:xfrm>
                <a:custGeom>
                  <a:avLst/>
                  <a:gdLst>
                    <a:gd name="T0" fmla="*/ 502 w 799"/>
                    <a:gd name="T1" fmla="*/ 0 h 1281"/>
                    <a:gd name="T2" fmla="*/ 300 w 799"/>
                    <a:gd name="T3" fmla="*/ 0 h 1281"/>
                    <a:gd name="T4" fmla="*/ 0 w 799"/>
                    <a:gd name="T5" fmla="*/ 1281 h 1281"/>
                    <a:gd name="T6" fmla="*/ 799 w 799"/>
                    <a:gd name="T7" fmla="*/ 1281 h 1281"/>
                    <a:gd name="T8" fmla="*/ 502 w 799"/>
                    <a:gd name="T9" fmla="*/ 0 h 1281"/>
                    <a:gd name="T10" fmla="*/ 0 60000 65536"/>
                    <a:gd name="T11" fmla="*/ 0 60000 65536"/>
                    <a:gd name="T12" fmla="*/ 0 60000 65536"/>
                    <a:gd name="T13" fmla="*/ 0 60000 65536"/>
                    <a:gd name="T14" fmla="*/ 0 60000 65536"/>
                    <a:gd name="T15" fmla="*/ 0 w 799"/>
                    <a:gd name="T16" fmla="*/ 0 h 1281"/>
                    <a:gd name="T17" fmla="*/ 799 w 799"/>
                    <a:gd name="T18" fmla="*/ 1281 h 1281"/>
                  </a:gdLst>
                  <a:ahLst/>
                  <a:cxnLst>
                    <a:cxn ang="T10">
                      <a:pos x="T0" y="T1"/>
                    </a:cxn>
                    <a:cxn ang="T11">
                      <a:pos x="T2" y="T3"/>
                    </a:cxn>
                    <a:cxn ang="T12">
                      <a:pos x="T4" y="T5"/>
                    </a:cxn>
                    <a:cxn ang="T13">
                      <a:pos x="T6" y="T7"/>
                    </a:cxn>
                    <a:cxn ang="T14">
                      <a:pos x="T8" y="T9"/>
                    </a:cxn>
                  </a:cxnLst>
                  <a:rect l="T15" t="T16" r="T17" b="T18"/>
                  <a:pathLst>
                    <a:path w="799" h="1281">
                      <a:moveTo>
                        <a:pt x="502" y="0"/>
                      </a:moveTo>
                      <a:lnTo>
                        <a:pt x="300" y="0"/>
                      </a:lnTo>
                      <a:lnTo>
                        <a:pt x="0" y="1281"/>
                      </a:lnTo>
                      <a:lnTo>
                        <a:pt x="799" y="1281"/>
                      </a:lnTo>
                      <a:lnTo>
                        <a:pt x="502" y="0"/>
                      </a:lnTo>
                      <a:close/>
                    </a:path>
                  </a:pathLst>
                </a:custGeom>
                <a:solidFill>
                  <a:srgbClr val="000000"/>
                </a:solidFill>
                <a:ln w="9525">
                  <a:noFill/>
                  <a:round/>
                  <a:headEnd/>
                  <a:tailEnd/>
                </a:ln>
              </p:spPr>
              <p:txBody>
                <a:bodyPr/>
                <a:lstStyle/>
                <a:p>
                  <a:endParaRPr lang="de-DE"/>
                </a:p>
              </p:txBody>
            </p:sp>
            <p:sp>
              <p:nvSpPr>
                <p:cNvPr id="50" name="Freeform 63"/>
                <p:cNvSpPr>
                  <a:spLocks noChangeAspect="1"/>
                </p:cNvSpPr>
                <p:nvPr/>
              </p:nvSpPr>
              <p:spPr bwMode="auto">
                <a:xfrm>
                  <a:off x="2471" y="1665"/>
                  <a:ext cx="687" cy="1191"/>
                </a:xfrm>
                <a:custGeom>
                  <a:avLst/>
                  <a:gdLst>
                    <a:gd name="T0" fmla="*/ 279 w 687"/>
                    <a:gd name="T1" fmla="*/ 0 h 1191"/>
                    <a:gd name="T2" fmla="*/ 410 w 687"/>
                    <a:gd name="T3" fmla="*/ 0 h 1191"/>
                    <a:gd name="T4" fmla="*/ 687 w 687"/>
                    <a:gd name="T5" fmla="*/ 1191 h 1191"/>
                    <a:gd name="T6" fmla="*/ 0 w 687"/>
                    <a:gd name="T7" fmla="*/ 1191 h 1191"/>
                    <a:gd name="T8" fmla="*/ 279 w 687"/>
                    <a:gd name="T9" fmla="*/ 0 h 1191"/>
                    <a:gd name="T10" fmla="*/ 0 60000 65536"/>
                    <a:gd name="T11" fmla="*/ 0 60000 65536"/>
                    <a:gd name="T12" fmla="*/ 0 60000 65536"/>
                    <a:gd name="T13" fmla="*/ 0 60000 65536"/>
                    <a:gd name="T14" fmla="*/ 0 60000 65536"/>
                    <a:gd name="T15" fmla="*/ 0 w 687"/>
                    <a:gd name="T16" fmla="*/ 0 h 1191"/>
                    <a:gd name="T17" fmla="*/ 687 w 687"/>
                    <a:gd name="T18" fmla="*/ 1191 h 1191"/>
                  </a:gdLst>
                  <a:ahLst/>
                  <a:cxnLst>
                    <a:cxn ang="T10">
                      <a:pos x="T0" y="T1"/>
                    </a:cxn>
                    <a:cxn ang="T11">
                      <a:pos x="T2" y="T3"/>
                    </a:cxn>
                    <a:cxn ang="T12">
                      <a:pos x="T4" y="T5"/>
                    </a:cxn>
                    <a:cxn ang="T13">
                      <a:pos x="T6" y="T7"/>
                    </a:cxn>
                    <a:cxn ang="T14">
                      <a:pos x="T8" y="T9"/>
                    </a:cxn>
                  </a:cxnLst>
                  <a:rect l="T15" t="T16" r="T17" b="T18"/>
                  <a:pathLst>
                    <a:path w="687" h="1191">
                      <a:moveTo>
                        <a:pt x="279" y="0"/>
                      </a:moveTo>
                      <a:lnTo>
                        <a:pt x="410" y="0"/>
                      </a:lnTo>
                      <a:lnTo>
                        <a:pt x="687" y="1191"/>
                      </a:lnTo>
                      <a:lnTo>
                        <a:pt x="0" y="1191"/>
                      </a:lnTo>
                      <a:lnTo>
                        <a:pt x="279" y="0"/>
                      </a:lnTo>
                      <a:close/>
                    </a:path>
                  </a:pathLst>
                </a:custGeom>
                <a:solidFill>
                  <a:srgbClr val="FFFFFF"/>
                </a:solidFill>
                <a:ln w="9525">
                  <a:noFill/>
                  <a:round/>
                  <a:headEnd/>
                  <a:tailEnd/>
                </a:ln>
              </p:spPr>
              <p:txBody>
                <a:bodyPr/>
                <a:lstStyle/>
                <a:p>
                  <a:endParaRPr lang="de-DE"/>
                </a:p>
              </p:txBody>
            </p:sp>
            <p:sp>
              <p:nvSpPr>
                <p:cNvPr id="51" name="Freeform 64"/>
                <p:cNvSpPr>
                  <a:spLocks noChangeAspect="1"/>
                </p:cNvSpPr>
                <p:nvPr/>
              </p:nvSpPr>
              <p:spPr bwMode="auto">
                <a:xfrm>
                  <a:off x="2438" y="1796"/>
                  <a:ext cx="690" cy="1083"/>
                </a:xfrm>
                <a:custGeom>
                  <a:avLst/>
                  <a:gdLst>
                    <a:gd name="T0" fmla="*/ 203 w 690"/>
                    <a:gd name="T1" fmla="*/ 463 h 1083"/>
                    <a:gd name="T2" fmla="*/ 557 w 690"/>
                    <a:gd name="T3" fmla="*/ 226 h 1083"/>
                    <a:gd name="T4" fmla="*/ 265 w 690"/>
                    <a:gd name="T5" fmla="*/ 0 h 1083"/>
                    <a:gd name="T6" fmla="*/ 241 w 690"/>
                    <a:gd name="T7" fmla="*/ 30 h 1083"/>
                    <a:gd name="T8" fmla="*/ 493 w 690"/>
                    <a:gd name="T9" fmla="*/ 222 h 1083"/>
                    <a:gd name="T10" fmla="*/ 131 w 690"/>
                    <a:gd name="T11" fmla="*/ 466 h 1083"/>
                    <a:gd name="T12" fmla="*/ 610 w 690"/>
                    <a:gd name="T13" fmla="*/ 741 h 1083"/>
                    <a:gd name="T14" fmla="*/ 0 w 690"/>
                    <a:gd name="T15" fmla="*/ 1049 h 1083"/>
                    <a:gd name="T16" fmla="*/ 17 w 690"/>
                    <a:gd name="T17" fmla="*/ 1083 h 1083"/>
                    <a:gd name="T18" fmla="*/ 690 w 690"/>
                    <a:gd name="T19" fmla="*/ 743 h 1083"/>
                    <a:gd name="T20" fmla="*/ 203 w 690"/>
                    <a:gd name="T21" fmla="*/ 463 h 1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0"/>
                    <a:gd name="T34" fmla="*/ 0 h 1083"/>
                    <a:gd name="T35" fmla="*/ 690 w 690"/>
                    <a:gd name="T36" fmla="*/ 1083 h 10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0" h="1083">
                      <a:moveTo>
                        <a:pt x="203" y="463"/>
                      </a:moveTo>
                      <a:lnTo>
                        <a:pt x="557" y="226"/>
                      </a:lnTo>
                      <a:lnTo>
                        <a:pt x="265" y="0"/>
                      </a:lnTo>
                      <a:lnTo>
                        <a:pt x="241" y="30"/>
                      </a:lnTo>
                      <a:lnTo>
                        <a:pt x="493" y="222"/>
                      </a:lnTo>
                      <a:lnTo>
                        <a:pt x="131" y="466"/>
                      </a:lnTo>
                      <a:lnTo>
                        <a:pt x="610" y="741"/>
                      </a:lnTo>
                      <a:lnTo>
                        <a:pt x="0" y="1049"/>
                      </a:lnTo>
                      <a:lnTo>
                        <a:pt x="17" y="1083"/>
                      </a:lnTo>
                      <a:lnTo>
                        <a:pt x="690" y="743"/>
                      </a:lnTo>
                      <a:lnTo>
                        <a:pt x="203" y="463"/>
                      </a:lnTo>
                      <a:close/>
                    </a:path>
                  </a:pathLst>
                </a:custGeom>
                <a:solidFill>
                  <a:srgbClr val="000000"/>
                </a:solidFill>
                <a:ln w="9525">
                  <a:noFill/>
                  <a:round/>
                  <a:headEnd/>
                  <a:tailEnd/>
                </a:ln>
              </p:spPr>
              <p:txBody>
                <a:bodyPr/>
                <a:lstStyle/>
                <a:p>
                  <a:endParaRPr lang="de-DE"/>
                </a:p>
              </p:txBody>
            </p:sp>
            <p:sp>
              <p:nvSpPr>
                <p:cNvPr id="52" name="Freeform 65"/>
                <p:cNvSpPr>
                  <a:spLocks noChangeAspect="1"/>
                </p:cNvSpPr>
                <p:nvPr/>
              </p:nvSpPr>
              <p:spPr bwMode="auto">
                <a:xfrm>
                  <a:off x="2502" y="1796"/>
                  <a:ext cx="688" cy="1083"/>
                </a:xfrm>
                <a:custGeom>
                  <a:avLst/>
                  <a:gdLst>
                    <a:gd name="T0" fmla="*/ 78 w 688"/>
                    <a:gd name="T1" fmla="*/ 740 h 1083"/>
                    <a:gd name="T2" fmla="*/ 541 w 688"/>
                    <a:gd name="T3" fmla="*/ 466 h 1083"/>
                    <a:gd name="T4" fmla="*/ 195 w 688"/>
                    <a:gd name="T5" fmla="*/ 224 h 1083"/>
                    <a:gd name="T6" fmla="*/ 447 w 688"/>
                    <a:gd name="T7" fmla="*/ 30 h 1083"/>
                    <a:gd name="T8" fmla="*/ 424 w 688"/>
                    <a:gd name="T9" fmla="*/ 0 h 1083"/>
                    <a:gd name="T10" fmla="*/ 131 w 688"/>
                    <a:gd name="T11" fmla="*/ 224 h 1083"/>
                    <a:gd name="T12" fmla="*/ 471 w 688"/>
                    <a:gd name="T13" fmla="*/ 463 h 1083"/>
                    <a:gd name="T14" fmla="*/ 0 w 688"/>
                    <a:gd name="T15" fmla="*/ 743 h 1083"/>
                    <a:gd name="T16" fmla="*/ 671 w 688"/>
                    <a:gd name="T17" fmla="*/ 1083 h 1083"/>
                    <a:gd name="T18" fmla="*/ 688 w 688"/>
                    <a:gd name="T19" fmla="*/ 1049 h 1083"/>
                    <a:gd name="T20" fmla="*/ 78 w 688"/>
                    <a:gd name="T21" fmla="*/ 740 h 1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8"/>
                    <a:gd name="T34" fmla="*/ 0 h 1083"/>
                    <a:gd name="T35" fmla="*/ 688 w 688"/>
                    <a:gd name="T36" fmla="*/ 1083 h 10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8" h="1083">
                      <a:moveTo>
                        <a:pt x="78" y="740"/>
                      </a:moveTo>
                      <a:lnTo>
                        <a:pt x="541" y="466"/>
                      </a:lnTo>
                      <a:lnTo>
                        <a:pt x="195" y="224"/>
                      </a:lnTo>
                      <a:lnTo>
                        <a:pt x="447" y="30"/>
                      </a:lnTo>
                      <a:lnTo>
                        <a:pt x="424" y="0"/>
                      </a:lnTo>
                      <a:lnTo>
                        <a:pt x="131" y="224"/>
                      </a:lnTo>
                      <a:lnTo>
                        <a:pt x="471" y="463"/>
                      </a:lnTo>
                      <a:lnTo>
                        <a:pt x="0" y="743"/>
                      </a:lnTo>
                      <a:lnTo>
                        <a:pt x="671" y="1083"/>
                      </a:lnTo>
                      <a:lnTo>
                        <a:pt x="688" y="1049"/>
                      </a:lnTo>
                      <a:lnTo>
                        <a:pt x="78" y="740"/>
                      </a:lnTo>
                      <a:close/>
                    </a:path>
                  </a:pathLst>
                </a:custGeom>
                <a:solidFill>
                  <a:srgbClr val="000000"/>
                </a:solidFill>
                <a:ln w="9525">
                  <a:noFill/>
                  <a:round/>
                  <a:headEnd/>
                  <a:tailEnd/>
                </a:ln>
              </p:spPr>
              <p:txBody>
                <a:bodyPr/>
                <a:lstStyle/>
                <a:p>
                  <a:endParaRPr lang="de-DE"/>
                </a:p>
              </p:txBody>
            </p:sp>
          </p:grpSp>
          <p:sp>
            <p:nvSpPr>
              <p:cNvPr id="44" name="Oval 66"/>
              <p:cNvSpPr>
                <a:spLocks noChangeAspect="1" noChangeArrowheads="1"/>
              </p:cNvSpPr>
              <p:nvPr/>
            </p:nvSpPr>
            <p:spPr bwMode="auto">
              <a:xfrm>
                <a:off x="2688" y="2712"/>
                <a:ext cx="114" cy="113"/>
              </a:xfrm>
              <a:prstGeom prst="ellipse">
                <a:avLst/>
              </a:prstGeom>
              <a:noFill/>
              <a:ln w="25400">
                <a:solidFill>
                  <a:srgbClr val="FF0000"/>
                </a:solidFill>
                <a:round/>
                <a:headEnd/>
                <a:tailEnd/>
              </a:ln>
            </p:spPr>
            <p:txBody>
              <a:bodyPr wrap="none" anchor="ctr"/>
              <a:lstStyle/>
              <a:p>
                <a:endParaRPr lang="de-DE">
                  <a:latin typeface="Calibri" pitchFamily="34" charset="0"/>
                </a:endParaRPr>
              </a:p>
            </p:txBody>
          </p:sp>
          <p:sp>
            <p:nvSpPr>
              <p:cNvPr id="45" name="Line 67"/>
              <p:cNvSpPr>
                <a:spLocks noChangeAspect="1" noChangeShapeType="1"/>
              </p:cNvSpPr>
              <p:nvPr/>
            </p:nvSpPr>
            <p:spPr bwMode="auto">
              <a:xfrm flipV="1">
                <a:off x="2746" y="2727"/>
                <a:ext cx="0" cy="186"/>
              </a:xfrm>
              <a:prstGeom prst="line">
                <a:avLst/>
              </a:prstGeom>
              <a:noFill/>
              <a:ln w="25400">
                <a:solidFill>
                  <a:schemeClr val="tx1"/>
                </a:solidFill>
                <a:round/>
                <a:headEnd/>
                <a:tailEnd/>
              </a:ln>
            </p:spPr>
            <p:txBody>
              <a:bodyPr/>
              <a:lstStyle/>
              <a:p>
                <a:endParaRPr lang="de-DE"/>
              </a:p>
            </p:txBody>
          </p:sp>
          <p:sp>
            <p:nvSpPr>
              <p:cNvPr id="46" name="Line 68"/>
              <p:cNvSpPr>
                <a:spLocks noChangeAspect="1" noChangeShapeType="1"/>
              </p:cNvSpPr>
              <p:nvPr/>
            </p:nvSpPr>
            <p:spPr bwMode="auto">
              <a:xfrm>
                <a:off x="2746" y="2740"/>
                <a:ext cx="0" cy="61"/>
              </a:xfrm>
              <a:prstGeom prst="line">
                <a:avLst/>
              </a:prstGeom>
              <a:noFill/>
              <a:ln w="63500">
                <a:solidFill>
                  <a:srgbClr val="808080"/>
                </a:solidFill>
                <a:round/>
                <a:headEnd/>
                <a:tailEnd/>
              </a:ln>
            </p:spPr>
            <p:txBody>
              <a:bodyPr/>
              <a:lstStyle/>
              <a:p>
                <a:endParaRPr lang="de-DE"/>
              </a:p>
            </p:txBody>
          </p:sp>
          <p:sp>
            <p:nvSpPr>
              <p:cNvPr id="47" name="Oval 69"/>
              <p:cNvSpPr>
                <a:spLocks noChangeAspect="1" noChangeArrowheads="1"/>
              </p:cNvSpPr>
              <p:nvPr/>
            </p:nvSpPr>
            <p:spPr bwMode="auto">
              <a:xfrm>
                <a:off x="2660" y="2685"/>
                <a:ext cx="169" cy="167"/>
              </a:xfrm>
              <a:prstGeom prst="ellipse">
                <a:avLst/>
              </a:prstGeom>
              <a:noFill/>
              <a:ln w="19050">
                <a:solidFill>
                  <a:srgbClr val="FF0000"/>
                </a:solidFill>
                <a:round/>
                <a:headEnd/>
                <a:tailEnd/>
              </a:ln>
            </p:spPr>
            <p:txBody>
              <a:bodyPr wrap="none" anchor="ctr"/>
              <a:lstStyle/>
              <a:p>
                <a:endParaRPr lang="de-DE">
                  <a:latin typeface="Calibri" pitchFamily="34" charset="0"/>
                </a:endParaRPr>
              </a:p>
            </p:txBody>
          </p:sp>
          <p:sp>
            <p:nvSpPr>
              <p:cNvPr id="48" name="Oval 70"/>
              <p:cNvSpPr>
                <a:spLocks noChangeAspect="1" noChangeArrowheads="1"/>
              </p:cNvSpPr>
              <p:nvPr/>
            </p:nvSpPr>
            <p:spPr bwMode="auto">
              <a:xfrm>
                <a:off x="2624" y="2647"/>
                <a:ext cx="244" cy="242"/>
              </a:xfrm>
              <a:prstGeom prst="ellipse">
                <a:avLst/>
              </a:prstGeom>
              <a:noFill/>
              <a:ln w="12700">
                <a:solidFill>
                  <a:srgbClr val="FF0000"/>
                </a:solidFill>
                <a:round/>
                <a:headEnd/>
                <a:tailEnd/>
              </a:ln>
            </p:spPr>
            <p:txBody>
              <a:bodyPr wrap="none" anchor="ctr"/>
              <a:lstStyle/>
              <a:p>
                <a:endParaRPr lang="de-DE">
                  <a:latin typeface="Calibri" pitchFamily="34" charset="0"/>
                </a:endParaRPr>
              </a:p>
            </p:txBody>
          </p:sp>
        </p:grpSp>
        <p:grpSp>
          <p:nvGrpSpPr>
            <p:cNvPr id="35" name="Group 71"/>
            <p:cNvGrpSpPr>
              <a:grpSpLocks noChangeAspect="1"/>
            </p:cNvGrpSpPr>
            <p:nvPr/>
          </p:nvGrpSpPr>
          <p:grpSpPr bwMode="auto">
            <a:xfrm>
              <a:off x="2420" y="3165"/>
              <a:ext cx="416" cy="286"/>
              <a:chOff x="858" y="2490"/>
              <a:chExt cx="672" cy="462"/>
            </a:xfrm>
          </p:grpSpPr>
          <p:sp>
            <p:nvSpPr>
              <p:cNvPr id="36" name="Oval 72"/>
              <p:cNvSpPr>
                <a:spLocks noChangeAspect="1" noChangeArrowheads="1"/>
              </p:cNvSpPr>
              <p:nvPr/>
            </p:nvSpPr>
            <p:spPr bwMode="auto">
              <a:xfrm>
                <a:off x="858" y="2787"/>
                <a:ext cx="672" cy="165"/>
              </a:xfrm>
              <a:prstGeom prst="ellipse">
                <a:avLst/>
              </a:prstGeom>
              <a:gradFill rotWithShape="1">
                <a:gsLst>
                  <a:gs pos="0">
                    <a:srgbClr val="99CCFF"/>
                  </a:gs>
                  <a:gs pos="50000">
                    <a:srgbClr val="475E76"/>
                  </a:gs>
                  <a:gs pos="100000">
                    <a:srgbClr val="99CCFF"/>
                  </a:gs>
                </a:gsLst>
                <a:lin ang="5400000" scaled="1"/>
              </a:gradFill>
              <a:ln w="9525">
                <a:noFill/>
                <a:round/>
                <a:headEnd/>
                <a:tailEnd/>
              </a:ln>
            </p:spPr>
            <p:txBody>
              <a:bodyPr wrap="none" anchor="ctr"/>
              <a:lstStyle/>
              <a:p>
                <a:endParaRPr lang="de-DE">
                  <a:latin typeface="Calibri" pitchFamily="34" charset="0"/>
                </a:endParaRPr>
              </a:p>
            </p:txBody>
          </p:sp>
          <p:grpSp>
            <p:nvGrpSpPr>
              <p:cNvPr id="37" name="Group 73"/>
              <p:cNvGrpSpPr>
                <a:grpSpLocks noChangeAspect="1"/>
              </p:cNvGrpSpPr>
              <p:nvPr/>
            </p:nvGrpSpPr>
            <p:grpSpPr bwMode="auto">
              <a:xfrm>
                <a:off x="1032" y="2490"/>
                <a:ext cx="303" cy="389"/>
                <a:chOff x="596" y="2221"/>
                <a:chExt cx="290" cy="372"/>
              </a:xfrm>
            </p:grpSpPr>
            <p:grpSp>
              <p:nvGrpSpPr>
                <p:cNvPr id="38" name="Group 74"/>
                <p:cNvGrpSpPr>
                  <a:grpSpLocks noChangeAspect="1"/>
                </p:cNvGrpSpPr>
                <p:nvPr/>
              </p:nvGrpSpPr>
              <p:grpSpPr bwMode="auto">
                <a:xfrm>
                  <a:off x="596" y="2221"/>
                  <a:ext cx="290" cy="372"/>
                  <a:chOff x="5268" y="1608"/>
                  <a:chExt cx="702" cy="903"/>
                </a:xfrm>
              </p:grpSpPr>
              <p:sp>
                <p:nvSpPr>
                  <p:cNvPr id="40" name="Freeform 75"/>
                  <p:cNvSpPr>
                    <a:spLocks noChangeAspect="1"/>
                  </p:cNvSpPr>
                  <p:nvPr/>
                </p:nvSpPr>
                <p:spPr bwMode="auto">
                  <a:xfrm>
                    <a:off x="5359" y="1621"/>
                    <a:ext cx="605" cy="890"/>
                  </a:xfrm>
                  <a:custGeom>
                    <a:avLst/>
                    <a:gdLst>
                      <a:gd name="T0" fmla="*/ 9 w 598"/>
                      <a:gd name="T1" fmla="*/ 1 h 879"/>
                      <a:gd name="T2" fmla="*/ 623 w 598"/>
                      <a:gd name="T3" fmla="*/ 0 h 879"/>
                      <a:gd name="T4" fmla="*/ 626 w 598"/>
                      <a:gd name="T5" fmla="*/ 899 h 879"/>
                      <a:gd name="T6" fmla="*/ 305 w 598"/>
                      <a:gd name="T7" fmla="*/ 923 h 879"/>
                      <a:gd name="T8" fmla="*/ 0 w 598"/>
                      <a:gd name="T9" fmla="*/ 916 h 879"/>
                      <a:gd name="T10" fmla="*/ 9 w 598"/>
                      <a:gd name="T11" fmla="*/ 1 h 879"/>
                      <a:gd name="T12" fmla="*/ 0 60000 65536"/>
                      <a:gd name="T13" fmla="*/ 0 60000 65536"/>
                      <a:gd name="T14" fmla="*/ 0 60000 65536"/>
                      <a:gd name="T15" fmla="*/ 0 60000 65536"/>
                      <a:gd name="T16" fmla="*/ 0 60000 65536"/>
                      <a:gd name="T17" fmla="*/ 0 60000 65536"/>
                      <a:gd name="T18" fmla="*/ 0 w 598"/>
                      <a:gd name="T19" fmla="*/ 0 h 879"/>
                      <a:gd name="T20" fmla="*/ 598 w 598"/>
                      <a:gd name="T21" fmla="*/ 879 h 879"/>
                    </a:gdLst>
                    <a:ahLst/>
                    <a:cxnLst>
                      <a:cxn ang="T12">
                        <a:pos x="T0" y="T1"/>
                      </a:cxn>
                      <a:cxn ang="T13">
                        <a:pos x="T2" y="T3"/>
                      </a:cxn>
                      <a:cxn ang="T14">
                        <a:pos x="T4" y="T5"/>
                      </a:cxn>
                      <a:cxn ang="T15">
                        <a:pos x="T6" y="T7"/>
                      </a:cxn>
                      <a:cxn ang="T16">
                        <a:pos x="T8" y="T9"/>
                      </a:cxn>
                      <a:cxn ang="T17">
                        <a:pos x="T10" y="T11"/>
                      </a:cxn>
                    </a:cxnLst>
                    <a:rect l="T18" t="T19" r="T20" b="T21"/>
                    <a:pathLst>
                      <a:path w="598" h="879">
                        <a:moveTo>
                          <a:pt x="9" y="1"/>
                        </a:moveTo>
                        <a:lnTo>
                          <a:pt x="595" y="0"/>
                        </a:lnTo>
                        <a:lnTo>
                          <a:pt x="598" y="855"/>
                        </a:lnTo>
                        <a:lnTo>
                          <a:pt x="292" y="879"/>
                        </a:lnTo>
                        <a:lnTo>
                          <a:pt x="0" y="872"/>
                        </a:lnTo>
                        <a:lnTo>
                          <a:pt x="9" y="1"/>
                        </a:lnTo>
                        <a:close/>
                      </a:path>
                    </a:pathLst>
                  </a:custGeom>
                  <a:gradFill rotWithShape="1">
                    <a:gsLst>
                      <a:gs pos="0">
                        <a:srgbClr val="5F5F5F"/>
                      </a:gs>
                      <a:gs pos="100000">
                        <a:srgbClr val="2C2C2C"/>
                      </a:gs>
                    </a:gsLst>
                    <a:lin ang="2700000" scaled="1"/>
                  </a:gradFill>
                  <a:ln w="9525" cap="flat" cmpd="sng">
                    <a:noFill/>
                    <a:prstDash val="solid"/>
                    <a:round/>
                    <a:headEnd/>
                    <a:tailEnd/>
                  </a:ln>
                </p:spPr>
                <p:txBody>
                  <a:bodyPr lIns="90488" tIns="44450" rIns="90488" bIns="44450" anchor="ctr">
                    <a:spAutoFit/>
                  </a:bodyPr>
                  <a:lstStyle/>
                  <a:p>
                    <a:endParaRPr lang="de-DE"/>
                  </a:p>
                </p:txBody>
              </p:sp>
              <p:sp>
                <p:nvSpPr>
                  <p:cNvPr id="41" name="Freeform 76"/>
                  <p:cNvSpPr>
                    <a:spLocks noChangeAspect="1"/>
                  </p:cNvSpPr>
                  <p:nvPr/>
                </p:nvSpPr>
                <p:spPr bwMode="auto">
                  <a:xfrm>
                    <a:off x="5281" y="1620"/>
                    <a:ext cx="83" cy="885"/>
                  </a:xfrm>
                  <a:custGeom>
                    <a:avLst/>
                    <a:gdLst>
                      <a:gd name="T0" fmla="*/ 83 w 83"/>
                      <a:gd name="T1" fmla="*/ 0 h 874"/>
                      <a:gd name="T2" fmla="*/ 3 w 83"/>
                      <a:gd name="T3" fmla="*/ 0 h 874"/>
                      <a:gd name="T4" fmla="*/ 0 w 83"/>
                      <a:gd name="T5" fmla="*/ 826 h 874"/>
                      <a:gd name="T6" fmla="*/ 83 w 83"/>
                      <a:gd name="T7" fmla="*/ 918 h 874"/>
                      <a:gd name="T8" fmla="*/ 83 w 83"/>
                      <a:gd name="T9" fmla="*/ 0 h 874"/>
                      <a:gd name="T10" fmla="*/ 0 60000 65536"/>
                      <a:gd name="T11" fmla="*/ 0 60000 65536"/>
                      <a:gd name="T12" fmla="*/ 0 60000 65536"/>
                      <a:gd name="T13" fmla="*/ 0 60000 65536"/>
                      <a:gd name="T14" fmla="*/ 0 60000 65536"/>
                      <a:gd name="T15" fmla="*/ 0 w 83"/>
                      <a:gd name="T16" fmla="*/ 0 h 874"/>
                      <a:gd name="T17" fmla="*/ 83 w 83"/>
                      <a:gd name="T18" fmla="*/ 874 h 874"/>
                    </a:gdLst>
                    <a:ahLst/>
                    <a:cxnLst>
                      <a:cxn ang="T10">
                        <a:pos x="T0" y="T1"/>
                      </a:cxn>
                      <a:cxn ang="T11">
                        <a:pos x="T2" y="T3"/>
                      </a:cxn>
                      <a:cxn ang="T12">
                        <a:pos x="T4" y="T5"/>
                      </a:cxn>
                      <a:cxn ang="T13">
                        <a:pos x="T6" y="T7"/>
                      </a:cxn>
                      <a:cxn ang="T14">
                        <a:pos x="T8" y="T9"/>
                      </a:cxn>
                    </a:cxnLst>
                    <a:rect l="T15" t="T16" r="T17" b="T18"/>
                    <a:pathLst>
                      <a:path w="83" h="874">
                        <a:moveTo>
                          <a:pt x="83" y="0"/>
                        </a:moveTo>
                        <a:lnTo>
                          <a:pt x="3" y="0"/>
                        </a:lnTo>
                        <a:lnTo>
                          <a:pt x="0" y="786"/>
                        </a:lnTo>
                        <a:lnTo>
                          <a:pt x="83" y="874"/>
                        </a:lnTo>
                        <a:lnTo>
                          <a:pt x="83" y="0"/>
                        </a:lnTo>
                        <a:close/>
                      </a:path>
                    </a:pathLst>
                  </a:custGeom>
                  <a:solidFill>
                    <a:srgbClr val="5F5F5F"/>
                  </a:solidFill>
                  <a:ln w="9525" cap="flat" cmpd="sng">
                    <a:noFill/>
                    <a:prstDash val="solid"/>
                    <a:round/>
                    <a:headEnd/>
                    <a:tailEnd/>
                  </a:ln>
                </p:spPr>
                <p:txBody>
                  <a:bodyPr lIns="90488" tIns="44450" rIns="90488" bIns="44450" anchor="ctr">
                    <a:spAutoFit/>
                  </a:bodyPr>
                  <a:lstStyle/>
                  <a:p>
                    <a:endParaRPr lang="de-DE"/>
                  </a:p>
                </p:txBody>
              </p:sp>
              <p:pic>
                <p:nvPicPr>
                  <p:cNvPr id="42" name="Picture 77"/>
                  <p:cNvPicPr>
                    <a:picLocks noChangeAspect="1" noChangeArrowheads="1"/>
                  </p:cNvPicPr>
                  <p:nvPr/>
                </p:nvPicPr>
                <p:blipFill>
                  <a:blip r:embed="rId6" cstate="print"/>
                  <a:srcRect/>
                  <a:stretch>
                    <a:fillRect/>
                  </a:stretch>
                </p:blipFill>
                <p:spPr bwMode="auto">
                  <a:xfrm flipH="1">
                    <a:off x="5268" y="1608"/>
                    <a:ext cx="702" cy="900"/>
                  </a:xfrm>
                  <a:prstGeom prst="rect">
                    <a:avLst/>
                  </a:prstGeom>
                  <a:noFill/>
                  <a:ln w="9525" algn="ctr">
                    <a:noFill/>
                    <a:miter lim="800000"/>
                    <a:headEnd/>
                    <a:tailEnd/>
                  </a:ln>
                </p:spPr>
              </p:pic>
            </p:grpSp>
            <p:pic>
              <p:nvPicPr>
                <p:cNvPr id="39" name="Picture 78"/>
                <p:cNvPicPr>
                  <a:picLocks noChangeAspect="1" noChangeArrowheads="1"/>
                </p:cNvPicPr>
                <p:nvPr/>
              </p:nvPicPr>
              <p:blipFill>
                <a:blip r:embed="rId7" cstate="print"/>
                <a:srcRect/>
                <a:stretch>
                  <a:fillRect/>
                </a:stretch>
              </p:blipFill>
              <p:spPr bwMode="auto">
                <a:xfrm>
                  <a:off x="721" y="2242"/>
                  <a:ext cx="84" cy="61"/>
                </a:xfrm>
                <a:prstGeom prst="rect">
                  <a:avLst/>
                </a:prstGeom>
                <a:noFill/>
                <a:ln w="9525" algn="ctr">
                  <a:noFill/>
                  <a:miter lim="800000"/>
                  <a:headEnd/>
                  <a:tailEnd/>
                </a:ln>
              </p:spPr>
            </p:pic>
          </p:grpSp>
        </p:grpSp>
      </p:grpSp>
      <p:grpSp>
        <p:nvGrpSpPr>
          <p:cNvPr id="53" name="Gruppieren 37"/>
          <p:cNvGrpSpPr>
            <a:grpSpLocks/>
          </p:cNvGrpSpPr>
          <p:nvPr/>
        </p:nvGrpSpPr>
        <p:grpSpPr bwMode="auto">
          <a:xfrm>
            <a:off x="1909763" y="4271963"/>
            <a:ext cx="3000375" cy="1508125"/>
            <a:chOff x="1850486" y="4286256"/>
            <a:chExt cx="4037553" cy="1993894"/>
          </a:xfrm>
        </p:grpSpPr>
        <p:pic>
          <p:nvPicPr>
            <p:cNvPr id="54" name="Picture 52" descr="B08-003f"/>
            <p:cNvPicPr>
              <a:picLocks noChangeAspect="1" noChangeArrowheads="1"/>
            </p:cNvPicPr>
            <p:nvPr/>
          </p:nvPicPr>
          <p:blipFill>
            <a:blip r:embed="rId8" cstate="print"/>
            <a:srcRect/>
            <a:stretch>
              <a:fillRect/>
            </a:stretch>
          </p:blipFill>
          <p:spPr bwMode="auto">
            <a:xfrm>
              <a:off x="1850486" y="4308696"/>
              <a:ext cx="1774825" cy="1801813"/>
            </a:xfrm>
            <a:prstGeom prst="rect">
              <a:avLst/>
            </a:prstGeom>
            <a:noFill/>
            <a:ln w="9525">
              <a:noFill/>
              <a:miter lim="800000"/>
              <a:headEnd/>
              <a:tailEnd/>
            </a:ln>
          </p:spPr>
        </p:pic>
        <p:pic>
          <p:nvPicPr>
            <p:cNvPr id="55" name="Picture 53" descr="B08-002"/>
            <p:cNvPicPr>
              <a:picLocks noChangeAspect="1" noChangeArrowheads="1"/>
            </p:cNvPicPr>
            <p:nvPr/>
          </p:nvPicPr>
          <p:blipFill>
            <a:blip r:embed="rId9" cstate="print"/>
            <a:srcRect/>
            <a:stretch>
              <a:fillRect/>
            </a:stretch>
          </p:blipFill>
          <p:spPr bwMode="auto">
            <a:xfrm>
              <a:off x="3079751" y="4581525"/>
              <a:ext cx="2808288" cy="1698625"/>
            </a:xfrm>
            <a:prstGeom prst="rect">
              <a:avLst/>
            </a:prstGeom>
            <a:noFill/>
            <a:ln w="9525">
              <a:noFill/>
              <a:miter lim="800000"/>
              <a:headEnd/>
              <a:tailEnd/>
            </a:ln>
          </p:spPr>
        </p:pic>
        <p:pic>
          <p:nvPicPr>
            <p:cNvPr id="56" name="Picture 2" descr="B08-005f"/>
            <p:cNvPicPr>
              <a:picLocks noChangeAspect="1" noChangeArrowheads="1"/>
            </p:cNvPicPr>
            <p:nvPr/>
          </p:nvPicPr>
          <p:blipFill>
            <a:blip r:embed="rId10" cstate="print"/>
            <a:srcRect/>
            <a:stretch>
              <a:fillRect/>
            </a:stretch>
          </p:blipFill>
          <p:spPr bwMode="auto">
            <a:xfrm>
              <a:off x="1952604" y="4286256"/>
              <a:ext cx="695325" cy="1804988"/>
            </a:xfrm>
            <a:prstGeom prst="rect">
              <a:avLst/>
            </a:prstGeom>
            <a:noFill/>
            <a:ln w="9525">
              <a:noFill/>
              <a:miter lim="800000"/>
              <a:headEnd/>
              <a:tailEnd/>
            </a:ln>
          </p:spPr>
        </p:pic>
      </p:grpSp>
      <p:sp>
        <p:nvSpPr>
          <p:cNvPr id="57" name="Textfeld 56"/>
          <p:cNvSpPr txBox="1"/>
          <p:nvPr/>
        </p:nvSpPr>
        <p:spPr>
          <a:xfrm>
            <a:off x="468313" y="3860800"/>
            <a:ext cx="1079500" cy="360363"/>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a:bodyPr>
          <a:lstStyle/>
          <a:p>
            <a:pPr algn="ctr" fontAlgn="auto">
              <a:spcAft>
                <a:spcPts val="0"/>
              </a:spcAft>
              <a:defRPr/>
            </a:pPr>
            <a:r>
              <a:rPr lang="de-DE" sz="1600" dirty="0">
                <a:latin typeface="+mj-lt"/>
                <a:ea typeface="+mj-ea"/>
                <a:cs typeface="+mj-cs"/>
              </a:rPr>
              <a:t>TMO</a:t>
            </a:r>
          </a:p>
        </p:txBody>
      </p:sp>
      <p:sp>
        <p:nvSpPr>
          <p:cNvPr id="58" name="Line 64"/>
          <p:cNvSpPr>
            <a:spLocks noChangeShapeType="1"/>
          </p:cNvSpPr>
          <p:nvPr/>
        </p:nvSpPr>
        <p:spPr bwMode="auto">
          <a:xfrm flipH="1" flipV="1">
            <a:off x="684213" y="5157788"/>
            <a:ext cx="503237" cy="0"/>
          </a:xfrm>
          <a:prstGeom prst="line">
            <a:avLst/>
          </a:prstGeom>
          <a:noFill/>
          <a:ln w="28575">
            <a:solidFill>
              <a:srgbClr val="009900"/>
            </a:solidFill>
            <a:round/>
            <a:headEnd type="triangle" w="med" len="med"/>
            <a:tailEnd/>
          </a:ln>
        </p:spPr>
        <p:txBody>
          <a:bodyPr/>
          <a:lstStyle/>
          <a:p>
            <a:endParaRPr lang="de-DE"/>
          </a:p>
        </p:txBody>
      </p:sp>
      <p:sp>
        <p:nvSpPr>
          <p:cNvPr id="59" name="Line 52"/>
          <p:cNvSpPr>
            <a:spLocks noChangeShapeType="1"/>
          </p:cNvSpPr>
          <p:nvPr/>
        </p:nvSpPr>
        <p:spPr bwMode="auto">
          <a:xfrm flipH="1">
            <a:off x="755650" y="4149725"/>
            <a:ext cx="503238" cy="0"/>
          </a:xfrm>
          <a:prstGeom prst="line">
            <a:avLst/>
          </a:prstGeom>
          <a:noFill/>
          <a:ln w="28575">
            <a:solidFill>
              <a:srgbClr val="FF0000"/>
            </a:solidFill>
            <a:round/>
            <a:headEnd type="triangle" w="med" len="med"/>
            <a:tailEnd/>
          </a:ln>
        </p:spPr>
        <p:txBody>
          <a:bodyPr/>
          <a:lstStyle/>
          <a:p>
            <a:endParaRPr lang="de-DE"/>
          </a:p>
        </p:txBody>
      </p:sp>
      <p:sp>
        <p:nvSpPr>
          <p:cNvPr id="60" name="Line 47"/>
          <p:cNvSpPr>
            <a:spLocks noChangeShapeType="1"/>
          </p:cNvSpPr>
          <p:nvPr/>
        </p:nvSpPr>
        <p:spPr bwMode="auto">
          <a:xfrm>
            <a:off x="1908175" y="2205038"/>
            <a:ext cx="2159000" cy="287337"/>
          </a:xfrm>
          <a:prstGeom prst="line">
            <a:avLst/>
          </a:prstGeom>
          <a:noFill/>
          <a:ln w="57150">
            <a:solidFill>
              <a:srgbClr val="FF0000"/>
            </a:solidFill>
            <a:round/>
            <a:headEnd type="triangle" w="med" len="med"/>
            <a:tailEnd type="triangle" w="med" len="med"/>
          </a:ln>
        </p:spPr>
        <p:txBody>
          <a:bodyPr/>
          <a:lstStyle/>
          <a:p>
            <a:endParaRPr lang="de-DE"/>
          </a:p>
        </p:txBody>
      </p:sp>
      <p:sp>
        <p:nvSpPr>
          <p:cNvPr id="61" name="Ellipse 60"/>
          <p:cNvSpPr/>
          <p:nvPr/>
        </p:nvSpPr>
        <p:spPr>
          <a:xfrm>
            <a:off x="251520" y="1772816"/>
            <a:ext cx="864096" cy="8640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ILS</a:t>
            </a:r>
          </a:p>
        </p:txBody>
      </p:sp>
      <p:sp>
        <p:nvSpPr>
          <p:cNvPr id="62" name="Line 47"/>
          <p:cNvSpPr>
            <a:spLocks noChangeShapeType="1"/>
          </p:cNvSpPr>
          <p:nvPr/>
        </p:nvSpPr>
        <p:spPr bwMode="auto">
          <a:xfrm flipV="1">
            <a:off x="899592" y="2060848"/>
            <a:ext cx="504056" cy="144016"/>
          </a:xfrm>
          <a:prstGeom prst="line">
            <a:avLst/>
          </a:prstGeom>
          <a:noFill/>
          <a:ln w="57150">
            <a:solidFill>
              <a:srgbClr val="FF0000"/>
            </a:solidFill>
            <a:round/>
            <a:headEnd type="triangle" w="med" len="med"/>
            <a:tailEnd type="triangle" w="med" len="med"/>
          </a:ln>
        </p:spPr>
        <p:txBody>
          <a:bodyPr/>
          <a:lstStyle/>
          <a:p>
            <a:endParaRPr lang="de-DE"/>
          </a:p>
        </p:txBody>
      </p:sp>
      <p:sp>
        <p:nvSpPr>
          <p:cNvPr id="3" name="Textfeld 2"/>
          <p:cNvSpPr txBox="1"/>
          <p:nvPr/>
        </p:nvSpPr>
        <p:spPr>
          <a:xfrm>
            <a:off x="3563888" y="3068960"/>
            <a:ext cx="2232248" cy="738664"/>
          </a:xfrm>
          <a:prstGeom prst="rect">
            <a:avLst/>
          </a:prstGeom>
          <a:noFill/>
        </p:spPr>
        <p:txBody>
          <a:bodyPr wrap="square" rtlCol="0">
            <a:spAutoFit/>
          </a:bodyPr>
          <a:lstStyle/>
          <a:p>
            <a:pPr algn="ctr"/>
            <a:r>
              <a:rPr lang="de-DE" sz="1400" dirty="0"/>
              <a:t>Einsatzleiter, kann wechseln zw. DMO und TMO befindet sich standartmäßig im DMO</a:t>
            </a:r>
          </a:p>
        </p:txBody>
      </p:sp>
      <p:pic>
        <p:nvPicPr>
          <p:cNvPr id="63" name="Picture 49" descr="B08-101f"/>
          <p:cNvPicPr>
            <a:picLocks noChangeAspect="1" noChangeArrowheads="1"/>
          </p:cNvPicPr>
          <p:nvPr/>
        </p:nvPicPr>
        <p:blipFill>
          <a:blip r:embed="rId3" cstate="print"/>
          <a:srcRect/>
          <a:stretch>
            <a:fillRect/>
          </a:stretch>
        </p:blipFill>
        <p:spPr bwMode="auto">
          <a:xfrm>
            <a:off x="7380312" y="1988840"/>
            <a:ext cx="448322" cy="1008112"/>
          </a:xfrm>
          <a:prstGeom prst="rect">
            <a:avLst/>
          </a:prstGeom>
          <a:noFill/>
          <a:ln w="9525">
            <a:noFill/>
            <a:miter lim="800000"/>
            <a:headEnd/>
            <a:tailEnd/>
          </a:ln>
        </p:spPr>
      </p:pic>
      <p:sp>
        <p:nvSpPr>
          <p:cNvPr id="64" name="Textfeld 63"/>
          <p:cNvSpPr txBox="1"/>
          <p:nvPr/>
        </p:nvSpPr>
        <p:spPr>
          <a:xfrm>
            <a:off x="7740352" y="1340768"/>
            <a:ext cx="1541512" cy="1015663"/>
          </a:xfrm>
          <a:prstGeom prst="rect">
            <a:avLst/>
          </a:prstGeom>
          <a:noFill/>
        </p:spPr>
        <p:txBody>
          <a:bodyPr wrap="none" rtlCol="0">
            <a:spAutoFit/>
          </a:bodyPr>
          <a:lstStyle/>
          <a:p>
            <a:r>
              <a:rPr lang="de-DE" sz="1200" dirty="0"/>
              <a:t>Maschinist</a:t>
            </a:r>
          </a:p>
          <a:p>
            <a:r>
              <a:rPr lang="de-DE" sz="1200" dirty="0"/>
              <a:t>Ist am Fahrzeug TMO </a:t>
            </a:r>
          </a:p>
          <a:p>
            <a:r>
              <a:rPr lang="de-DE" sz="1200" dirty="0"/>
              <a:t>informiert über DMO </a:t>
            </a:r>
          </a:p>
          <a:p>
            <a:r>
              <a:rPr lang="de-DE" sz="1200" dirty="0"/>
              <a:t>den Einsatzleiter bei </a:t>
            </a:r>
          </a:p>
          <a:p>
            <a:r>
              <a:rPr lang="de-DE" sz="1200" dirty="0"/>
              <a:t>TMO Kontaktwunsch</a:t>
            </a:r>
          </a:p>
        </p:txBody>
      </p:sp>
      <p:sp>
        <p:nvSpPr>
          <p:cNvPr id="65" name="Textfeld 64"/>
          <p:cNvSpPr txBox="1"/>
          <p:nvPr/>
        </p:nvSpPr>
        <p:spPr>
          <a:xfrm>
            <a:off x="7294361" y="3438292"/>
            <a:ext cx="1403895" cy="738664"/>
          </a:xfrm>
          <a:prstGeom prst="rect">
            <a:avLst/>
          </a:prstGeom>
          <a:noFill/>
        </p:spPr>
        <p:txBody>
          <a:bodyPr wrap="square" rtlCol="0">
            <a:spAutoFit/>
          </a:bodyPr>
          <a:lstStyle/>
          <a:p>
            <a:pPr algn="ctr"/>
            <a:r>
              <a:rPr lang="de-DE" sz="1400" dirty="0"/>
              <a:t>Atemschutzüberwachung im DMO</a:t>
            </a:r>
          </a:p>
        </p:txBody>
      </p:sp>
      <p:sp>
        <p:nvSpPr>
          <p:cNvPr id="66" name="Textfeld 65"/>
          <p:cNvSpPr txBox="1"/>
          <p:nvPr/>
        </p:nvSpPr>
        <p:spPr>
          <a:xfrm>
            <a:off x="1763688" y="5661248"/>
            <a:ext cx="1872208" cy="307777"/>
          </a:xfrm>
          <a:prstGeom prst="rect">
            <a:avLst/>
          </a:prstGeom>
          <a:noFill/>
        </p:spPr>
        <p:txBody>
          <a:bodyPr wrap="square" rtlCol="0">
            <a:spAutoFit/>
          </a:bodyPr>
          <a:lstStyle/>
          <a:p>
            <a:pPr algn="ctr"/>
            <a:r>
              <a:rPr lang="de-DE" sz="1400" dirty="0"/>
              <a:t>Angriffstrupp im DMO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par>
                                <p:cTn id="14" presetID="3"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linds(horizontal)">
                                      <p:cBhvr>
                                        <p:cTn id="16" dur="500"/>
                                        <p:tgtEl>
                                          <p:spTgt spid="2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linds(horizontal)">
                                      <p:cBhvr>
                                        <p:cTn id="19" dur="500"/>
                                        <p:tgtEl>
                                          <p:spTgt spid="5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linds(horizontal)">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linds(horizontal)">
                                      <p:cBhvr>
                                        <p:cTn id="27" dur="500"/>
                                        <p:tgtEl>
                                          <p:spTgt spid="2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blinds(horizontal)">
                                      <p:cBhvr>
                                        <p:cTn id="30" dur="500"/>
                                        <p:tgtEl>
                                          <p:spTgt spid="6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linds(horizontal)">
                                      <p:cBhvr>
                                        <p:cTn id="35" dur="500"/>
                                        <p:tgtEl>
                                          <p:spTgt spid="31"/>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linds(horizontal)">
                                      <p:cBhvr>
                                        <p:cTn id="38" dur="500"/>
                                        <p:tgtEl>
                                          <p:spTgt spid="32"/>
                                        </p:tgtEl>
                                      </p:cBhvr>
                                    </p:animEffect>
                                  </p:childTnLst>
                                </p:cTn>
                              </p:par>
                              <p:par>
                                <p:cTn id="39" presetID="3" presetClass="entr" presetSubtype="1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linds(horizontal)">
                                      <p:cBhvr>
                                        <p:cTn id="44" dur="500"/>
                                        <p:tgtEl>
                                          <p:spTgt spid="30"/>
                                        </p:tgtEl>
                                      </p:cBhvr>
                                    </p:animEffect>
                                  </p:childTnLst>
                                </p:cTn>
                              </p:par>
                              <p:par>
                                <p:cTn id="45" presetID="3" presetClass="entr" presetSubtype="1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linds(horizontal)">
                                      <p:cBhvr>
                                        <p:cTn id="47" dur="500"/>
                                        <p:tgtEl>
                                          <p:spTgt spid="53"/>
                                        </p:tgtEl>
                                      </p:cBhvr>
                                    </p:animEffect>
                                  </p:childTnLst>
                                </p:cTn>
                              </p:par>
                              <p:par>
                                <p:cTn id="48" presetID="3" presetClass="entr" presetSubtype="1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linds(horizontal)">
                                      <p:cBhvr>
                                        <p:cTn id="50" dur="500"/>
                                        <p:tgtEl>
                                          <p:spTgt spid="27"/>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blinds(horizontal)">
                                      <p:cBhvr>
                                        <p:cTn id="53" dur="500"/>
                                        <p:tgtEl>
                                          <p:spTgt spid="21"/>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blinds(horizontal)">
                                      <p:cBhvr>
                                        <p:cTn id="56" dur="500"/>
                                        <p:tgtEl>
                                          <p:spTgt spid="58"/>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blinds(horizontal)">
                                      <p:cBhvr>
                                        <p:cTn id="59" dur="500"/>
                                        <p:tgtEl>
                                          <p:spTgt spid="62"/>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blinds(horizontal)">
                                      <p:cBhvr>
                                        <p:cTn id="64" dur="500"/>
                                        <p:tgtEl>
                                          <p:spTgt spid="3"/>
                                        </p:tgtEl>
                                      </p:cBhvr>
                                    </p:animEffect>
                                  </p:childTnLst>
                                </p:cTn>
                              </p:par>
                              <p:par>
                                <p:cTn id="65" presetID="3" presetClass="entr" presetSubtype="10" fill="hold"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blinds(horizontal)">
                                      <p:cBhvr>
                                        <p:cTn id="67" dur="500"/>
                                        <p:tgtEl>
                                          <p:spTgt spid="63"/>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5"/>
                                        </p:tgtEl>
                                        <p:attrNameLst>
                                          <p:attrName>style.visibility</p:attrName>
                                        </p:attrNameLst>
                                      </p:cBhvr>
                                      <p:to>
                                        <p:strVal val="visible"/>
                                      </p:to>
                                    </p:set>
                                    <p:animEffect transition="in" filter="blinds(horizontal)">
                                      <p:cBhvr>
                                        <p:cTn id="72" dur="500"/>
                                        <p:tgtEl>
                                          <p:spTgt spid="65"/>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blinds(horizontal)">
                                      <p:cBhvr>
                                        <p:cTn id="7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8" grpId="0" animBg="1"/>
      <p:bldP spid="30" grpId="0" animBg="1"/>
      <p:bldP spid="31" grpId="0" animBg="1"/>
      <p:bldP spid="32" grpId="0" animBg="1"/>
      <p:bldP spid="57" grpId="0" animBg="1"/>
      <p:bldP spid="58" grpId="0" animBg="1"/>
      <p:bldP spid="59" grpId="0" animBg="1"/>
      <p:bldP spid="60" grpId="0" animBg="1"/>
      <p:bldP spid="62" grpId="0" animBg="1"/>
      <p:bldP spid="3" grpId="0"/>
      <p:bldP spid="65" grpId="0"/>
      <p:bldP spid="6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E9C9AA-1B01-44ED-9CD6-1E3CE180C6E7}"/>
              </a:ext>
            </a:extLst>
          </p:cNvPr>
          <p:cNvSpPr>
            <a:spLocks noGrp="1"/>
          </p:cNvSpPr>
          <p:nvPr>
            <p:ph type="title"/>
          </p:nvPr>
        </p:nvSpPr>
        <p:spPr>
          <a:xfrm>
            <a:off x="179512" y="188640"/>
            <a:ext cx="8229600" cy="418058"/>
          </a:xfrm>
        </p:spPr>
        <p:txBody>
          <a:bodyPr/>
          <a:lstStyle/>
          <a:p>
            <a:r>
              <a:rPr lang="de-DE" sz="2800" dirty="0"/>
              <a:t>Alternative Darstellung Einsatz mit einer Gruppe</a:t>
            </a:r>
          </a:p>
        </p:txBody>
      </p:sp>
      <p:pic>
        <p:nvPicPr>
          <p:cNvPr id="5" name="Grafik 4">
            <a:extLst>
              <a:ext uri="{FF2B5EF4-FFF2-40B4-BE49-F238E27FC236}">
                <a16:creationId xmlns:a16="http://schemas.microsoft.com/office/drawing/2014/main" id="{AF6738DD-7E53-4D4D-853D-E99F8652AA66}"/>
              </a:ext>
            </a:extLst>
          </p:cNvPr>
          <p:cNvPicPr>
            <a:picLocks noChangeAspect="1"/>
          </p:cNvPicPr>
          <p:nvPr/>
        </p:nvPicPr>
        <p:blipFill>
          <a:blip r:embed="rId2"/>
          <a:stretch>
            <a:fillRect/>
          </a:stretch>
        </p:blipFill>
        <p:spPr>
          <a:xfrm>
            <a:off x="971600" y="908720"/>
            <a:ext cx="6943859" cy="5329523"/>
          </a:xfrm>
          <a:prstGeom prst="rect">
            <a:avLst/>
          </a:prstGeom>
        </p:spPr>
      </p:pic>
    </p:spTree>
    <p:extLst>
      <p:ext uri="{BB962C8B-B14F-4D97-AF65-F5344CB8AC3E}">
        <p14:creationId xmlns:p14="http://schemas.microsoft.com/office/powerpoint/2010/main" val="2525375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speedyfunk.de/bilder/produkte/gross/SCC1-Colour-Console-Farb-Bedienkopf-fuer-Sepura-SRG3900.jpg"/>
          <p:cNvPicPr>
            <a:picLocks noChangeAspect="1" noChangeArrowheads="1"/>
          </p:cNvPicPr>
          <p:nvPr/>
        </p:nvPicPr>
        <p:blipFill>
          <a:blip r:embed="rId2" cstate="print"/>
          <a:srcRect t="34019" b="33851"/>
          <a:stretch>
            <a:fillRect/>
          </a:stretch>
        </p:blipFill>
        <p:spPr bwMode="auto">
          <a:xfrm>
            <a:off x="3995936" y="1628800"/>
            <a:ext cx="4248472" cy="1365015"/>
          </a:xfrm>
          <a:prstGeom prst="rect">
            <a:avLst/>
          </a:prstGeom>
          <a:noFill/>
        </p:spPr>
      </p:pic>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Notruf</a:t>
            </a:r>
          </a:p>
        </p:txBody>
      </p:sp>
      <p:sp>
        <p:nvSpPr>
          <p:cNvPr id="43" name="Rectangle 6"/>
          <p:cNvSpPr txBox="1">
            <a:spLocks noChangeArrowheads="1"/>
          </p:cNvSpPr>
          <p:nvPr/>
        </p:nvSpPr>
        <p:spPr>
          <a:xfrm>
            <a:off x="792163" y="3329459"/>
            <a:ext cx="7667625" cy="2979737"/>
          </a:xfrm>
          <a:prstGeom prst="rect">
            <a:avLst/>
          </a:prstGeom>
        </p:spPr>
        <p:txBody>
          <a:bodyPr>
            <a:normAutofit/>
          </a:bodyPr>
          <a:lstStyle/>
          <a:p>
            <a:pPr marL="342900" indent="-342900" fontAlgn="auto">
              <a:lnSpc>
                <a:spcPct val="80000"/>
              </a:lnSpc>
              <a:spcBef>
                <a:spcPct val="20000"/>
              </a:spcBef>
              <a:spcAft>
                <a:spcPts val="0"/>
              </a:spcAft>
              <a:buFont typeface="Arial" pitchFamily="34" charset="0"/>
              <a:buChar char="•"/>
              <a:defRPr/>
            </a:pPr>
            <a:r>
              <a:rPr lang="de-DE" sz="1600" dirty="0">
                <a:latin typeface="+mn-lt"/>
                <a:cs typeface="+mn-cs"/>
              </a:rPr>
              <a:t>sämtliche Funkgeräte haben eine Notruffunktion </a:t>
            </a:r>
          </a:p>
          <a:p>
            <a:pPr marL="342900" indent="-342900" fontAlgn="auto">
              <a:lnSpc>
                <a:spcPct val="80000"/>
              </a:lnSpc>
              <a:spcBef>
                <a:spcPct val="20000"/>
              </a:spcBef>
              <a:spcAft>
                <a:spcPts val="0"/>
              </a:spcAft>
              <a:buFont typeface="Arial" pitchFamily="34" charset="0"/>
              <a:buChar char="•"/>
              <a:defRPr/>
            </a:pPr>
            <a:endParaRPr lang="de-DE" sz="700" dirty="0">
              <a:latin typeface="+mn-lt"/>
              <a:cs typeface="+mn-cs"/>
            </a:endParaRPr>
          </a:p>
          <a:p>
            <a:pPr marL="342900" indent="-342900" fontAlgn="auto">
              <a:lnSpc>
                <a:spcPct val="80000"/>
              </a:lnSpc>
              <a:spcBef>
                <a:spcPct val="30000"/>
              </a:spcBef>
              <a:spcAft>
                <a:spcPct val="30000"/>
              </a:spcAft>
              <a:buFont typeface="Arial" pitchFamily="34" charset="0"/>
              <a:buChar char="•"/>
              <a:defRPr/>
            </a:pPr>
            <a:r>
              <a:rPr lang="de-DE" sz="1600" dirty="0">
                <a:latin typeface="+mn-lt"/>
                <a:cs typeface="+mn-cs"/>
              </a:rPr>
              <a:t>der Notruf wird mittels der orangen Taste aktiviert</a:t>
            </a:r>
          </a:p>
          <a:p>
            <a:pPr marL="342900" indent="-342900" fontAlgn="auto">
              <a:lnSpc>
                <a:spcPct val="80000"/>
              </a:lnSpc>
              <a:spcBef>
                <a:spcPct val="30000"/>
              </a:spcBef>
              <a:spcAft>
                <a:spcPct val="30000"/>
              </a:spcAft>
              <a:buFont typeface="Arial" pitchFamily="34" charset="0"/>
              <a:buChar char="•"/>
              <a:defRPr/>
            </a:pPr>
            <a:endParaRPr lang="de-DE" sz="700" dirty="0">
              <a:latin typeface="+mn-lt"/>
              <a:cs typeface="+mn-cs"/>
            </a:endParaRPr>
          </a:p>
          <a:p>
            <a:pPr marL="342900" indent="-342900" fontAlgn="auto">
              <a:lnSpc>
                <a:spcPct val="80000"/>
              </a:lnSpc>
              <a:spcBef>
                <a:spcPct val="20000"/>
              </a:spcBef>
              <a:spcAft>
                <a:spcPct val="30000"/>
              </a:spcAft>
              <a:buFont typeface="Arial" pitchFamily="34" charset="0"/>
              <a:buChar char="•"/>
              <a:defRPr/>
            </a:pPr>
            <a:r>
              <a:rPr lang="de-DE" sz="1600" dirty="0">
                <a:latin typeface="+mn-lt"/>
                <a:cs typeface="+mn-cs"/>
              </a:rPr>
              <a:t>der Notruf besitzt oberste Priorität (freimachende Bevorrechtigung)</a:t>
            </a:r>
          </a:p>
          <a:p>
            <a:pPr marL="342900" indent="-342900" fontAlgn="auto">
              <a:lnSpc>
                <a:spcPct val="80000"/>
              </a:lnSpc>
              <a:spcBef>
                <a:spcPct val="20000"/>
              </a:spcBef>
              <a:spcAft>
                <a:spcPct val="30000"/>
              </a:spcAft>
              <a:buFont typeface="Arial" pitchFamily="34" charset="0"/>
              <a:buChar char="•"/>
              <a:defRPr/>
            </a:pPr>
            <a:endParaRPr lang="de-DE" sz="700" dirty="0">
              <a:latin typeface="+mn-lt"/>
              <a:cs typeface="+mn-cs"/>
            </a:endParaRPr>
          </a:p>
          <a:p>
            <a:pPr marL="342900" indent="-342900" fontAlgn="auto">
              <a:lnSpc>
                <a:spcPct val="75000"/>
              </a:lnSpc>
              <a:spcBef>
                <a:spcPct val="10000"/>
              </a:spcBef>
              <a:spcAft>
                <a:spcPct val="30000"/>
              </a:spcAft>
              <a:buFont typeface="Arial" pitchFamily="34" charset="0"/>
              <a:buChar char="•"/>
              <a:defRPr/>
            </a:pPr>
            <a:r>
              <a:rPr lang="de-DE" sz="1600" dirty="0">
                <a:latin typeface="+mn-lt"/>
                <a:cs typeface="+mn-cs"/>
              </a:rPr>
              <a:t>das Notrufziel wird nach einsatztaktischen Gesichtspunkten festgelegt</a:t>
            </a:r>
          </a:p>
          <a:p>
            <a:pPr marL="800100" lvl="1" indent="-342900" fontAlgn="auto">
              <a:lnSpc>
                <a:spcPct val="75000"/>
              </a:lnSpc>
              <a:spcBef>
                <a:spcPct val="10000"/>
              </a:spcBef>
              <a:spcAft>
                <a:spcPct val="30000"/>
              </a:spcAft>
              <a:buClr>
                <a:srgbClr val="FF0000"/>
              </a:buClr>
              <a:buFont typeface="Wingdings" pitchFamily="2" charset="2"/>
              <a:buChar char="§"/>
              <a:defRPr/>
            </a:pPr>
            <a:r>
              <a:rPr lang="de-DE" sz="1600" dirty="0">
                <a:effectLst>
                  <a:outerShdw blurRad="38100" dist="38100" dir="2700000" algn="tl">
                    <a:srgbClr val="C0C0C0"/>
                  </a:outerShdw>
                </a:effectLst>
                <a:latin typeface="+mn-lt"/>
                <a:cs typeface="+mn-cs"/>
              </a:rPr>
              <a:t>Netzbetrieb: ILS, aktive Rufgruppe</a:t>
            </a:r>
          </a:p>
          <a:p>
            <a:pPr marL="800100" lvl="1" indent="-342900" fontAlgn="auto">
              <a:lnSpc>
                <a:spcPct val="75000"/>
              </a:lnSpc>
              <a:spcBef>
                <a:spcPct val="10000"/>
              </a:spcBef>
              <a:spcAft>
                <a:spcPct val="20000"/>
              </a:spcAft>
              <a:buClr>
                <a:srgbClr val="FF0000"/>
              </a:buClr>
              <a:buFont typeface="Wingdings" pitchFamily="2" charset="2"/>
              <a:buChar char="§"/>
              <a:defRPr/>
            </a:pPr>
            <a:r>
              <a:rPr lang="de-DE" sz="1600" dirty="0">
                <a:effectLst>
                  <a:outerShdw blurRad="38100" dist="38100" dir="2700000" algn="tl">
                    <a:srgbClr val="C0C0C0"/>
                  </a:outerShdw>
                </a:effectLst>
                <a:latin typeface="+mn-lt"/>
                <a:cs typeface="+mn-cs"/>
              </a:rPr>
              <a:t>Direktbetrieb: aktive Rufgruppe</a:t>
            </a:r>
          </a:p>
          <a:p>
            <a:pPr marL="800100" lvl="1" indent="-342900" fontAlgn="auto">
              <a:lnSpc>
                <a:spcPct val="75000"/>
              </a:lnSpc>
              <a:spcBef>
                <a:spcPct val="10000"/>
              </a:spcBef>
              <a:spcAft>
                <a:spcPct val="20000"/>
              </a:spcAft>
              <a:buClr>
                <a:srgbClr val="FF0000"/>
              </a:buClr>
              <a:buFont typeface="Wingdings" pitchFamily="2" charset="2"/>
              <a:buChar char="§"/>
              <a:defRPr/>
            </a:pPr>
            <a:endParaRPr lang="de-DE" sz="700" dirty="0">
              <a:latin typeface="+mn-lt"/>
              <a:cs typeface="+mn-cs"/>
            </a:endParaRPr>
          </a:p>
          <a:p>
            <a:pPr marL="342900" indent="-342900" fontAlgn="auto">
              <a:lnSpc>
                <a:spcPct val="80000"/>
              </a:lnSpc>
              <a:spcAft>
                <a:spcPts val="0"/>
              </a:spcAft>
              <a:buFont typeface="Arial" pitchFamily="34" charset="0"/>
              <a:buChar char="•"/>
              <a:defRPr/>
            </a:pPr>
            <a:r>
              <a:rPr lang="de-DE" sz="1600" dirty="0">
                <a:latin typeface="+mn-lt"/>
                <a:cs typeface="+mn-cs"/>
              </a:rPr>
              <a:t>das Mikrophon wird für 30 </a:t>
            </a:r>
            <a:r>
              <a:rPr lang="de-DE" sz="1600" dirty="0" err="1">
                <a:latin typeface="+mn-lt"/>
                <a:cs typeface="+mn-cs"/>
              </a:rPr>
              <a:t>sek</a:t>
            </a:r>
            <a:r>
              <a:rPr lang="de-DE" sz="1600" dirty="0">
                <a:latin typeface="+mn-lt"/>
                <a:cs typeface="+mn-cs"/>
              </a:rPr>
              <a:t>. frei geschaltet</a:t>
            </a:r>
          </a:p>
          <a:p>
            <a:pPr marL="342900" indent="-342900" fontAlgn="auto">
              <a:lnSpc>
                <a:spcPct val="80000"/>
              </a:lnSpc>
              <a:spcAft>
                <a:spcPts val="0"/>
              </a:spcAft>
              <a:buFont typeface="Arial" pitchFamily="34" charset="0"/>
              <a:buChar char="•"/>
              <a:defRPr/>
            </a:pPr>
            <a:endParaRPr lang="de-DE" sz="700" dirty="0">
              <a:latin typeface="+mn-lt"/>
              <a:cs typeface="+mn-cs"/>
            </a:endParaRPr>
          </a:p>
          <a:p>
            <a:pPr marL="342900" indent="-342900" fontAlgn="auto">
              <a:lnSpc>
                <a:spcPct val="80000"/>
              </a:lnSpc>
              <a:spcBef>
                <a:spcPct val="20000"/>
              </a:spcBef>
              <a:spcAft>
                <a:spcPct val="50000"/>
              </a:spcAft>
              <a:buFont typeface="Arial" pitchFamily="34" charset="0"/>
              <a:buChar char="•"/>
              <a:defRPr/>
            </a:pPr>
            <a:r>
              <a:rPr lang="de-DE" sz="1600" dirty="0">
                <a:latin typeface="+mn-lt"/>
                <a:cs typeface="+mn-cs"/>
              </a:rPr>
              <a:t>die zuletzt bekannten GPS Koordinaten werden per SDS an die ILS übermittelt</a:t>
            </a:r>
          </a:p>
        </p:txBody>
      </p:sp>
      <p:sp>
        <p:nvSpPr>
          <p:cNvPr id="63" name="Ellipse 62"/>
          <p:cNvSpPr/>
          <p:nvPr/>
        </p:nvSpPr>
        <p:spPr>
          <a:xfrm>
            <a:off x="4499992" y="2132856"/>
            <a:ext cx="550863" cy="569913"/>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sz="1400"/>
          </a:p>
        </p:txBody>
      </p:sp>
      <p:pic>
        <p:nvPicPr>
          <p:cNvPr id="10" name="Grafik 9" descr="http://www.selectric.de/is-bin/intershop.static/WFS/Selectric-SelectricB2B-Site/Selectric-SelectricB2B/de_DE/Standard/B16460.jpg"/>
          <p:cNvPicPr/>
          <p:nvPr/>
        </p:nvPicPr>
        <p:blipFill>
          <a:blip r:embed="rId3" cstate="print"/>
          <a:srcRect l="3796" t="2126" r="48492" b="1758"/>
          <a:stretch>
            <a:fillRect/>
          </a:stretch>
        </p:blipFill>
        <p:spPr bwMode="auto">
          <a:xfrm>
            <a:off x="827584" y="1700808"/>
            <a:ext cx="674035" cy="1512448"/>
          </a:xfrm>
          <a:prstGeom prst="rect">
            <a:avLst/>
          </a:prstGeom>
          <a:noFill/>
          <a:ln w="9525">
            <a:noFill/>
            <a:miter lim="800000"/>
            <a:headEnd/>
            <a:tailEnd/>
          </a:ln>
        </p:spPr>
      </p:pic>
      <p:sp>
        <p:nvSpPr>
          <p:cNvPr id="62" name="Ellipse 61"/>
          <p:cNvSpPr/>
          <p:nvPr/>
        </p:nvSpPr>
        <p:spPr>
          <a:xfrm>
            <a:off x="971551" y="1628800"/>
            <a:ext cx="432098" cy="431726"/>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de-DE"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Notruf</a:t>
            </a:r>
          </a:p>
        </p:txBody>
      </p:sp>
      <p:pic>
        <p:nvPicPr>
          <p:cNvPr id="9" name="Picture 3" descr="B08-005f"/>
          <p:cNvPicPr>
            <a:picLocks noChangeAspect="1" noChangeArrowheads="1"/>
          </p:cNvPicPr>
          <p:nvPr/>
        </p:nvPicPr>
        <p:blipFill>
          <a:blip r:embed="rId2" cstate="print"/>
          <a:srcRect/>
          <a:stretch>
            <a:fillRect/>
          </a:stretch>
        </p:blipFill>
        <p:spPr bwMode="auto">
          <a:xfrm>
            <a:off x="5570538" y="4621213"/>
            <a:ext cx="2030412" cy="854075"/>
          </a:xfrm>
          <a:prstGeom prst="rect">
            <a:avLst/>
          </a:prstGeom>
          <a:noFill/>
          <a:ln w="9525">
            <a:noFill/>
            <a:miter lim="800000"/>
            <a:headEnd/>
            <a:tailEnd/>
          </a:ln>
        </p:spPr>
      </p:pic>
      <p:pic>
        <p:nvPicPr>
          <p:cNvPr id="10" name="Picture 4" descr="B08-011f"/>
          <p:cNvPicPr>
            <a:picLocks noChangeAspect="1" noChangeArrowheads="1"/>
          </p:cNvPicPr>
          <p:nvPr/>
        </p:nvPicPr>
        <p:blipFill>
          <a:blip r:embed="rId3" cstate="print"/>
          <a:srcRect/>
          <a:stretch>
            <a:fillRect/>
          </a:stretch>
        </p:blipFill>
        <p:spPr bwMode="auto">
          <a:xfrm>
            <a:off x="5891213" y="4097338"/>
            <a:ext cx="1187450" cy="1697037"/>
          </a:xfrm>
          <a:prstGeom prst="rect">
            <a:avLst/>
          </a:prstGeom>
          <a:noFill/>
          <a:ln w="9525">
            <a:noFill/>
            <a:miter lim="800000"/>
            <a:headEnd/>
            <a:tailEnd/>
          </a:ln>
        </p:spPr>
      </p:pic>
      <p:grpSp>
        <p:nvGrpSpPr>
          <p:cNvPr id="11" name="Group 5"/>
          <p:cNvGrpSpPr>
            <a:grpSpLocks/>
          </p:cNvGrpSpPr>
          <p:nvPr/>
        </p:nvGrpSpPr>
        <p:grpSpPr bwMode="auto">
          <a:xfrm>
            <a:off x="5289550" y="1973263"/>
            <a:ext cx="2595563" cy="2298700"/>
            <a:chOff x="3755" y="890"/>
            <a:chExt cx="2203" cy="1789"/>
          </a:xfrm>
        </p:grpSpPr>
        <p:pic>
          <p:nvPicPr>
            <p:cNvPr id="12" name="Picture 6" descr="B07-031"/>
            <p:cNvPicPr>
              <a:picLocks noChangeAspect="1" noChangeArrowheads="1"/>
            </p:cNvPicPr>
            <p:nvPr/>
          </p:nvPicPr>
          <p:blipFill>
            <a:blip r:embed="rId4" cstate="print"/>
            <a:srcRect/>
            <a:stretch>
              <a:fillRect/>
            </a:stretch>
          </p:blipFill>
          <p:spPr bwMode="auto">
            <a:xfrm>
              <a:off x="3755" y="1071"/>
              <a:ext cx="1017" cy="1576"/>
            </a:xfrm>
            <a:prstGeom prst="rect">
              <a:avLst/>
            </a:prstGeom>
            <a:noFill/>
            <a:ln w="9525">
              <a:noFill/>
              <a:miter lim="800000"/>
              <a:headEnd/>
              <a:tailEnd/>
            </a:ln>
          </p:spPr>
        </p:pic>
        <p:pic>
          <p:nvPicPr>
            <p:cNvPr id="13" name="Picture 7" descr="B07-020"/>
            <p:cNvPicPr>
              <a:picLocks noChangeAspect="1" noChangeArrowheads="1"/>
            </p:cNvPicPr>
            <p:nvPr/>
          </p:nvPicPr>
          <p:blipFill>
            <a:blip r:embed="rId5" cstate="print"/>
            <a:srcRect/>
            <a:stretch>
              <a:fillRect/>
            </a:stretch>
          </p:blipFill>
          <p:spPr bwMode="auto">
            <a:xfrm>
              <a:off x="4390" y="890"/>
              <a:ext cx="1568" cy="1789"/>
            </a:xfrm>
            <a:prstGeom prst="rect">
              <a:avLst/>
            </a:prstGeom>
            <a:noFill/>
            <a:ln w="9525">
              <a:noFill/>
              <a:miter lim="800000"/>
              <a:headEnd/>
              <a:tailEnd/>
            </a:ln>
          </p:spPr>
        </p:pic>
      </p:grpSp>
      <p:pic>
        <p:nvPicPr>
          <p:cNvPr id="14" name="Picture 51" descr="B08-101f"/>
          <p:cNvPicPr>
            <a:picLocks noChangeAspect="1" noChangeArrowheads="1"/>
          </p:cNvPicPr>
          <p:nvPr/>
        </p:nvPicPr>
        <p:blipFill>
          <a:blip r:embed="rId6" cstate="print"/>
          <a:srcRect/>
          <a:stretch>
            <a:fillRect/>
          </a:stretch>
        </p:blipFill>
        <p:spPr bwMode="auto">
          <a:xfrm>
            <a:off x="827088" y="3875088"/>
            <a:ext cx="1011237" cy="2139950"/>
          </a:xfrm>
          <a:prstGeom prst="rect">
            <a:avLst/>
          </a:prstGeom>
          <a:noFill/>
          <a:ln w="9525">
            <a:noFill/>
            <a:miter lim="800000"/>
            <a:headEnd/>
            <a:tailEnd/>
          </a:ln>
        </p:spPr>
      </p:pic>
      <p:sp>
        <p:nvSpPr>
          <p:cNvPr id="15" name="Line 52"/>
          <p:cNvSpPr>
            <a:spLocks noChangeShapeType="1"/>
          </p:cNvSpPr>
          <p:nvPr/>
        </p:nvSpPr>
        <p:spPr bwMode="auto">
          <a:xfrm>
            <a:off x="1612900" y="4325938"/>
            <a:ext cx="4614863" cy="111125"/>
          </a:xfrm>
          <a:prstGeom prst="line">
            <a:avLst/>
          </a:prstGeom>
          <a:noFill/>
          <a:ln w="28575">
            <a:solidFill>
              <a:srgbClr val="00B050"/>
            </a:solidFill>
            <a:round/>
            <a:headEnd type="triangle" w="med" len="med"/>
            <a:tailEnd/>
          </a:ln>
        </p:spPr>
        <p:txBody>
          <a:bodyPr/>
          <a:lstStyle/>
          <a:p>
            <a:endParaRPr lang="de-DE"/>
          </a:p>
        </p:txBody>
      </p:sp>
      <p:sp>
        <p:nvSpPr>
          <p:cNvPr id="16" name="Line 53"/>
          <p:cNvSpPr>
            <a:spLocks noChangeShapeType="1"/>
          </p:cNvSpPr>
          <p:nvPr/>
        </p:nvSpPr>
        <p:spPr bwMode="auto">
          <a:xfrm flipH="1" flipV="1">
            <a:off x="1616075" y="2465388"/>
            <a:ext cx="4487863" cy="1806575"/>
          </a:xfrm>
          <a:prstGeom prst="line">
            <a:avLst/>
          </a:prstGeom>
          <a:noFill/>
          <a:ln w="28575">
            <a:solidFill>
              <a:srgbClr val="FF0000"/>
            </a:solidFill>
            <a:round/>
            <a:headEnd/>
            <a:tailEnd type="triangle" w="med" len="med"/>
          </a:ln>
        </p:spPr>
        <p:txBody>
          <a:bodyPr/>
          <a:lstStyle/>
          <a:p>
            <a:endParaRPr lang="de-DE"/>
          </a:p>
        </p:txBody>
      </p:sp>
      <p:sp>
        <p:nvSpPr>
          <p:cNvPr id="17" name="Text Box 54"/>
          <p:cNvSpPr txBox="1">
            <a:spLocks noChangeArrowheads="1"/>
          </p:cNvSpPr>
          <p:nvPr/>
        </p:nvSpPr>
        <p:spPr bwMode="auto">
          <a:xfrm>
            <a:off x="2746375" y="4324350"/>
            <a:ext cx="2351088" cy="641350"/>
          </a:xfrm>
          <a:prstGeom prst="rect">
            <a:avLst/>
          </a:prstGeom>
          <a:noFill/>
          <a:ln w="9525">
            <a:noFill/>
            <a:miter lim="800000"/>
            <a:headEnd/>
            <a:tailEnd/>
          </a:ln>
        </p:spPr>
        <p:txBody>
          <a:bodyPr>
            <a:spAutoFit/>
          </a:bodyPr>
          <a:lstStyle/>
          <a:p>
            <a:pPr>
              <a:spcBef>
                <a:spcPct val="50000"/>
              </a:spcBef>
            </a:pPr>
            <a:r>
              <a:rPr lang="de-DE" b="1" dirty="0" err="1">
                <a:solidFill>
                  <a:srgbClr val="00B050"/>
                </a:solidFill>
                <a:latin typeface="Calibri" pitchFamily="34" charset="0"/>
              </a:rPr>
              <a:t>mayday</a:t>
            </a:r>
            <a:r>
              <a:rPr lang="de-DE" b="1" dirty="0">
                <a:solidFill>
                  <a:srgbClr val="00B050"/>
                </a:solidFill>
                <a:latin typeface="Calibri" pitchFamily="34" charset="0"/>
              </a:rPr>
              <a:t>, </a:t>
            </a:r>
            <a:r>
              <a:rPr lang="de-DE" b="1" dirty="0" err="1">
                <a:solidFill>
                  <a:srgbClr val="00B050"/>
                </a:solidFill>
                <a:latin typeface="Calibri" pitchFamily="34" charset="0"/>
              </a:rPr>
              <a:t>mayday</a:t>
            </a:r>
            <a:r>
              <a:rPr lang="de-DE" b="1" dirty="0">
                <a:solidFill>
                  <a:srgbClr val="00B050"/>
                </a:solidFill>
                <a:latin typeface="Calibri" pitchFamily="34" charset="0"/>
              </a:rPr>
              <a:t>, </a:t>
            </a:r>
            <a:r>
              <a:rPr lang="de-DE" b="1" dirty="0" err="1">
                <a:solidFill>
                  <a:srgbClr val="00B050"/>
                </a:solidFill>
                <a:latin typeface="Calibri" pitchFamily="34" charset="0"/>
              </a:rPr>
              <a:t>mayday</a:t>
            </a:r>
            <a:endParaRPr lang="de-DE" b="1" dirty="0">
              <a:solidFill>
                <a:srgbClr val="00B050"/>
              </a:solidFill>
              <a:latin typeface="Calibri" pitchFamily="34" charset="0"/>
            </a:endParaRPr>
          </a:p>
        </p:txBody>
      </p:sp>
      <p:sp>
        <p:nvSpPr>
          <p:cNvPr id="18" name="Text Box 55"/>
          <p:cNvSpPr txBox="1">
            <a:spLocks noChangeArrowheads="1"/>
          </p:cNvSpPr>
          <p:nvPr/>
        </p:nvSpPr>
        <p:spPr bwMode="auto">
          <a:xfrm rot="1216214">
            <a:off x="2573338" y="3287713"/>
            <a:ext cx="2190750" cy="641350"/>
          </a:xfrm>
          <a:prstGeom prst="rect">
            <a:avLst/>
          </a:prstGeom>
          <a:noFill/>
          <a:ln w="9525">
            <a:noFill/>
            <a:miter lim="800000"/>
            <a:headEnd/>
            <a:tailEnd/>
          </a:ln>
        </p:spPr>
        <p:txBody>
          <a:bodyPr>
            <a:spAutoFit/>
          </a:bodyPr>
          <a:lstStyle/>
          <a:p>
            <a:pPr>
              <a:spcBef>
                <a:spcPct val="50000"/>
              </a:spcBef>
            </a:pPr>
            <a:r>
              <a:rPr lang="de-DE" b="1" dirty="0" err="1">
                <a:solidFill>
                  <a:srgbClr val="FF0000"/>
                </a:solidFill>
                <a:latin typeface="Calibri" pitchFamily="34" charset="0"/>
              </a:rPr>
              <a:t>mayday</a:t>
            </a:r>
            <a:r>
              <a:rPr lang="de-DE" b="1" dirty="0">
                <a:solidFill>
                  <a:srgbClr val="FF0000"/>
                </a:solidFill>
                <a:latin typeface="Calibri" pitchFamily="34" charset="0"/>
              </a:rPr>
              <a:t>, </a:t>
            </a:r>
            <a:r>
              <a:rPr lang="de-DE" b="1" dirty="0" err="1">
                <a:solidFill>
                  <a:srgbClr val="FF0000"/>
                </a:solidFill>
                <a:latin typeface="Calibri" pitchFamily="34" charset="0"/>
              </a:rPr>
              <a:t>mayday</a:t>
            </a:r>
            <a:r>
              <a:rPr lang="de-DE" b="1" dirty="0">
                <a:solidFill>
                  <a:srgbClr val="FF0000"/>
                </a:solidFill>
                <a:latin typeface="Calibri" pitchFamily="34" charset="0"/>
              </a:rPr>
              <a:t>, </a:t>
            </a:r>
            <a:r>
              <a:rPr lang="de-DE" b="1" dirty="0" err="1">
                <a:solidFill>
                  <a:srgbClr val="FF0000"/>
                </a:solidFill>
                <a:latin typeface="Calibri" pitchFamily="34" charset="0"/>
              </a:rPr>
              <a:t>mayday</a:t>
            </a:r>
            <a:endParaRPr lang="de-DE" b="1" dirty="0">
              <a:solidFill>
                <a:srgbClr val="FF0000"/>
              </a:solidFill>
              <a:latin typeface="Calibri" pitchFamily="34" charset="0"/>
            </a:endParaRPr>
          </a:p>
        </p:txBody>
      </p:sp>
      <p:sp>
        <p:nvSpPr>
          <p:cNvPr id="19" name="Line 64"/>
          <p:cNvSpPr>
            <a:spLocks noChangeShapeType="1"/>
          </p:cNvSpPr>
          <p:nvPr/>
        </p:nvSpPr>
        <p:spPr bwMode="auto">
          <a:xfrm flipH="1">
            <a:off x="1701800" y="2151063"/>
            <a:ext cx="1906588" cy="115887"/>
          </a:xfrm>
          <a:prstGeom prst="line">
            <a:avLst/>
          </a:prstGeom>
          <a:noFill/>
          <a:ln w="28575">
            <a:solidFill>
              <a:srgbClr val="FF0000"/>
            </a:solidFill>
            <a:round/>
            <a:headEnd type="triangle" w="med" len="med"/>
            <a:tailEnd/>
          </a:ln>
        </p:spPr>
        <p:txBody>
          <a:bodyPr/>
          <a:lstStyle/>
          <a:p>
            <a:endParaRPr lang="de-DE"/>
          </a:p>
        </p:txBody>
      </p:sp>
      <p:pic>
        <p:nvPicPr>
          <p:cNvPr id="20" name="Grafik 1"/>
          <p:cNvPicPr>
            <a:picLocks noChangeAspect="1"/>
          </p:cNvPicPr>
          <p:nvPr/>
        </p:nvPicPr>
        <p:blipFill>
          <a:blip r:embed="rId7" cstate="print"/>
          <a:srcRect/>
          <a:stretch>
            <a:fillRect/>
          </a:stretch>
        </p:blipFill>
        <p:spPr bwMode="auto">
          <a:xfrm>
            <a:off x="1052513" y="1955800"/>
            <a:ext cx="560387" cy="1573213"/>
          </a:xfrm>
          <a:prstGeom prst="rect">
            <a:avLst/>
          </a:prstGeom>
          <a:noFill/>
          <a:ln w="9525">
            <a:noFill/>
            <a:miter lim="800000"/>
            <a:headEnd/>
            <a:tailEnd/>
          </a:ln>
        </p:spPr>
      </p:pic>
      <p:pic>
        <p:nvPicPr>
          <p:cNvPr id="21" name="Grafik 2"/>
          <p:cNvPicPr>
            <a:picLocks noChangeAspect="1"/>
          </p:cNvPicPr>
          <p:nvPr/>
        </p:nvPicPr>
        <p:blipFill>
          <a:blip r:embed="rId8" cstate="print"/>
          <a:srcRect/>
          <a:stretch>
            <a:fillRect/>
          </a:stretch>
        </p:blipFill>
        <p:spPr bwMode="auto">
          <a:xfrm>
            <a:off x="3436938" y="1484313"/>
            <a:ext cx="1598612" cy="1333500"/>
          </a:xfrm>
          <a:prstGeom prst="rect">
            <a:avLst/>
          </a:prstGeom>
          <a:noFill/>
          <a:ln w="9525">
            <a:noFill/>
            <a:miter lim="800000"/>
            <a:headEnd/>
            <a:tailEnd/>
          </a:ln>
        </p:spPr>
      </p:pic>
      <p:sp>
        <p:nvSpPr>
          <p:cNvPr id="22" name="Line 64"/>
          <p:cNvSpPr>
            <a:spLocks noChangeShapeType="1"/>
          </p:cNvSpPr>
          <p:nvPr/>
        </p:nvSpPr>
        <p:spPr bwMode="auto">
          <a:xfrm flipH="1" flipV="1">
            <a:off x="1331913" y="2492375"/>
            <a:ext cx="215900" cy="1728788"/>
          </a:xfrm>
          <a:prstGeom prst="line">
            <a:avLst/>
          </a:prstGeom>
          <a:noFill/>
          <a:ln w="28575">
            <a:solidFill>
              <a:srgbClr val="FF0000"/>
            </a:solidFill>
            <a:round/>
            <a:headEnd type="triangle" w="med" len="med"/>
            <a:tailEnd/>
          </a:ln>
        </p:spPr>
        <p:txBody>
          <a:bodyPr/>
          <a:lstStyle/>
          <a:p>
            <a:endParaRPr lang="de-DE"/>
          </a:p>
        </p:txBody>
      </p:sp>
      <p:sp>
        <p:nvSpPr>
          <p:cNvPr id="23" name="Textfeld 22"/>
          <p:cNvSpPr txBox="1"/>
          <p:nvPr/>
        </p:nvSpPr>
        <p:spPr>
          <a:xfrm>
            <a:off x="7524750" y="1341438"/>
            <a:ext cx="1079500" cy="358775"/>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a:bodyPr>
          <a:lstStyle/>
          <a:p>
            <a:pPr algn="ctr" fontAlgn="auto">
              <a:spcAft>
                <a:spcPts val="0"/>
              </a:spcAft>
              <a:defRPr/>
            </a:pPr>
            <a:r>
              <a:rPr lang="de-DE" sz="1600" dirty="0">
                <a:latin typeface="+mj-lt"/>
                <a:ea typeface="+mj-ea"/>
                <a:cs typeface="+mj-cs"/>
              </a:rPr>
              <a:t>TMO</a:t>
            </a:r>
          </a:p>
        </p:txBody>
      </p:sp>
      <p:sp>
        <p:nvSpPr>
          <p:cNvPr id="24" name="Line 64"/>
          <p:cNvSpPr>
            <a:spLocks noChangeShapeType="1"/>
          </p:cNvSpPr>
          <p:nvPr/>
        </p:nvSpPr>
        <p:spPr bwMode="auto">
          <a:xfrm flipH="1" flipV="1">
            <a:off x="7812088" y="1628775"/>
            <a:ext cx="504825" cy="0"/>
          </a:xfrm>
          <a:prstGeom prst="line">
            <a:avLst/>
          </a:prstGeom>
          <a:noFill/>
          <a:ln w="28575">
            <a:solidFill>
              <a:srgbClr val="FF0000"/>
            </a:solidFill>
            <a:round/>
            <a:headEnd type="triangle" w="med" len="med"/>
            <a:tailEnd/>
          </a:ln>
        </p:spPr>
        <p:txBody>
          <a:bodyPr/>
          <a:lstStyle/>
          <a:p>
            <a:endParaRPr lang="de-DE"/>
          </a:p>
        </p:txBody>
      </p:sp>
      <p:sp>
        <p:nvSpPr>
          <p:cNvPr id="25" name="Textfeld 24"/>
          <p:cNvSpPr txBox="1"/>
          <p:nvPr/>
        </p:nvSpPr>
        <p:spPr>
          <a:xfrm>
            <a:off x="7524750" y="1773238"/>
            <a:ext cx="1079500" cy="36036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a:bodyPr>
          <a:lstStyle/>
          <a:p>
            <a:pPr algn="ctr" fontAlgn="auto">
              <a:spcAft>
                <a:spcPts val="0"/>
              </a:spcAft>
              <a:defRPr/>
            </a:pPr>
            <a:r>
              <a:rPr lang="de-DE" sz="1600" dirty="0">
                <a:latin typeface="+mj-lt"/>
                <a:ea typeface="+mj-ea"/>
                <a:cs typeface="+mj-cs"/>
              </a:rPr>
              <a:t>DMO</a:t>
            </a:r>
          </a:p>
        </p:txBody>
      </p:sp>
      <p:sp>
        <p:nvSpPr>
          <p:cNvPr id="26" name="Line 52"/>
          <p:cNvSpPr>
            <a:spLocks noChangeShapeType="1"/>
          </p:cNvSpPr>
          <p:nvPr/>
        </p:nvSpPr>
        <p:spPr bwMode="auto">
          <a:xfrm flipH="1">
            <a:off x="7812088" y="2060575"/>
            <a:ext cx="504825" cy="0"/>
          </a:xfrm>
          <a:prstGeom prst="line">
            <a:avLst/>
          </a:prstGeom>
          <a:noFill/>
          <a:ln w="28575">
            <a:solidFill>
              <a:srgbClr val="00B050"/>
            </a:solidFill>
            <a:round/>
            <a:headEnd type="triangle" w="med" len="med"/>
            <a:tailEnd/>
          </a:ln>
        </p:spPr>
        <p:txBody>
          <a:bodyPr/>
          <a:lstStyle/>
          <a:p>
            <a:endParaRPr lang="de-DE"/>
          </a:p>
        </p:txBody>
      </p:sp>
      <p:pic>
        <p:nvPicPr>
          <p:cNvPr id="27" name="Picture 51" descr="B08-101f"/>
          <p:cNvPicPr>
            <a:picLocks noChangeAspect="1" noChangeArrowheads="1"/>
          </p:cNvPicPr>
          <p:nvPr/>
        </p:nvPicPr>
        <p:blipFill>
          <a:blip r:embed="rId6" cstate="print"/>
          <a:srcRect/>
          <a:stretch>
            <a:fillRect/>
          </a:stretch>
        </p:blipFill>
        <p:spPr bwMode="auto">
          <a:xfrm>
            <a:off x="0" y="2708275"/>
            <a:ext cx="1011238" cy="2139950"/>
          </a:xfrm>
          <a:prstGeom prst="rect">
            <a:avLst/>
          </a:prstGeom>
          <a:noFill/>
          <a:ln w="9525">
            <a:noFill/>
            <a:miter lim="800000"/>
            <a:headEnd/>
            <a:tailEnd/>
          </a:ln>
        </p:spPr>
      </p:pic>
      <p:sp>
        <p:nvSpPr>
          <p:cNvPr id="28" name="Line 64"/>
          <p:cNvSpPr>
            <a:spLocks noChangeShapeType="1"/>
          </p:cNvSpPr>
          <p:nvPr/>
        </p:nvSpPr>
        <p:spPr bwMode="auto">
          <a:xfrm flipV="1">
            <a:off x="755650" y="2420938"/>
            <a:ext cx="431800" cy="576262"/>
          </a:xfrm>
          <a:prstGeom prst="line">
            <a:avLst/>
          </a:prstGeom>
          <a:noFill/>
          <a:ln w="28575">
            <a:solidFill>
              <a:srgbClr val="FF0000"/>
            </a:solidFill>
            <a:round/>
            <a:headEnd type="triangle" w="med" len="med"/>
            <a:tailEnd/>
          </a:ln>
        </p:spPr>
        <p:txBody>
          <a:bodyPr/>
          <a:lstStyle/>
          <a:p>
            <a:endParaRPr lang="de-DE"/>
          </a:p>
        </p:txBody>
      </p:sp>
      <p:sp>
        <p:nvSpPr>
          <p:cNvPr id="29" name="Line 52"/>
          <p:cNvSpPr>
            <a:spLocks noChangeShapeType="1"/>
          </p:cNvSpPr>
          <p:nvPr/>
        </p:nvSpPr>
        <p:spPr bwMode="auto">
          <a:xfrm>
            <a:off x="827088" y="3213100"/>
            <a:ext cx="5429250" cy="1265238"/>
          </a:xfrm>
          <a:prstGeom prst="line">
            <a:avLst/>
          </a:prstGeom>
          <a:noFill/>
          <a:ln w="28575">
            <a:solidFill>
              <a:srgbClr val="00B050"/>
            </a:solidFill>
            <a:round/>
            <a:headEnd type="triangle" w="med" len="med"/>
            <a:tailEnd/>
          </a:ln>
        </p:spPr>
        <p:txBody>
          <a:bodyPr/>
          <a:lstStyle/>
          <a:p>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par>
                                <p:cTn id="13" presetID="3" presetClass="entr" presetSubtype="10" fill="hold" grpId="1"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par>
                                <p:cTn id="16" presetID="3" presetClass="entr" presetSubtype="10" fill="hold" grpId="1"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1"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linds(horizontal)">
                                      <p:cBhvr>
                                        <p:cTn id="34" dur="500"/>
                                        <p:tgtEl>
                                          <p:spTgt spid="2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par>
                                <p:cTn id="41" presetID="3" presetClass="exit" presetSubtype="10" fill="hold" grpId="0" nodeType="withEffect">
                                  <p:stCondLst>
                                    <p:cond delay="0"/>
                                  </p:stCondLst>
                                  <p:childTnLst>
                                    <p:animEffect transition="out" filter="blinds(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3" presetClass="exit" presetSubtype="10" fill="hold" grpId="0" nodeType="withEffect">
                                  <p:stCondLst>
                                    <p:cond delay="0"/>
                                  </p:stCondLst>
                                  <p:childTnLst>
                                    <p:animEffect transition="out" filter="blinds(horizontal)">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22"/>
                                        </p:tgtEl>
                                      </p:cBhvr>
                                    </p:animEffect>
                                    <p:set>
                                      <p:cBhvr>
                                        <p:cTn id="5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p:bldP spid="18" grpId="0"/>
      <p:bldP spid="18" grpId="1"/>
      <p:bldP spid="19" grpId="0" animBg="1"/>
      <p:bldP spid="19" grpId="1" animBg="1"/>
      <p:bldP spid="22" grpId="0" animBg="1"/>
      <p:bldP spid="22" grpId="1" animBg="1"/>
      <p:bldP spid="25" grpId="0" animBg="1"/>
      <p:bldP spid="26" grpId="0" animBg="1"/>
      <p:bldP spid="28" grpId="0" animBg="1"/>
      <p:bldP spid="28" grpId="1" animBg="1"/>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Optional: Grundlagen Funktechnik</a:t>
            </a:r>
          </a:p>
        </p:txBody>
      </p:sp>
      <p:sp>
        <p:nvSpPr>
          <p:cNvPr id="4" name="Textfeld 3"/>
          <p:cNvSpPr txBox="1"/>
          <p:nvPr/>
        </p:nvSpPr>
        <p:spPr>
          <a:xfrm>
            <a:off x="827088" y="1125539"/>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Technischer Hintergrund</a:t>
            </a:r>
          </a:p>
        </p:txBody>
      </p:sp>
      <p:sp>
        <p:nvSpPr>
          <p:cNvPr id="5" name="Textfeld 4"/>
          <p:cNvSpPr txBox="1"/>
          <p:nvPr/>
        </p:nvSpPr>
        <p:spPr>
          <a:xfrm>
            <a:off x="755650" y="2060575"/>
            <a:ext cx="914400" cy="914400"/>
          </a:xfrm>
          <a:prstGeom prst="rect">
            <a:avLst/>
          </a:prstGeom>
          <a:noFill/>
          <a:effectLst>
            <a:outerShdw blurRad="63500" sx="102000" sy="102000" algn="ctr" rotWithShape="0">
              <a:prstClr val="black">
                <a:alpha val="40000"/>
              </a:prstClr>
            </a:outerShdw>
          </a:effectLst>
        </p:spPr>
        <p:txBody>
          <a:bodyPr wrap="none" anchor="ctr">
            <a:normAutofit/>
          </a:bodyPr>
          <a:lstStyle/>
          <a:p>
            <a:pPr algn="ctr" fontAlgn="auto">
              <a:spcAft>
                <a:spcPts val="0"/>
              </a:spcAft>
              <a:defRPr/>
            </a:pPr>
            <a:endParaRPr lang="de-DE" sz="4400" dirty="0">
              <a:latin typeface="+mj-lt"/>
              <a:ea typeface="+mj-ea"/>
              <a:cs typeface="+mj-cs"/>
            </a:endParaRPr>
          </a:p>
        </p:txBody>
      </p:sp>
      <p:sp>
        <p:nvSpPr>
          <p:cNvPr id="6" name="Rechteck 5"/>
          <p:cNvSpPr/>
          <p:nvPr/>
        </p:nvSpPr>
        <p:spPr>
          <a:xfrm>
            <a:off x="251520" y="1556792"/>
            <a:ext cx="8640960" cy="1754326"/>
          </a:xfrm>
          <a:prstGeom prst="rect">
            <a:avLst/>
          </a:prstGeom>
        </p:spPr>
        <p:txBody>
          <a:bodyPr wrap="square">
            <a:spAutoFit/>
          </a:bodyPr>
          <a:lstStyle/>
          <a:p>
            <a:r>
              <a:rPr lang="de-DE" dirty="0"/>
              <a:t>Die verschiedenen elektromagnetischen Wellen unterscheiden sich durch die:</a:t>
            </a:r>
          </a:p>
          <a:p>
            <a:endParaRPr lang="de-DE" dirty="0"/>
          </a:p>
          <a:p>
            <a:r>
              <a:rPr lang="de-DE" dirty="0"/>
              <a:t>• Anzahl der Schwingungen pro Sekunde (Frequenz in Hertz (1/s))</a:t>
            </a:r>
          </a:p>
          <a:p>
            <a:r>
              <a:rPr lang="en-US" dirty="0"/>
              <a:t>• </a:t>
            </a:r>
            <a:r>
              <a:rPr lang="en-US" dirty="0" err="1"/>
              <a:t>Länge</a:t>
            </a:r>
            <a:r>
              <a:rPr lang="en-US" dirty="0"/>
              <a:t> </a:t>
            </a:r>
            <a:r>
              <a:rPr lang="en-US" dirty="0" err="1"/>
              <a:t>einer</a:t>
            </a:r>
            <a:r>
              <a:rPr lang="en-US" dirty="0"/>
              <a:t> </a:t>
            </a:r>
            <a:r>
              <a:rPr lang="en-US" dirty="0" err="1"/>
              <a:t>Schwingung</a:t>
            </a:r>
            <a:r>
              <a:rPr lang="en-US" dirty="0"/>
              <a:t> (</a:t>
            </a:r>
            <a:r>
              <a:rPr lang="en-US" dirty="0" err="1"/>
              <a:t>Wellenlänge</a:t>
            </a:r>
            <a:r>
              <a:rPr lang="en-US" dirty="0"/>
              <a:t> in cm </a:t>
            </a:r>
            <a:r>
              <a:rPr lang="en-US" dirty="0" err="1"/>
              <a:t>oder</a:t>
            </a:r>
            <a:r>
              <a:rPr lang="en-US" dirty="0"/>
              <a:t> m) </a:t>
            </a:r>
          </a:p>
          <a:p>
            <a:endParaRPr lang="en-US" dirty="0"/>
          </a:p>
          <a:p>
            <a:r>
              <a:rPr lang="de-DE" dirty="0"/>
              <a:t>• Höhe der Wellenberge und Täler (Amplitude, Spannung)</a:t>
            </a:r>
          </a:p>
        </p:txBody>
      </p:sp>
      <p:pic>
        <p:nvPicPr>
          <p:cNvPr id="7" name="Picture 2"/>
          <p:cNvPicPr>
            <a:picLocks noChangeAspect="1" noChangeArrowheads="1"/>
          </p:cNvPicPr>
          <p:nvPr/>
        </p:nvPicPr>
        <p:blipFill>
          <a:blip r:embed="rId2" cstate="print"/>
          <a:srcRect/>
          <a:stretch>
            <a:fillRect/>
          </a:stretch>
        </p:blipFill>
        <p:spPr bwMode="auto">
          <a:xfrm>
            <a:off x="251520" y="3429000"/>
            <a:ext cx="3960440" cy="2371459"/>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84168" y="2492896"/>
            <a:ext cx="2613497" cy="387792"/>
          </a:xfrm>
          <a:prstGeom prst="rect">
            <a:avLst/>
          </a:prstGeom>
          <a:noFill/>
          <a:ln w="9525">
            <a:noFill/>
            <a:miter lim="800000"/>
            <a:headEnd/>
            <a:tailEnd/>
          </a:ln>
        </p:spPr>
      </p:pic>
      <p:pic>
        <p:nvPicPr>
          <p:cNvPr id="3" name="Grafik 2">
            <a:extLst>
              <a:ext uri="{FF2B5EF4-FFF2-40B4-BE49-F238E27FC236}">
                <a16:creationId xmlns:a16="http://schemas.microsoft.com/office/drawing/2014/main" id="{0CEC6273-20F2-4A38-B84F-893C7E247CC4}"/>
              </a:ext>
            </a:extLst>
          </p:cNvPr>
          <p:cNvPicPr>
            <a:picLocks noChangeAspect="1"/>
          </p:cNvPicPr>
          <p:nvPr/>
        </p:nvPicPr>
        <p:blipFill rotWithShape="1">
          <a:blip r:embed="rId4"/>
          <a:srcRect b="21935"/>
          <a:stretch/>
        </p:blipFill>
        <p:spPr>
          <a:xfrm>
            <a:off x="4211960" y="3612056"/>
            <a:ext cx="4910774" cy="2188403"/>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FMS</a:t>
            </a:r>
          </a:p>
        </p:txBody>
      </p:sp>
      <p:sp>
        <p:nvSpPr>
          <p:cNvPr id="30" name="Textfeld 5"/>
          <p:cNvSpPr txBox="1">
            <a:spLocks noChangeArrowheads="1"/>
          </p:cNvSpPr>
          <p:nvPr/>
        </p:nvSpPr>
        <p:spPr bwMode="auto">
          <a:xfrm>
            <a:off x="250825" y="2122586"/>
            <a:ext cx="8642350" cy="701675"/>
          </a:xfrm>
          <a:prstGeom prst="rect">
            <a:avLst/>
          </a:prstGeom>
          <a:noFill/>
          <a:ln w="9525">
            <a:noFill/>
            <a:miter lim="800000"/>
            <a:headEnd/>
            <a:tailEnd/>
          </a:ln>
        </p:spPr>
        <p:txBody>
          <a:bodyPr>
            <a:spAutoFit/>
          </a:bodyPr>
          <a:lstStyle/>
          <a:p>
            <a:r>
              <a:rPr lang="de-DE" sz="2000" dirty="0">
                <a:latin typeface="Calibri" pitchFamily="34" charset="0"/>
              </a:rPr>
              <a:t>Mit Hilfe des </a:t>
            </a:r>
            <a:r>
              <a:rPr lang="de-DE" sz="2000" b="1" u="sng" dirty="0">
                <a:latin typeface="Calibri" pitchFamily="34" charset="0"/>
              </a:rPr>
              <a:t>F</a:t>
            </a:r>
            <a:r>
              <a:rPr lang="de-DE" sz="2000" dirty="0">
                <a:latin typeface="Calibri" pitchFamily="34" charset="0"/>
              </a:rPr>
              <a:t>unk</a:t>
            </a:r>
            <a:r>
              <a:rPr lang="de-DE" sz="2000" b="1" u="sng" dirty="0">
                <a:latin typeface="Calibri" pitchFamily="34" charset="0"/>
              </a:rPr>
              <a:t>m</a:t>
            </a:r>
            <a:r>
              <a:rPr lang="de-DE" sz="2000" dirty="0">
                <a:latin typeface="Calibri" pitchFamily="34" charset="0"/>
              </a:rPr>
              <a:t>elde</a:t>
            </a:r>
            <a:r>
              <a:rPr lang="de-DE" sz="2000" b="1" u="sng" dirty="0">
                <a:latin typeface="Calibri" pitchFamily="34" charset="0"/>
              </a:rPr>
              <a:t>s</a:t>
            </a:r>
            <a:r>
              <a:rPr lang="de-DE" sz="2000" dirty="0">
                <a:latin typeface="Calibri" pitchFamily="34" charset="0"/>
              </a:rPr>
              <a:t>ystems (FMS) der BOS werden so genannte </a:t>
            </a:r>
            <a:r>
              <a:rPr lang="de-DE" sz="2000" i="1" dirty="0">
                <a:latin typeface="Calibri" pitchFamily="34" charset="0"/>
              </a:rPr>
              <a:t>taktische Kurzinformationen</a:t>
            </a:r>
            <a:r>
              <a:rPr lang="de-DE" sz="2000" dirty="0">
                <a:latin typeface="Calibri" pitchFamily="34" charset="0"/>
              </a:rPr>
              <a:t> zwischen Fahrzeugen und Leitstelle ausgetauscht.</a:t>
            </a:r>
          </a:p>
        </p:txBody>
      </p:sp>
      <p:sp>
        <p:nvSpPr>
          <p:cNvPr id="31" name="Textfeld 6"/>
          <p:cNvSpPr txBox="1">
            <a:spLocks noChangeArrowheads="1"/>
          </p:cNvSpPr>
          <p:nvPr/>
        </p:nvSpPr>
        <p:spPr bwMode="auto">
          <a:xfrm>
            <a:off x="250825" y="2914749"/>
            <a:ext cx="8137525" cy="2246769"/>
          </a:xfrm>
          <a:prstGeom prst="rect">
            <a:avLst/>
          </a:prstGeom>
          <a:noFill/>
          <a:ln w="9525">
            <a:noFill/>
            <a:miter lim="800000"/>
            <a:headEnd/>
            <a:tailEnd/>
          </a:ln>
        </p:spPr>
        <p:txBody>
          <a:bodyPr>
            <a:spAutoFit/>
          </a:bodyPr>
          <a:lstStyle/>
          <a:p>
            <a:r>
              <a:rPr lang="de-DE" sz="2000" dirty="0">
                <a:latin typeface="Calibri" pitchFamily="34" charset="0"/>
              </a:rPr>
              <a:t>Jedes Fahrzeug verfügt über eine eindeutige digitale Kennung, die stets zusammen mit der Information übertragen wird. </a:t>
            </a:r>
          </a:p>
          <a:p>
            <a:endParaRPr lang="de-DE" sz="2000" dirty="0">
              <a:latin typeface="Calibri" pitchFamily="34" charset="0"/>
            </a:endParaRPr>
          </a:p>
          <a:p>
            <a:r>
              <a:rPr lang="de-DE" sz="2000" dirty="0">
                <a:latin typeface="Calibri" pitchFamily="34" charset="0"/>
              </a:rPr>
              <a:t>Diese Kennung der zugehörigen Organisation (</a:t>
            </a:r>
            <a:r>
              <a:rPr lang="de-DE" sz="2000" i="1" dirty="0">
                <a:latin typeface="Calibri" pitchFamily="34" charset="0"/>
              </a:rPr>
              <a:t>BOS-Kennung</a:t>
            </a:r>
            <a:r>
              <a:rPr lang="de-DE" sz="2000" dirty="0">
                <a:latin typeface="Calibri" pitchFamily="34" charset="0"/>
              </a:rPr>
              <a:t>), einer </a:t>
            </a:r>
            <a:r>
              <a:rPr lang="de-DE" sz="2000" i="1" dirty="0">
                <a:latin typeface="Calibri" pitchFamily="34" charset="0"/>
              </a:rPr>
              <a:t>Ortskennung</a:t>
            </a:r>
            <a:r>
              <a:rPr lang="de-DE" sz="2000" dirty="0">
                <a:latin typeface="Calibri" pitchFamily="34" charset="0"/>
              </a:rPr>
              <a:t> sowie der </a:t>
            </a:r>
            <a:r>
              <a:rPr lang="de-DE" sz="2000" i="1" dirty="0">
                <a:latin typeface="Calibri" pitchFamily="34" charset="0"/>
              </a:rPr>
              <a:t>Standortkennung</a:t>
            </a:r>
            <a:r>
              <a:rPr lang="de-DE" sz="2000" dirty="0">
                <a:latin typeface="Calibri" pitchFamily="34" charset="0"/>
              </a:rPr>
              <a:t>, </a:t>
            </a:r>
            <a:r>
              <a:rPr lang="de-DE" sz="2000" i="1" dirty="0">
                <a:latin typeface="Calibri" pitchFamily="34" charset="0"/>
              </a:rPr>
              <a:t>Fahrzeugart</a:t>
            </a:r>
            <a:r>
              <a:rPr lang="de-DE" sz="2000" dirty="0">
                <a:latin typeface="Calibri" pitchFamily="34" charset="0"/>
              </a:rPr>
              <a:t> und der </a:t>
            </a:r>
            <a:r>
              <a:rPr lang="de-DE" sz="2000" i="1" dirty="0">
                <a:latin typeface="Calibri" pitchFamily="34" charset="0"/>
              </a:rPr>
              <a:t>laufenden Nummer des jeweiligen Fahrzeugtyps</a:t>
            </a:r>
            <a:r>
              <a:rPr lang="de-DE" sz="2000" dirty="0">
                <a:latin typeface="Calibri" pitchFamily="34" charset="0"/>
              </a:rPr>
              <a:t> zusammen. Daran schließt sich dann der entsprechende Status (0-9) an.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576064"/>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47500" lnSpcReduction="20000"/>
          </a:bodyPr>
          <a:lstStyle/>
          <a:p>
            <a:pPr algn="ctr" fontAlgn="auto">
              <a:spcAft>
                <a:spcPts val="0"/>
              </a:spcAft>
              <a:defRPr/>
            </a:pPr>
            <a:r>
              <a:rPr lang="de-DE" sz="8000" dirty="0">
                <a:latin typeface="+mj-lt"/>
                <a:ea typeface="+mj-ea"/>
                <a:cs typeface="+mj-cs"/>
              </a:rPr>
              <a:t>Status 1</a:t>
            </a:r>
            <a:endParaRPr lang="de-DE" sz="4400" dirty="0">
              <a:latin typeface="+mj-lt"/>
              <a:ea typeface="+mj-ea"/>
              <a:cs typeface="+mj-cs"/>
            </a:endParaRPr>
          </a:p>
        </p:txBody>
      </p:sp>
      <p:sp>
        <p:nvSpPr>
          <p:cNvPr id="6" name="Textfeld 1"/>
          <p:cNvSpPr txBox="1">
            <a:spLocks noChangeArrowheads="1"/>
          </p:cNvSpPr>
          <p:nvPr/>
        </p:nvSpPr>
        <p:spPr bwMode="auto">
          <a:xfrm>
            <a:off x="1562100" y="2708275"/>
            <a:ext cx="5915025" cy="1938338"/>
          </a:xfrm>
          <a:prstGeom prst="rect">
            <a:avLst/>
          </a:prstGeom>
          <a:noFill/>
          <a:ln w="9525">
            <a:noFill/>
            <a:miter lim="800000"/>
            <a:headEnd/>
            <a:tailEnd/>
          </a:ln>
        </p:spPr>
        <p:txBody>
          <a:bodyPr>
            <a:spAutoFit/>
          </a:bodyPr>
          <a:lstStyle/>
          <a:p>
            <a:pPr algn="ctr"/>
            <a:r>
              <a:rPr lang="de-DE" sz="2400" dirty="0">
                <a:latin typeface="Calibri" pitchFamily="34" charset="0"/>
              </a:rPr>
              <a:t>Status 1 melde ich, wenn das Fahrzeug Einsatzbereit und unterwegs ist.</a:t>
            </a:r>
          </a:p>
          <a:p>
            <a:pPr algn="ctr"/>
            <a:r>
              <a:rPr lang="de-DE" sz="2400" dirty="0">
                <a:latin typeface="Calibri" pitchFamily="34" charset="0"/>
              </a:rPr>
              <a:t>Einsatzbereit ist das Fahrzeug aber nur, wenn auch die vollzählige Mannschaft mit dabei ist.</a:t>
            </a:r>
          </a:p>
          <a:p>
            <a:pPr algn="ctr"/>
            <a:r>
              <a:rPr lang="de-DE" sz="2400" dirty="0">
                <a:latin typeface="Calibri" pitchFamily="34" charset="0"/>
              </a:rPr>
              <a:t>(„Mannschaft vollzählig, Fahrzeug fahrbereit“)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576064"/>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47500" lnSpcReduction="20000"/>
          </a:bodyPr>
          <a:lstStyle/>
          <a:p>
            <a:pPr algn="ctr" fontAlgn="auto">
              <a:spcAft>
                <a:spcPts val="0"/>
              </a:spcAft>
              <a:defRPr/>
            </a:pPr>
            <a:r>
              <a:rPr lang="de-DE" sz="8000" dirty="0">
                <a:latin typeface="+mj-lt"/>
                <a:ea typeface="+mj-ea"/>
                <a:cs typeface="+mj-cs"/>
              </a:rPr>
              <a:t>Status 2 </a:t>
            </a:r>
          </a:p>
        </p:txBody>
      </p:sp>
      <p:sp>
        <p:nvSpPr>
          <p:cNvPr id="5" name="Textfeld 1"/>
          <p:cNvSpPr txBox="1">
            <a:spLocks noChangeArrowheads="1"/>
          </p:cNvSpPr>
          <p:nvPr/>
        </p:nvSpPr>
        <p:spPr bwMode="auto">
          <a:xfrm>
            <a:off x="468313" y="2708275"/>
            <a:ext cx="8135937" cy="2647950"/>
          </a:xfrm>
          <a:prstGeom prst="rect">
            <a:avLst/>
          </a:prstGeom>
          <a:noFill/>
          <a:ln w="9525">
            <a:noFill/>
            <a:miter lim="800000"/>
            <a:headEnd/>
            <a:tailEnd/>
          </a:ln>
        </p:spPr>
        <p:txBody>
          <a:bodyPr>
            <a:spAutoFit/>
          </a:bodyPr>
          <a:lstStyle/>
          <a:p>
            <a:pPr algn="ctr"/>
            <a:r>
              <a:rPr lang="de-DE" sz="2400" dirty="0">
                <a:latin typeface="Calibri" pitchFamily="34" charset="0"/>
              </a:rPr>
              <a:t>Status 2 melde ich, wenn das Fahrzeug einsatzbereit im Gerätehaus ist.</a:t>
            </a:r>
          </a:p>
          <a:p>
            <a:pPr algn="ctr"/>
            <a:endParaRPr lang="de-DE" sz="2400" dirty="0">
              <a:latin typeface="Calibri" pitchFamily="34" charset="0"/>
            </a:endParaRPr>
          </a:p>
          <a:p>
            <a:pPr algn="ctr"/>
            <a:endParaRPr lang="de-DE" sz="2400" dirty="0">
              <a:latin typeface="Calibri" pitchFamily="34" charset="0"/>
            </a:endParaRPr>
          </a:p>
          <a:p>
            <a:pPr algn="ctr"/>
            <a:r>
              <a:rPr lang="de-DE" sz="2400" dirty="0">
                <a:latin typeface="Calibri" pitchFamily="34" charset="0"/>
              </a:rPr>
              <a:t>Ausnahme: </a:t>
            </a:r>
          </a:p>
          <a:p>
            <a:pPr algn="ctr"/>
            <a:r>
              <a:rPr lang="de-DE" sz="2400" dirty="0">
                <a:latin typeface="Calibri" pitchFamily="34" charset="0"/>
              </a:rPr>
              <a:t>Fahrzeugstatus kann belassen werden, wenn </a:t>
            </a:r>
            <a:r>
              <a:rPr lang="de-DE" sz="2400" dirty="0" err="1">
                <a:latin typeface="Calibri" pitchFamily="34" charset="0"/>
              </a:rPr>
              <a:t>Fzg</a:t>
            </a:r>
            <a:r>
              <a:rPr lang="de-DE" sz="2400" dirty="0">
                <a:latin typeface="Calibri" pitchFamily="34" charset="0"/>
              </a:rPr>
              <a:t>. innerhalb des Ortsgebiets einsatzbereit ist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576064"/>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47500" lnSpcReduction="20000"/>
          </a:bodyPr>
          <a:lstStyle/>
          <a:p>
            <a:pPr algn="ctr" fontAlgn="auto">
              <a:spcAft>
                <a:spcPts val="0"/>
              </a:spcAft>
              <a:defRPr/>
            </a:pPr>
            <a:r>
              <a:rPr lang="de-DE" sz="8000" dirty="0">
                <a:latin typeface="+mj-lt"/>
                <a:ea typeface="+mj-ea"/>
                <a:cs typeface="+mj-cs"/>
              </a:rPr>
              <a:t>Status 3 </a:t>
            </a:r>
          </a:p>
        </p:txBody>
      </p:sp>
      <p:sp>
        <p:nvSpPr>
          <p:cNvPr id="5" name="Textfeld 1"/>
          <p:cNvSpPr txBox="1">
            <a:spLocks noChangeArrowheads="1"/>
          </p:cNvSpPr>
          <p:nvPr/>
        </p:nvSpPr>
        <p:spPr bwMode="auto">
          <a:xfrm>
            <a:off x="1562100" y="2708275"/>
            <a:ext cx="5915025" cy="1200329"/>
          </a:xfrm>
          <a:prstGeom prst="rect">
            <a:avLst/>
          </a:prstGeom>
          <a:noFill/>
          <a:ln w="9525">
            <a:noFill/>
            <a:miter lim="800000"/>
            <a:headEnd/>
            <a:tailEnd/>
          </a:ln>
        </p:spPr>
        <p:txBody>
          <a:bodyPr>
            <a:spAutoFit/>
          </a:bodyPr>
          <a:lstStyle/>
          <a:p>
            <a:pPr algn="ctr"/>
            <a:r>
              <a:rPr lang="de-DE" sz="2400" dirty="0">
                <a:latin typeface="Calibri" pitchFamily="34" charset="0"/>
              </a:rPr>
              <a:t>Status 3 melde ich, wenn das Fahrzeug einen Einsatz übernimmt und zum Einsatzort los fährt.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576064"/>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47500" lnSpcReduction="20000"/>
          </a:bodyPr>
          <a:lstStyle/>
          <a:p>
            <a:pPr algn="ctr" fontAlgn="auto">
              <a:spcAft>
                <a:spcPts val="0"/>
              </a:spcAft>
              <a:defRPr/>
            </a:pPr>
            <a:r>
              <a:rPr lang="de-DE" sz="8000" dirty="0">
                <a:latin typeface="+mj-lt"/>
                <a:ea typeface="+mj-ea"/>
                <a:cs typeface="+mj-cs"/>
              </a:rPr>
              <a:t>Status 4 </a:t>
            </a:r>
          </a:p>
        </p:txBody>
      </p:sp>
      <p:sp>
        <p:nvSpPr>
          <p:cNvPr id="5" name="Textfeld 1"/>
          <p:cNvSpPr txBox="1">
            <a:spLocks noChangeArrowheads="1"/>
          </p:cNvSpPr>
          <p:nvPr/>
        </p:nvSpPr>
        <p:spPr bwMode="auto">
          <a:xfrm>
            <a:off x="1562100" y="2708275"/>
            <a:ext cx="5915025" cy="830263"/>
          </a:xfrm>
          <a:prstGeom prst="rect">
            <a:avLst/>
          </a:prstGeom>
          <a:noFill/>
          <a:ln w="9525">
            <a:noFill/>
            <a:miter lim="800000"/>
            <a:headEnd/>
            <a:tailEnd/>
          </a:ln>
        </p:spPr>
        <p:txBody>
          <a:bodyPr>
            <a:spAutoFit/>
          </a:bodyPr>
          <a:lstStyle/>
          <a:p>
            <a:pPr algn="ctr"/>
            <a:r>
              <a:rPr lang="de-DE" sz="2400" dirty="0">
                <a:latin typeface="Calibri" pitchFamily="34" charset="0"/>
              </a:rPr>
              <a:t>Status 4 melde ich, wenn das Fahrzeug am Einsatzort angekommen ist.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576064"/>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47500" lnSpcReduction="20000"/>
          </a:bodyPr>
          <a:lstStyle/>
          <a:p>
            <a:pPr algn="ctr" fontAlgn="auto">
              <a:spcAft>
                <a:spcPts val="0"/>
              </a:spcAft>
              <a:defRPr/>
            </a:pPr>
            <a:r>
              <a:rPr lang="de-DE" sz="8000" dirty="0">
                <a:latin typeface="+mj-lt"/>
                <a:ea typeface="+mj-ea"/>
                <a:cs typeface="+mj-cs"/>
              </a:rPr>
              <a:t>Status 5 </a:t>
            </a:r>
          </a:p>
        </p:txBody>
      </p:sp>
      <p:sp>
        <p:nvSpPr>
          <p:cNvPr id="5" name="Textfeld 1"/>
          <p:cNvSpPr txBox="1">
            <a:spLocks noChangeArrowheads="1"/>
          </p:cNvSpPr>
          <p:nvPr/>
        </p:nvSpPr>
        <p:spPr bwMode="auto">
          <a:xfrm>
            <a:off x="1547813" y="2708275"/>
            <a:ext cx="5915025" cy="2647950"/>
          </a:xfrm>
          <a:prstGeom prst="rect">
            <a:avLst/>
          </a:prstGeom>
          <a:noFill/>
          <a:ln w="9525">
            <a:noFill/>
            <a:miter lim="800000"/>
            <a:headEnd/>
            <a:tailEnd/>
          </a:ln>
        </p:spPr>
        <p:txBody>
          <a:bodyPr>
            <a:spAutoFit/>
          </a:bodyPr>
          <a:lstStyle/>
          <a:p>
            <a:pPr algn="ctr"/>
            <a:r>
              <a:rPr lang="de-DE" sz="2400" dirty="0">
                <a:latin typeface="Calibri" pitchFamily="34" charset="0"/>
              </a:rPr>
              <a:t>Status 5 melde ich, wenn ich einen Sprechwunsch habe.</a:t>
            </a:r>
          </a:p>
          <a:p>
            <a:pPr algn="ctr"/>
            <a:endParaRPr lang="de-DE" sz="2400" dirty="0">
              <a:latin typeface="Calibri" pitchFamily="34" charset="0"/>
            </a:endParaRPr>
          </a:p>
          <a:p>
            <a:pPr algn="ctr"/>
            <a:r>
              <a:rPr lang="de-DE" sz="2400" b="1" u="sng" dirty="0">
                <a:latin typeface="Calibri" pitchFamily="34" charset="0"/>
              </a:rPr>
              <a:t>Das bedeutet: </a:t>
            </a:r>
          </a:p>
          <a:p>
            <a:pPr algn="ctr"/>
            <a:r>
              <a:rPr lang="de-DE" sz="2400" dirty="0">
                <a:latin typeface="Calibri" pitchFamily="34" charset="0"/>
              </a:rPr>
              <a:t>wenn ich mit der Leitstelle sprechen möchte Taste 5 drücken und warten. Die Leitstelle meldet sich dann beim Anfragenden.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539552" y="1124744"/>
            <a:ext cx="7632700" cy="576064"/>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47500" lnSpcReduction="20000"/>
          </a:bodyPr>
          <a:lstStyle/>
          <a:p>
            <a:pPr algn="ctr" fontAlgn="auto">
              <a:spcAft>
                <a:spcPts val="0"/>
              </a:spcAft>
              <a:defRPr/>
            </a:pPr>
            <a:r>
              <a:rPr lang="de-DE" sz="8000" dirty="0">
                <a:latin typeface="+mj-lt"/>
                <a:ea typeface="+mj-ea"/>
                <a:cs typeface="+mj-cs"/>
              </a:rPr>
              <a:t>Status 6 </a:t>
            </a:r>
          </a:p>
        </p:txBody>
      </p:sp>
      <p:sp>
        <p:nvSpPr>
          <p:cNvPr id="5" name="Textfeld 1"/>
          <p:cNvSpPr txBox="1">
            <a:spLocks noChangeArrowheads="1"/>
          </p:cNvSpPr>
          <p:nvPr/>
        </p:nvSpPr>
        <p:spPr bwMode="auto">
          <a:xfrm>
            <a:off x="323850" y="2565400"/>
            <a:ext cx="8424863" cy="3444875"/>
          </a:xfrm>
          <a:prstGeom prst="rect">
            <a:avLst/>
          </a:prstGeom>
          <a:noFill/>
          <a:ln>
            <a:noFill/>
          </a:ln>
        </p:spPr>
        <p:txBody>
          <a:bodyPr>
            <a:spAutoFit/>
          </a:bodyPr>
          <a:lstStyle/>
          <a:p>
            <a:pPr algn="ctr"/>
            <a:r>
              <a:rPr lang="de-DE" sz="2000" dirty="0"/>
              <a:t>Status 6 melde ich, wenn das Fahrzeug </a:t>
            </a:r>
            <a:r>
              <a:rPr lang="de-DE" sz="2000" b="1" u="sng" dirty="0"/>
              <a:t>nicht</a:t>
            </a:r>
            <a:r>
              <a:rPr lang="de-DE" sz="2000" dirty="0"/>
              <a:t> einsatzbereit ist</a:t>
            </a:r>
          </a:p>
          <a:p>
            <a:pPr algn="ctr"/>
            <a:endParaRPr lang="de-DE" sz="2000" b="1" u="sng" dirty="0"/>
          </a:p>
          <a:p>
            <a:pPr algn="ctr"/>
            <a:r>
              <a:rPr lang="de-DE" sz="2000" b="1" u="sng" dirty="0"/>
              <a:t>Das bedeutet: </a:t>
            </a:r>
          </a:p>
          <a:p>
            <a:pPr>
              <a:buFont typeface="Arial" charset="0"/>
              <a:buChar char="•"/>
            </a:pPr>
            <a:r>
              <a:rPr lang="de-DE" sz="2000" dirty="0"/>
              <a:t> Das Fahrzeug ist z. B. in der Werkstatt</a:t>
            </a:r>
          </a:p>
          <a:p>
            <a:pPr>
              <a:buFont typeface="Arial" charset="0"/>
              <a:buChar char="•"/>
            </a:pPr>
            <a:r>
              <a:rPr lang="de-DE" sz="2000" dirty="0"/>
              <a:t> Das Fahrzeug ist zurück von der Einsatzstelle und noch nicht wieder einsatzbereit</a:t>
            </a:r>
          </a:p>
          <a:p>
            <a:pPr>
              <a:buFont typeface="Arial" charset="0"/>
              <a:buChar char="•"/>
            </a:pPr>
            <a:r>
              <a:rPr lang="de-DE" sz="2000" dirty="0"/>
              <a:t> Das Fahrzeug ist in einer Übung so eingebunden, dass es keinen Einsatz übernehmen kann</a:t>
            </a:r>
          </a:p>
          <a:p>
            <a:pPr>
              <a:buFont typeface="Arial" charset="0"/>
              <a:buChar char="•"/>
            </a:pPr>
            <a:r>
              <a:rPr lang="de-DE" sz="2000" dirty="0"/>
              <a:t> Das Fahrzeug ist auf Bewegungsfahrt </a:t>
            </a:r>
            <a:r>
              <a:rPr lang="de-DE" sz="2000" b="1" dirty="0"/>
              <a:t>außerhalb</a:t>
            </a:r>
            <a:r>
              <a:rPr lang="de-DE" sz="2000" dirty="0"/>
              <a:t> des Ortsgebiets</a:t>
            </a:r>
          </a:p>
          <a:p>
            <a:pPr>
              <a:buFont typeface="Arial" charset="0"/>
              <a:buChar char="•"/>
            </a:pPr>
            <a:r>
              <a:rPr lang="de-DE" sz="2000" dirty="0"/>
              <a:t> WICHTIG! Es erfolgt keine Alarmierung bei Einsätzen außerhalb des Ortsgebiets!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576064"/>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47500" lnSpcReduction="20000"/>
          </a:bodyPr>
          <a:lstStyle/>
          <a:p>
            <a:pPr algn="ctr" fontAlgn="auto">
              <a:spcAft>
                <a:spcPts val="0"/>
              </a:spcAft>
              <a:defRPr/>
            </a:pPr>
            <a:r>
              <a:rPr lang="de-DE" sz="8000" dirty="0">
                <a:latin typeface="+mj-lt"/>
                <a:ea typeface="+mj-ea"/>
                <a:cs typeface="+mj-cs"/>
              </a:rPr>
              <a:t>Status 9 </a:t>
            </a:r>
          </a:p>
        </p:txBody>
      </p:sp>
      <p:sp>
        <p:nvSpPr>
          <p:cNvPr id="5" name="Textfeld 1"/>
          <p:cNvSpPr txBox="1">
            <a:spLocks noChangeArrowheads="1"/>
          </p:cNvSpPr>
          <p:nvPr/>
        </p:nvSpPr>
        <p:spPr bwMode="auto">
          <a:xfrm>
            <a:off x="179512" y="1844824"/>
            <a:ext cx="8856984" cy="2308324"/>
          </a:xfrm>
          <a:prstGeom prst="rect">
            <a:avLst/>
          </a:prstGeom>
          <a:noFill/>
          <a:ln w="9525">
            <a:noFill/>
            <a:miter lim="800000"/>
            <a:headEnd/>
            <a:tailEnd/>
          </a:ln>
        </p:spPr>
        <p:txBody>
          <a:bodyPr wrap="square">
            <a:spAutoFit/>
          </a:bodyPr>
          <a:lstStyle/>
          <a:p>
            <a:pPr algn="ctr"/>
            <a:r>
              <a:rPr lang="de-DE" sz="2400" b="1" dirty="0">
                <a:solidFill>
                  <a:srgbClr val="FF0000"/>
                </a:solidFill>
                <a:latin typeface="Calibri" pitchFamily="34" charset="0"/>
              </a:rPr>
              <a:t>Im Analogfunk</a:t>
            </a:r>
          </a:p>
          <a:p>
            <a:pPr algn="ctr"/>
            <a:r>
              <a:rPr lang="de-DE" sz="2400" dirty="0">
                <a:latin typeface="Calibri" pitchFamily="34" charset="0"/>
              </a:rPr>
              <a:t>Im Status 9 ist, wenn das Fahrzeug bereits zu einer anderen Leitstelle umgeschaltet ist (muss im Heimatkanal gedrückt werden, vor Umschaltung)</a:t>
            </a:r>
          </a:p>
          <a:p>
            <a:pPr algn="ctr"/>
            <a:r>
              <a:rPr lang="de-DE" sz="2400" b="1" u="sng" dirty="0">
                <a:latin typeface="Calibri" pitchFamily="34" charset="0"/>
              </a:rPr>
              <a:t>Das bedeutet: </a:t>
            </a:r>
          </a:p>
          <a:p>
            <a:pPr algn="ctr"/>
            <a:r>
              <a:rPr lang="de-DE" sz="2400" dirty="0">
                <a:latin typeface="Calibri" pitchFamily="34" charset="0"/>
              </a:rPr>
              <a:t>Fahrzeug erreichbar über andere ILS </a:t>
            </a:r>
          </a:p>
        </p:txBody>
      </p:sp>
      <p:sp>
        <p:nvSpPr>
          <p:cNvPr id="6" name="Textfeld 1"/>
          <p:cNvSpPr txBox="1">
            <a:spLocks noChangeArrowheads="1"/>
          </p:cNvSpPr>
          <p:nvPr/>
        </p:nvSpPr>
        <p:spPr bwMode="auto">
          <a:xfrm>
            <a:off x="179512" y="4523636"/>
            <a:ext cx="8856984" cy="1569660"/>
          </a:xfrm>
          <a:prstGeom prst="rect">
            <a:avLst/>
          </a:prstGeom>
          <a:noFill/>
          <a:ln w="9525">
            <a:noFill/>
            <a:miter lim="800000"/>
            <a:headEnd/>
            <a:tailEnd/>
          </a:ln>
        </p:spPr>
        <p:txBody>
          <a:bodyPr wrap="square">
            <a:spAutoFit/>
          </a:bodyPr>
          <a:lstStyle/>
          <a:p>
            <a:pPr algn="ctr"/>
            <a:r>
              <a:rPr lang="de-DE" sz="2400" b="1" dirty="0">
                <a:solidFill>
                  <a:srgbClr val="FF0000"/>
                </a:solidFill>
                <a:latin typeface="Calibri" pitchFamily="34" charset="0"/>
              </a:rPr>
              <a:t>Im Digitalfunk</a:t>
            </a:r>
          </a:p>
          <a:p>
            <a:pPr algn="ctr"/>
            <a:r>
              <a:rPr lang="de-DE" sz="2400" dirty="0">
                <a:latin typeface="Calibri" pitchFamily="34" charset="0"/>
              </a:rPr>
              <a:t>Status 9 ist Fremdanmeldung</a:t>
            </a:r>
          </a:p>
          <a:p>
            <a:pPr algn="ctr"/>
            <a:r>
              <a:rPr lang="de-DE" sz="2400" b="1" u="sng" dirty="0">
                <a:latin typeface="Calibri" pitchFamily="34" charset="0"/>
              </a:rPr>
              <a:t>Das bedeutet: </a:t>
            </a:r>
          </a:p>
          <a:p>
            <a:pPr algn="ctr"/>
            <a:r>
              <a:rPr lang="de-DE" sz="2400" dirty="0">
                <a:latin typeface="Calibri" pitchFamily="34" charset="0"/>
              </a:rPr>
              <a:t>wenn ich mit einer fremden Leitstelle sprechen möchte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FMS Statusmeldungen für FW Übersicht</a:t>
            </a:r>
          </a:p>
        </p:txBody>
      </p:sp>
      <p:graphicFrame>
        <p:nvGraphicFramePr>
          <p:cNvPr id="4" name="Inhaltsplatzhalter 3"/>
          <p:cNvGraphicFramePr>
            <a:graphicFrameLocks noGrp="1"/>
          </p:cNvGraphicFramePr>
          <p:nvPr>
            <p:ph idx="1"/>
          </p:nvPr>
        </p:nvGraphicFramePr>
        <p:xfrm>
          <a:off x="467544" y="908720"/>
          <a:ext cx="8507288" cy="5431359"/>
        </p:xfrm>
        <a:graphic>
          <a:graphicData uri="http://schemas.openxmlformats.org/drawingml/2006/table">
            <a:tbl>
              <a:tblPr firstRow="1" bandRow="1">
                <a:tableStyleId>{21E4AEA4-8DFA-4A89-87EB-49C32662AFE0}</a:tableStyleId>
              </a:tblPr>
              <a:tblGrid>
                <a:gridCol w="946448">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4752528">
                  <a:extLst>
                    <a:ext uri="{9D8B030D-6E8A-4147-A177-3AD203B41FA5}">
                      <a16:colId xmlns:a16="http://schemas.microsoft.com/office/drawing/2014/main" val="20002"/>
                    </a:ext>
                  </a:extLst>
                </a:gridCol>
              </a:tblGrid>
              <a:tr h="417692">
                <a:tc>
                  <a:txBody>
                    <a:bodyPr/>
                    <a:lstStyle/>
                    <a:p>
                      <a:pPr algn="ctr"/>
                      <a:r>
                        <a:rPr lang="de-DE" dirty="0"/>
                        <a:t>Status</a:t>
                      </a:r>
                    </a:p>
                  </a:txBody>
                  <a:tcPr/>
                </a:tc>
                <a:tc>
                  <a:txBody>
                    <a:bodyPr/>
                    <a:lstStyle/>
                    <a:p>
                      <a:r>
                        <a:rPr lang="de-DE" dirty="0"/>
                        <a:t>Bedeutung</a:t>
                      </a:r>
                    </a:p>
                  </a:txBody>
                  <a:tcPr/>
                </a:tc>
                <a:tc>
                  <a:txBody>
                    <a:bodyPr/>
                    <a:lstStyle/>
                    <a:p>
                      <a:r>
                        <a:rPr lang="de-DE" dirty="0"/>
                        <a:t>Erklärung</a:t>
                      </a:r>
                    </a:p>
                  </a:txBody>
                  <a:tcPr/>
                </a:tc>
                <a:extLst>
                  <a:ext uri="{0D108BD9-81ED-4DB2-BD59-A6C34878D82A}">
                    <a16:rowId xmlns:a16="http://schemas.microsoft.com/office/drawing/2014/main" val="10000"/>
                  </a:ext>
                </a:extLst>
              </a:tr>
              <a:tr h="662427">
                <a:tc>
                  <a:txBody>
                    <a:bodyPr/>
                    <a:lstStyle/>
                    <a:p>
                      <a:pPr algn="ctr"/>
                      <a:r>
                        <a:rPr lang="de-DE" dirty="0"/>
                        <a:t>1</a:t>
                      </a:r>
                    </a:p>
                  </a:txBody>
                  <a:tcPr/>
                </a:tc>
                <a:tc>
                  <a:txBody>
                    <a:bodyPr/>
                    <a:lstStyle/>
                    <a:p>
                      <a:r>
                        <a:rPr lang="de-DE" dirty="0"/>
                        <a:t>Einsatzbereit über Funk</a:t>
                      </a:r>
                    </a:p>
                  </a:txBody>
                  <a:tcPr/>
                </a:tc>
                <a:tc>
                  <a:txBody>
                    <a:bodyPr/>
                    <a:lstStyle/>
                    <a:p>
                      <a:pPr algn="ctr"/>
                      <a:r>
                        <a:rPr lang="de-DE" sz="1200" dirty="0">
                          <a:latin typeface="Calibri" pitchFamily="34" charset="0"/>
                        </a:rPr>
                        <a:t>Wenn Fahrzeug </a:t>
                      </a:r>
                      <a:r>
                        <a:rPr lang="de-DE" sz="1200" b="1" dirty="0">
                          <a:latin typeface="Calibri" pitchFamily="34" charset="0"/>
                        </a:rPr>
                        <a:t>Einsatzbereit</a:t>
                      </a:r>
                      <a:r>
                        <a:rPr lang="de-DE" sz="1200" dirty="0">
                          <a:latin typeface="Calibri" pitchFamily="34" charset="0"/>
                        </a:rPr>
                        <a:t> und unterwegs ist.</a:t>
                      </a:r>
                    </a:p>
                    <a:p>
                      <a:pPr algn="ctr"/>
                      <a:r>
                        <a:rPr lang="de-DE" sz="1200" dirty="0">
                          <a:latin typeface="Calibri" pitchFamily="34" charset="0"/>
                        </a:rPr>
                        <a:t>Einsatzbereit ist das Fahrzeug aber nur, wenn auch die </a:t>
                      </a:r>
                      <a:r>
                        <a:rPr lang="de-DE" sz="1200" b="1" dirty="0">
                          <a:latin typeface="Calibri" pitchFamily="34" charset="0"/>
                        </a:rPr>
                        <a:t>vollzählige</a:t>
                      </a:r>
                      <a:r>
                        <a:rPr lang="de-DE" sz="1200" dirty="0">
                          <a:latin typeface="Calibri" pitchFamily="34" charset="0"/>
                        </a:rPr>
                        <a:t> Mannschaft dabei ist.  (z.B. Übungen im eigenen</a:t>
                      </a:r>
                      <a:r>
                        <a:rPr lang="de-DE" sz="1200" baseline="0" dirty="0">
                          <a:latin typeface="Calibri" pitchFamily="34" charset="0"/>
                        </a:rPr>
                        <a:t> Schutzgebiet)</a:t>
                      </a:r>
                      <a:endParaRPr lang="de-DE" sz="1200" dirty="0">
                        <a:latin typeface="Calibri" pitchFamily="34" charset="0"/>
                      </a:endParaRPr>
                    </a:p>
                  </a:txBody>
                  <a:tcPr/>
                </a:tc>
                <a:extLst>
                  <a:ext uri="{0D108BD9-81ED-4DB2-BD59-A6C34878D82A}">
                    <a16:rowId xmlns:a16="http://schemas.microsoft.com/office/drawing/2014/main" val="10001"/>
                  </a:ext>
                </a:extLst>
              </a:tr>
              <a:tr h="864096">
                <a:tc>
                  <a:txBody>
                    <a:bodyPr/>
                    <a:lstStyle/>
                    <a:p>
                      <a:pPr algn="ctr"/>
                      <a:r>
                        <a:rPr lang="de-DE" dirty="0"/>
                        <a:t>2</a:t>
                      </a:r>
                    </a:p>
                  </a:txBody>
                  <a:tcPr/>
                </a:tc>
                <a:tc>
                  <a:txBody>
                    <a:bodyPr/>
                    <a:lstStyle/>
                    <a:p>
                      <a:r>
                        <a:rPr lang="de-DE" dirty="0"/>
                        <a:t>Einsatzbereit auf Wache</a:t>
                      </a:r>
                    </a:p>
                  </a:txBody>
                  <a:tcPr/>
                </a:tc>
                <a:tc>
                  <a:txBody>
                    <a:bodyPr/>
                    <a:lstStyle/>
                    <a:p>
                      <a:pPr algn="ctr"/>
                      <a:r>
                        <a:rPr lang="de-DE" sz="1200" dirty="0">
                          <a:latin typeface="Calibri" pitchFamily="34" charset="0"/>
                        </a:rPr>
                        <a:t>Wenn Fahrzeug einsatzbereit im Gerätehaus ist.</a:t>
                      </a:r>
                    </a:p>
                    <a:p>
                      <a:pPr algn="ctr"/>
                      <a:r>
                        <a:rPr lang="de-DE" sz="1200" dirty="0">
                          <a:latin typeface="Calibri" pitchFamily="34" charset="0"/>
                        </a:rPr>
                        <a:t>Ausnahme: </a:t>
                      </a:r>
                    </a:p>
                    <a:p>
                      <a:pPr algn="ctr"/>
                      <a:r>
                        <a:rPr lang="de-DE" sz="1200" dirty="0">
                          <a:latin typeface="Calibri" pitchFamily="34" charset="0"/>
                        </a:rPr>
                        <a:t>Fahrzeugstatus kann belassen werden, wenn </a:t>
                      </a:r>
                      <a:r>
                        <a:rPr lang="de-DE" sz="1200" dirty="0" err="1">
                          <a:latin typeface="Calibri" pitchFamily="34" charset="0"/>
                        </a:rPr>
                        <a:t>Fzg</a:t>
                      </a:r>
                      <a:r>
                        <a:rPr lang="de-DE" sz="1200" dirty="0">
                          <a:latin typeface="Calibri" pitchFamily="34" charset="0"/>
                        </a:rPr>
                        <a:t>. innerhalb des Ortsgebiets einsatzbereit ist </a:t>
                      </a:r>
                    </a:p>
                  </a:txBody>
                  <a:tcPr/>
                </a:tc>
                <a:extLst>
                  <a:ext uri="{0D108BD9-81ED-4DB2-BD59-A6C34878D82A}">
                    <a16:rowId xmlns:a16="http://schemas.microsoft.com/office/drawing/2014/main" val="10002"/>
                  </a:ext>
                </a:extLst>
              </a:tr>
              <a:tr h="417692">
                <a:tc>
                  <a:txBody>
                    <a:bodyPr/>
                    <a:lstStyle/>
                    <a:p>
                      <a:pPr algn="ctr"/>
                      <a:r>
                        <a:rPr lang="de-DE" dirty="0"/>
                        <a:t>3</a:t>
                      </a:r>
                    </a:p>
                  </a:txBody>
                  <a:tcPr/>
                </a:tc>
                <a:tc>
                  <a:txBody>
                    <a:bodyPr/>
                    <a:lstStyle/>
                    <a:p>
                      <a:r>
                        <a:rPr lang="de-DE" dirty="0"/>
                        <a:t>Auftrag übernommen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itchFamily="34" charset="0"/>
                        </a:rPr>
                        <a:t>Wenn Fahrzeug einen Einsatz übernimmt und zum Einsatzort fährt.</a:t>
                      </a:r>
                    </a:p>
                  </a:txBody>
                  <a:tcPr/>
                </a:tc>
                <a:extLst>
                  <a:ext uri="{0D108BD9-81ED-4DB2-BD59-A6C34878D82A}">
                    <a16:rowId xmlns:a16="http://schemas.microsoft.com/office/drawing/2014/main" val="10003"/>
                  </a:ext>
                </a:extLst>
              </a:tr>
              <a:tr h="417692">
                <a:tc>
                  <a:txBody>
                    <a:bodyPr/>
                    <a:lstStyle/>
                    <a:p>
                      <a:pPr algn="ctr"/>
                      <a:r>
                        <a:rPr lang="de-DE" dirty="0"/>
                        <a:t>4</a:t>
                      </a:r>
                    </a:p>
                  </a:txBody>
                  <a:tcPr/>
                </a:tc>
                <a:tc>
                  <a:txBody>
                    <a:bodyPr/>
                    <a:lstStyle/>
                    <a:p>
                      <a:r>
                        <a:rPr lang="de-DE" dirty="0"/>
                        <a:t>Ankunft Einsatzstelle</a:t>
                      </a:r>
                    </a:p>
                  </a:txBody>
                  <a:tcPr/>
                </a:tc>
                <a:tc>
                  <a:txBody>
                    <a:bodyPr/>
                    <a:lstStyle/>
                    <a:p>
                      <a:r>
                        <a:rPr lang="de-DE" sz="1200" dirty="0"/>
                        <a:t> Ankunft</a:t>
                      </a:r>
                      <a:r>
                        <a:rPr lang="de-DE" sz="1200" baseline="0" dirty="0"/>
                        <a:t> an der Einsatzstelle, vor dem Aussteigen aus dem Fahrzeug</a:t>
                      </a:r>
                      <a:endParaRPr lang="de-DE" sz="1200" dirty="0"/>
                    </a:p>
                  </a:txBody>
                  <a:tcPr/>
                </a:tc>
                <a:extLst>
                  <a:ext uri="{0D108BD9-81ED-4DB2-BD59-A6C34878D82A}">
                    <a16:rowId xmlns:a16="http://schemas.microsoft.com/office/drawing/2014/main" val="10004"/>
                  </a:ext>
                </a:extLst>
              </a:tr>
              <a:tr h="417692">
                <a:tc>
                  <a:txBody>
                    <a:bodyPr/>
                    <a:lstStyle/>
                    <a:p>
                      <a:pPr algn="ctr"/>
                      <a:r>
                        <a:rPr lang="de-DE" dirty="0"/>
                        <a:t>5</a:t>
                      </a:r>
                    </a:p>
                  </a:txBody>
                  <a:tcPr/>
                </a:tc>
                <a:tc>
                  <a:txBody>
                    <a:bodyPr/>
                    <a:lstStyle/>
                    <a:p>
                      <a:r>
                        <a:rPr lang="de-DE" dirty="0"/>
                        <a:t>Sprechwunsch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itchFamily="34" charset="0"/>
                        </a:rPr>
                        <a:t>wenn ich mit der Leitstelle sprechen möchte Taste 5 drücken und warten. Die Leitstelle meldet sich dann beim Anfragenden.</a:t>
                      </a:r>
                    </a:p>
                  </a:txBody>
                  <a:tcPr/>
                </a:tc>
                <a:extLst>
                  <a:ext uri="{0D108BD9-81ED-4DB2-BD59-A6C34878D82A}">
                    <a16:rowId xmlns:a16="http://schemas.microsoft.com/office/drawing/2014/main" val="10005"/>
                  </a:ext>
                </a:extLst>
              </a:tr>
              <a:tr h="417692">
                <a:tc>
                  <a:txBody>
                    <a:bodyPr/>
                    <a:lstStyle/>
                    <a:p>
                      <a:pPr algn="ctr"/>
                      <a:r>
                        <a:rPr lang="de-DE" dirty="0"/>
                        <a:t>6</a:t>
                      </a:r>
                    </a:p>
                  </a:txBody>
                  <a:tcPr/>
                </a:tc>
                <a:tc>
                  <a:txBody>
                    <a:bodyPr/>
                    <a:lstStyle/>
                    <a:p>
                      <a:r>
                        <a:rPr lang="de-DE" dirty="0"/>
                        <a:t>Nicht Einsatzbereit</a:t>
                      </a:r>
                    </a:p>
                  </a:txBody>
                  <a:tcPr/>
                </a:tc>
                <a:tc>
                  <a:txBody>
                    <a:bodyPr/>
                    <a:lstStyle/>
                    <a:p>
                      <a:pPr>
                        <a:buFont typeface="Arial" charset="0"/>
                        <a:buChar char="•"/>
                      </a:pPr>
                      <a:r>
                        <a:rPr lang="de-DE" sz="1200" dirty="0"/>
                        <a:t> Das Fahrzeug ist z. B. in der Werkstatt</a:t>
                      </a:r>
                    </a:p>
                    <a:p>
                      <a:pPr>
                        <a:buFont typeface="Arial" charset="0"/>
                        <a:buChar char="•"/>
                      </a:pPr>
                      <a:r>
                        <a:rPr lang="de-DE" sz="1200" dirty="0"/>
                        <a:t> Das Fahrzeug ist zurück von der Einsatzstelle und noch nicht wieder einsatzbereit</a:t>
                      </a:r>
                    </a:p>
                    <a:p>
                      <a:pPr>
                        <a:buFont typeface="Arial" charset="0"/>
                        <a:buChar char="•"/>
                      </a:pPr>
                      <a:r>
                        <a:rPr lang="de-DE" sz="1200" dirty="0"/>
                        <a:t> Das Fahrzeug ist in einer Übung so eingebunden, dass es keinen Einsatz übernehmen kann</a:t>
                      </a:r>
                    </a:p>
                    <a:p>
                      <a:pPr>
                        <a:buFont typeface="Arial" charset="0"/>
                        <a:buChar char="•"/>
                      </a:pPr>
                      <a:r>
                        <a:rPr lang="de-DE" sz="1200" dirty="0"/>
                        <a:t> Das Fahrzeug ist auf Bewegungsfahrt </a:t>
                      </a:r>
                      <a:r>
                        <a:rPr lang="de-DE" sz="1200" b="1" dirty="0"/>
                        <a:t>außerhalb</a:t>
                      </a:r>
                      <a:r>
                        <a:rPr lang="de-DE" sz="1200" dirty="0"/>
                        <a:t> des Ortsgebiets</a:t>
                      </a:r>
                    </a:p>
                    <a:p>
                      <a:pPr>
                        <a:buFont typeface="Arial" charset="0"/>
                        <a:buChar char="•"/>
                      </a:pPr>
                      <a:r>
                        <a:rPr lang="de-DE" sz="1200" dirty="0"/>
                        <a:t> WICHTIG! Es erfolgt keine Alarmierung bei Einsätzen außerhalb des Ortsgebiets!</a:t>
                      </a:r>
                    </a:p>
                  </a:txBody>
                  <a:tcPr/>
                </a:tc>
                <a:extLst>
                  <a:ext uri="{0D108BD9-81ED-4DB2-BD59-A6C34878D82A}">
                    <a16:rowId xmlns:a16="http://schemas.microsoft.com/office/drawing/2014/main" val="10006"/>
                  </a:ext>
                </a:extLst>
              </a:tr>
              <a:tr h="417692">
                <a:tc>
                  <a:txBody>
                    <a:bodyPr/>
                    <a:lstStyle/>
                    <a:p>
                      <a:pPr algn="ctr"/>
                      <a:r>
                        <a:rPr lang="de-DE" dirty="0"/>
                        <a:t>9</a:t>
                      </a:r>
                    </a:p>
                  </a:txBody>
                  <a:tcPr/>
                </a:tc>
                <a:tc>
                  <a:txBody>
                    <a:bodyPr/>
                    <a:lstStyle/>
                    <a:p>
                      <a:r>
                        <a:rPr lang="de-DE" dirty="0"/>
                        <a:t>Quittung Fremdanmeldung</a:t>
                      </a:r>
                    </a:p>
                  </a:txBody>
                  <a:tcPr/>
                </a:tc>
                <a:tc>
                  <a:txBody>
                    <a:bodyPr/>
                    <a:lstStyle/>
                    <a:p>
                      <a:r>
                        <a:rPr lang="de-DE" sz="1200" dirty="0"/>
                        <a:t>Wenn ich in</a:t>
                      </a:r>
                      <a:r>
                        <a:rPr lang="de-DE" sz="1200" baseline="0" dirty="0"/>
                        <a:t> der Anrufgruppe einer „fremden“ Leitstelle bin und mit dieser Sprechen möchte </a:t>
                      </a:r>
                      <a:r>
                        <a:rPr lang="de-DE" sz="1200" baseline="0" dirty="0">
                          <a:sym typeface="Wingdings" pitchFamily="2" charset="2"/>
                        </a:rPr>
                        <a:t> Aktuell noch „</a:t>
                      </a:r>
                      <a:r>
                        <a:rPr lang="de-DE" sz="1200" baseline="0" dirty="0" err="1">
                          <a:sym typeface="Wingdings" pitchFamily="2" charset="2"/>
                        </a:rPr>
                        <a:t>Prio</a:t>
                      </a:r>
                      <a:r>
                        <a:rPr lang="de-DE" sz="1200" baseline="0" dirty="0">
                          <a:sym typeface="Wingdings" pitchFamily="2" charset="2"/>
                        </a:rPr>
                        <a:t> Sprechwunsch“  solange A-Funk im Einsatz</a:t>
                      </a:r>
                      <a:endParaRPr lang="de-DE" sz="12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69427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Einsatzablauf FMS</a:t>
            </a:r>
          </a:p>
        </p:txBody>
      </p:sp>
      <p:sp>
        <p:nvSpPr>
          <p:cNvPr id="3" name="Inhaltsplatzhalter 2"/>
          <p:cNvSpPr>
            <a:spLocks noGrp="1"/>
          </p:cNvSpPr>
          <p:nvPr>
            <p:ph idx="1"/>
          </p:nvPr>
        </p:nvSpPr>
        <p:spPr>
          <a:xfrm>
            <a:off x="457200" y="928290"/>
            <a:ext cx="8229600" cy="5001419"/>
          </a:xfrm>
        </p:spPr>
        <p:txBody>
          <a:bodyPr>
            <a:normAutofit fontScale="92500" lnSpcReduction="20000"/>
          </a:bodyPr>
          <a:lstStyle/>
          <a:p>
            <a:r>
              <a:rPr lang="de-DE" dirty="0"/>
              <a:t>Ausgangssituation: </a:t>
            </a:r>
          </a:p>
          <a:p>
            <a:pPr lvl="1"/>
            <a:r>
              <a:rPr lang="de-DE" dirty="0"/>
              <a:t>Fahrzeug Einsatzbereit in Wache</a:t>
            </a:r>
          </a:p>
          <a:p>
            <a:pPr lvl="1"/>
            <a:r>
              <a:rPr lang="de-DE" dirty="0"/>
              <a:t>Fahrzeugfunkgerät MRT auf TMO FW des Heimatlandkreises</a:t>
            </a:r>
            <a:br>
              <a:rPr lang="de-DE" dirty="0"/>
            </a:br>
            <a:r>
              <a:rPr lang="de-DE" dirty="0"/>
              <a:t>(Falls TSA – HRT mit </a:t>
            </a:r>
            <a:r>
              <a:rPr lang="de-DE" dirty="0" err="1"/>
              <a:t>Fzg</a:t>
            </a:r>
            <a:r>
              <a:rPr lang="de-DE" dirty="0"/>
              <a:t>. Kennung (45-1) auf TMO)</a:t>
            </a:r>
          </a:p>
          <a:p>
            <a:pPr lvl="1"/>
            <a:r>
              <a:rPr lang="de-DE" dirty="0"/>
              <a:t>Alle </a:t>
            </a:r>
            <a:r>
              <a:rPr lang="de-DE" dirty="0" err="1"/>
              <a:t>HRT´s</a:t>
            </a:r>
            <a:r>
              <a:rPr lang="de-DE" dirty="0"/>
              <a:t> auf DMO 307_F</a:t>
            </a:r>
          </a:p>
          <a:p>
            <a:r>
              <a:rPr lang="de-DE" dirty="0"/>
              <a:t>Alarmierung erfolgt</a:t>
            </a:r>
          </a:p>
          <a:p>
            <a:r>
              <a:rPr lang="de-DE" dirty="0"/>
              <a:t>Erstfahrzeug </a:t>
            </a:r>
            <a:r>
              <a:rPr lang="de-DE" sz="1200" i="1" dirty="0"/>
              <a:t>und nicht alarmierte Fahrzeuge</a:t>
            </a:r>
            <a:endParaRPr lang="de-DE" i="1" dirty="0"/>
          </a:p>
          <a:p>
            <a:pPr lvl="1"/>
            <a:r>
              <a:rPr lang="de-DE" dirty="0"/>
              <a:t>Kontaktaufnahme mit </a:t>
            </a:r>
            <a:r>
              <a:rPr lang="de-DE" dirty="0">
                <a:solidFill>
                  <a:srgbClr val="FF0000"/>
                </a:solidFill>
              </a:rPr>
              <a:t>Status 5 </a:t>
            </a:r>
            <a:r>
              <a:rPr lang="de-DE" dirty="0"/>
              <a:t>zur Leitstelle und Einsatzbefehl erhalten</a:t>
            </a:r>
          </a:p>
          <a:p>
            <a:r>
              <a:rPr lang="de-DE" dirty="0">
                <a:solidFill>
                  <a:srgbClr val="FF0000"/>
                </a:solidFill>
              </a:rPr>
              <a:t>Status 3</a:t>
            </a:r>
            <a:r>
              <a:rPr lang="de-DE" dirty="0"/>
              <a:t> bei Annahme des Einsatzes / Ausfahrt aus Gerätehaus</a:t>
            </a:r>
          </a:p>
          <a:p>
            <a:pPr lvl="1"/>
            <a:r>
              <a:rPr lang="de-DE" dirty="0"/>
              <a:t>Alle weiteren alarmierten Fahrzeuge drücken direkt Status 3</a:t>
            </a:r>
          </a:p>
          <a:p>
            <a:r>
              <a:rPr lang="de-DE" dirty="0">
                <a:solidFill>
                  <a:srgbClr val="FF0000"/>
                </a:solidFill>
              </a:rPr>
              <a:t>Status 4</a:t>
            </a:r>
            <a:r>
              <a:rPr lang="de-DE" dirty="0"/>
              <a:t> bei Ankunft an Einsatzstelle</a:t>
            </a:r>
          </a:p>
          <a:p>
            <a:r>
              <a:rPr lang="de-DE" dirty="0">
                <a:solidFill>
                  <a:srgbClr val="FF0000"/>
                </a:solidFill>
              </a:rPr>
              <a:t>Status 5</a:t>
            </a:r>
            <a:r>
              <a:rPr lang="de-DE" dirty="0"/>
              <a:t> „Sprechwunsch“ für Einsatzrückmeldung</a:t>
            </a:r>
          </a:p>
          <a:p>
            <a:r>
              <a:rPr lang="de-DE" dirty="0">
                <a:solidFill>
                  <a:srgbClr val="FF0000"/>
                </a:solidFill>
              </a:rPr>
              <a:t>Status 1</a:t>
            </a:r>
            <a:r>
              <a:rPr lang="de-DE" dirty="0"/>
              <a:t> bei Abrücken von Einsatzstelle:</a:t>
            </a:r>
          </a:p>
          <a:p>
            <a:pPr lvl="1"/>
            <a:r>
              <a:rPr lang="de-DE" dirty="0"/>
              <a:t>bei Rückfahrt zur Wache, falls </a:t>
            </a:r>
            <a:r>
              <a:rPr lang="de-DE" dirty="0" err="1"/>
              <a:t>Fzg</a:t>
            </a:r>
            <a:r>
              <a:rPr lang="de-DE" dirty="0"/>
              <a:t>. einsatzbereit für neuen Einsatz</a:t>
            </a:r>
          </a:p>
          <a:p>
            <a:pPr lvl="1"/>
            <a:r>
              <a:rPr lang="de-DE" dirty="0"/>
              <a:t>falls nicht einsatzbereit, fehlende Gerätschaften telefonisch abmelden</a:t>
            </a:r>
          </a:p>
          <a:p>
            <a:r>
              <a:rPr lang="de-DE" dirty="0">
                <a:solidFill>
                  <a:srgbClr val="FF0000"/>
                </a:solidFill>
              </a:rPr>
              <a:t>Status 2</a:t>
            </a:r>
            <a:r>
              <a:rPr lang="de-DE" dirty="0"/>
              <a:t> bei Rückkehr zur „Einsatzbereitschaft auf Wache“</a:t>
            </a:r>
          </a:p>
        </p:txBody>
      </p:sp>
      <p:graphicFrame>
        <p:nvGraphicFramePr>
          <p:cNvPr id="4" name="Objekt 3">
            <a:extLst>
              <a:ext uri="{FF2B5EF4-FFF2-40B4-BE49-F238E27FC236}">
                <a16:creationId xmlns:a16="http://schemas.microsoft.com/office/drawing/2014/main" id="{32E548D8-E61E-4204-B88A-4DE095242813}"/>
              </a:ext>
            </a:extLst>
          </p:cNvPr>
          <p:cNvGraphicFramePr>
            <a:graphicFrameLocks noChangeAspect="1"/>
          </p:cNvGraphicFramePr>
          <p:nvPr>
            <p:extLst>
              <p:ext uri="{D42A27DB-BD31-4B8C-83A1-F6EECF244321}">
                <p14:modId xmlns:p14="http://schemas.microsoft.com/office/powerpoint/2010/main" val="3513319749"/>
              </p:ext>
            </p:extLst>
          </p:nvPr>
        </p:nvGraphicFramePr>
        <p:xfrm>
          <a:off x="18074" y="5805264"/>
          <a:ext cx="6734175" cy="501650"/>
        </p:xfrm>
        <a:graphic>
          <a:graphicData uri="http://schemas.openxmlformats.org/presentationml/2006/ole">
            <mc:AlternateContent xmlns:mc="http://schemas.openxmlformats.org/markup-compatibility/2006">
              <mc:Choice xmlns:v="urn:schemas-microsoft-com:vml" Requires="v">
                <p:oleObj spid="_x0000_s16404" name="Objekt-Manager-Shellobjekt" showAsIcon="1" r:id="rId3" imgW="6734160" imgH="502200" progId="Package">
                  <p:embed/>
                </p:oleObj>
              </mc:Choice>
              <mc:Fallback>
                <p:oleObj name="Objekt-Manager-Shellobjekt" showAsIcon="1" r:id="rId3" imgW="6734160" imgH="502200" progId="Package">
                  <p:embed/>
                  <p:pic>
                    <p:nvPicPr>
                      <p:cNvPr id="0" name=""/>
                      <p:cNvPicPr/>
                      <p:nvPr/>
                    </p:nvPicPr>
                    <p:blipFill>
                      <a:blip r:embed="rId4"/>
                      <a:stretch>
                        <a:fillRect/>
                      </a:stretch>
                    </p:blipFill>
                    <p:spPr>
                      <a:xfrm>
                        <a:off x="18074" y="5805264"/>
                        <a:ext cx="6734175" cy="501650"/>
                      </a:xfrm>
                      <a:prstGeom prst="rect">
                        <a:avLst/>
                      </a:prstGeom>
                    </p:spPr>
                  </p:pic>
                </p:oleObj>
              </mc:Fallback>
            </mc:AlternateContent>
          </a:graphicData>
        </a:graphic>
      </p:graphicFrame>
    </p:spTree>
    <p:extLst>
      <p:ext uri="{BB962C8B-B14F-4D97-AF65-F5344CB8AC3E}">
        <p14:creationId xmlns:p14="http://schemas.microsoft.com/office/powerpoint/2010/main" val="4214374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Rechtliche Grundlagen - Telekommunikationsgesetz</a:t>
            </a:r>
          </a:p>
        </p:txBody>
      </p:sp>
      <p:sp>
        <p:nvSpPr>
          <p:cNvPr id="5" name="Rechteck 3"/>
          <p:cNvSpPr txBox="1">
            <a:spLocks noChangeArrowheads="1"/>
          </p:cNvSpPr>
          <p:nvPr/>
        </p:nvSpPr>
        <p:spPr bwMode="auto">
          <a:xfrm>
            <a:off x="611188" y="1773238"/>
            <a:ext cx="7697787" cy="4032250"/>
          </a:xfrm>
          <a:prstGeom prst="rect">
            <a:avLst/>
          </a:prstGeom>
          <a:noFill/>
          <a:ln w="9525">
            <a:noFill/>
            <a:miter lim="800000"/>
            <a:headEnd/>
            <a:tailEnd/>
          </a:ln>
        </p:spPr>
        <p:txBody>
          <a:bodyPr/>
          <a:lstStyle/>
          <a:p>
            <a:pPr marL="742950" lvl="1" indent="-285750">
              <a:spcBef>
                <a:spcPct val="20000"/>
              </a:spcBef>
            </a:pPr>
            <a:r>
              <a:rPr lang="de-DE" sz="2400" b="1" dirty="0">
                <a:solidFill>
                  <a:srgbClr val="FF0000"/>
                </a:solidFill>
                <a:latin typeface="Calibri" pitchFamily="34" charset="0"/>
              </a:rPr>
              <a:t>Telekommunikationsgesetz</a:t>
            </a:r>
          </a:p>
          <a:p>
            <a:pPr marL="742950" lvl="1" indent="-285750">
              <a:spcBef>
                <a:spcPct val="20000"/>
              </a:spcBef>
            </a:pPr>
            <a:r>
              <a:rPr lang="de-DE" sz="2000" b="1" dirty="0">
                <a:latin typeface="Calibri" pitchFamily="34" charset="0"/>
              </a:rPr>
              <a:t>Strafrechtliche Bestimmungen</a:t>
            </a:r>
          </a:p>
          <a:p>
            <a:pPr marL="342900" indent="-342900" algn="ctr">
              <a:spcBef>
                <a:spcPct val="20000"/>
              </a:spcBef>
              <a:buFont typeface="Wingdings" pitchFamily="2" charset="2"/>
              <a:buNone/>
            </a:pPr>
            <a:endParaRPr lang="de-DE" sz="1100" b="1" dirty="0">
              <a:latin typeface="Calibri" pitchFamily="34" charset="0"/>
            </a:endParaRPr>
          </a:p>
          <a:p>
            <a:pPr marL="742950" lvl="1" indent="-285750">
              <a:spcBef>
                <a:spcPct val="20000"/>
              </a:spcBef>
              <a:buFont typeface="Wingdings" pitchFamily="2" charset="2"/>
              <a:buChar char="§"/>
            </a:pPr>
            <a:r>
              <a:rPr lang="de-DE" sz="2000" b="1" dirty="0">
                <a:solidFill>
                  <a:srgbClr val="FF0000"/>
                </a:solidFill>
                <a:latin typeface="Calibri" pitchFamily="34" charset="0"/>
              </a:rPr>
              <a:t>Verletzung des Fernmeldegeheimnisses</a:t>
            </a:r>
          </a:p>
          <a:p>
            <a:pPr marL="922338" lvl="2" indent="-7938">
              <a:spcBef>
                <a:spcPct val="20000"/>
              </a:spcBef>
              <a:buFont typeface="Wingdings" pitchFamily="2" charset="2"/>
              <a:buNone/>
            </a:pPr>
            <a:r>
              <a:rPr lang="de-DE" sz="2000" b="1" dirty="0">
                <a:latin typeface="Calibri" pitchFamily="34" charset="0"/>
              </a:rPr>
              <a:t>Mitteilung von Nachrichten an Unbeteiligte</a:t>
            </a:r>
          </a:p>
          <a:p>
            <a:pPr marL="922338" lvl="2" indent="-7938">
              <a:spcBef>
                <a:spcPct val="20000"/>
              </a:spcBef>
              <a:buFont typeface="Wingdings" pitchFamily="2" charset="2"/>
              <a:buNone/>
            </a:pPr>
            <a:r>
              <a:rPr lang="de-DE" sz="2000" b="1" dirty="0">
                <a:latin typeface="Calibri" pitchFamily="34" charset="0"/>
              </a:rPr>
              <a:t>Unbefugtes Abhören von Nachrichten</a:t>
            </a:r>
          </a:p>
          <a:p>
            <a:pPr marL="922338" lvl="2" indent="-7938">
              <a:spcBef>
                <a:spcPct val="20000"/>
              </a:spcBef>
              <a:buFont typeface="Wingdings" pitchFamily="2" charset="2"/>
              <a:buNone/>
            </a:pPr>
            <a:r>
              <a:rPr lang="de-DE" sz="2000" b="1" dirty="0">
                <a:latin typeface="Calibri" pitchFamily="34" charset="0"/>
              </a:rPr>
              <a:t>Weitergabe von unbeabsichtigt empfangenen Nachrichten</a:t>
            </a:r>
          </a:p>
          <a:p>
            <a:pPr marL="922338" lvl="2" indent="-7938">
              <a:spcBef>
                <a:spcPct val="20000"/>
              </a:spcBef>
              <a:buFont typeface="Wingdings" pitchFamily="2" charset="2"/>
              <a:buNone/>
            </a:pPr>
            <a:endParaRPr lang="de-DE" sz="1100" b="1" i="1" dirty="0">
              <a:latin typeface="Calibri" pitchFamily="34" charset="0"/>
            </a:endParaRPr>
          </a:p>
          <a:p>
            <a:pPr marL="742950" lvl="1" indent="-285750">
              <a:spcBef>
                <a:spcPct val="20000"/>
              </a:spcBef>
              <a:buFont typeface="Wingdings" pitchFamily="2" charset="2"/>
              <a:buChar char="§"/>
            </a:pPr>
            <a:r>
              <a:rPr lang="de-DE" sz="2000" b="1" dirty="0">
                <a:solidFill>
                  <a:srgbClr val="FF0000"/>
                </a:solidFill>
                <a:latin typeface="Calibri" pitchFamily="34" charset="0"/>
              </a:rPr>
              <a:t>Missbrauch von Sendeanlagen</a:t>
            </a:r>
            <a:endParaRPr lang="de-DE" sz="2400" b="1" dirty="0">
              <a:solidFill>
                <a:srgbClr val="FF0000"/>
              </a:solidFill>
              <a:latin typeface="Calibri" pitchFamily="34" charset="0"/>
            </a:endParaRPr>
          </a:p>
        </p:txBody>
      </p:sp>
      <p:sp>
        <p:nvSpPr>
          <p:cNvPr id="6" name="Textfeld 4"/>
          <p:cNvSpPr txBox="1">
            <a:spLocks noChangeArrowheads="1"/>
          </p:cNvSpPr>
          <p:nvPr/>
        </p:nvSpPr>
        <p:spPr bwMode="auto">
          <a:xfrm>
            <a:off x="179388" y="5516563"/>
            <a:ext cx="8856662" cy="457200"/>
          </a:xfrm>
          <a:prstGeom prst="rect">
            <a:avLst/>
          </a:prstGeom>
          <a:solidFill>
            <a:srgbClr val="EAEAEA"/>
          </a:solidFill>
          <a:ln w="9525" algn="ctr">
            <a:noFill/>
            <a:miter lim="800000"/>
            <a:headEnd/>
            <a:tailEnd/>
          </a:ln>
        </p:spPr>
        <p:txBody>
          <a:bodyPr>
            <a:spAutoFit/>
          </a:bodyPr>
          <a:lstStyle/>
          <a:p>
            <a:pPr algn="ctr">
              <a:spcBef>
                <a:spcPct val="50000"/>
              </a:spcBef>
            </a:pPr>
            <a:r>
              <a:rPr lang="de-DE" sz="2400" b="1">
                <a:latin typeface="Calibri" pitchFamily="34" charset="0"/>
              </a:rPr>
              <a:t>Bei Zuwiderhandlung Freiheits- und Geldstrafen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amond(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7B8D8-8A44-4567-88EB-1949D9732741}"/>
              </a:ext>
            </a:extLst>
          </p:cNvPr>
          <p:cNvSpPr>
            <a:spLocks noGrp="1"/>
          </p:cNvSpPr>
          <p:nvPr>
            <p:ph type="title"/>
          </p:nvPr>
        </p:nvSpPr>
        <p:spPr>
          <a:xfrm>
            <a:off x="457200" y="692696"/>
            <a:ext cx="8229600" cy="418058"/>
          </a:xfrm>
        </p:spPr>
        <p:txBody>
          <a:bodyPr/>
          <a:lstStyle/>
          <a:p>
            <a:r>
              <a:rPr lang="de-DE" dirty="0"/>
              <a:t>Verwendung FMS bei Übungen, </a:t>
            </a:r>
            <a:br>
              <a:rPr lang="de-DE" dirty="0"/>
            </a:br>
            <a:r>
              <a:rPr lang="de-DE" dirty="0"/>
              <a:t>Bewegungsfahrten und Fahrzeugausfällen</a:t>
            </a:r>
          </a:p>
        </p:txBody>
      </p:sp>
      <p:sp>
        <p:nvSpPr>
          <p:cNvPr id="3" name="Inhaltsplatzhalter 2">
            <a:extLst>
              <a:ext uri="{FF2B5EF4-FFF2-40B4-BE49-F238E27FC236}">
                <a16:creationId xmlns:a16="http://schemas.microsoft.com/office/drawing/2014/main" id="{78018832-A799-4397-B8CB-7FE5BF5B9342}"/>
              </a:ext>
            </a:extLst>
          </p:cNvPr>
          <p:cNvSpPr>
            <a:spLocks noGrp="1"/>
          </p:cNvSpPr>
          <p:nvPr>
            <p:ph idx="1"/>
          </p:nvPr>
        </p:nvSpPr>
        <p:spPr/>
        <p:txBody>
          <a:bodyPr>
            <a:normAutofit fontScale="62500" lnSpcReduction="20000"/>
          </a:bodyPr>
          <a:lstStyle/>
          <a:p>
            <a:pPr marL="0" indent="0">
              <a:buNone/>
            </a:pPr>
            <a:r>
              <a:rPr lang="de-DE" dirty="0"/>
              <a:t>Bei Übungen </a:t>
            </a:r>
            <a:r>
              <a:rPr lang="de-DE" b="1" dirty="0"/>
              <a:t>im eigenen Schutzbereich </a:t>
            </a:r>
            <a:r>
              <a:rPr lang="de-DE" dirty="0"/>
              <a:t>drücken die eingesetzten Einsatzmittel nur den Status  „1“ (Einsatzbereit auf Funk) ohne weitere Maßnahmen. </a:t>
            </a:r>
          </a:p>
          <a:p>
            <a:pPr marL="0" indent="0">
              <a:buNone/>
            </a:pPr>
            <a:endParaRPr lang="de-DE" dirty="0"/>
          </a:p>
          <a:p>
            <a:pPr marL="0" indent="0">
              <a:buNone/>
            </a:pPr>
            <a:endParaRPr lang="de-DE" dirty="0"/>
          </a:p>
          <a:p>
            <a:pPr marL="0" indent="0">
              <a:buNone/>
            </a:pPr>
            <a:r>
              <a:rPr lang="de-DE" dirty="0"/>
              <a:t>Bei Übungen </a:t>
            </a:r>
            <a:r>
              <a:rPr lang="de-DE" b="1" dirty="0"/>
              <a:t>außerhalb des eigenen Schutzbereiches </a:t>
            </a:r>
            <a:r>
              <a:rPr lang="de-DE" dirty="0"/>
              <a:t>drücken die eingesetzten Einsatzmittel  den </a:t>
            </a:r>
            <a:r>
              <a:rPr lang="de-DE" b="1" dirty="0"/>
              <a:t>Status „5“ </a:t>
            </a:r>
            <a:r>
              <a:rPr lang="de-DE" dirty="0"/>
              <a:t>und senden somit einen Sprechwunsch an die ILS. </a:t>
            </a:r>
          </a:p>
          <a:p>
            <a:pPr marL="0" indent="0">
              <a:buNone/>
            </a:pPr>
            <a:r>
              <a:rPr lang="de-DE" dirty="0"/>
              <a:t>Nach Sprechaufforderung durch die ILS und Mitteilung des Sachverhaltes drückt das Einsatzmittel den </a:t>
            </a:r>
            <a:r>
              <a:rPr lang="de-DE" b="1" dirty="0"/>
              <a:t>Status „6“</a:t>
            </a:r>
            <a:r>
              <a:rPr lang="de-DE" dirty="0"/>
              <a:t> (Einsatzmittel nicht einsatzbereit). Der Disponent der ILS vermerkt das </a:t>
            </a:r>
            <a:r>
              <a:rPr lang="de-DE" b="1" dirty="0"/>
              <a:t>Fahrtziel</a:t>
            </a:r>
            <a:r>
              <a:rPr lang="de-DE" dirty="0"/>
              <a:t>  im Einsatzleitsystem. </a:t>
            </a:r>
          </a:p>
          <a:p>
            <a:pPr marL="0" indent="0">
              <a:buNone/>
            </a:pPr>
            <a:endParaRPr lang="de-DE" dirty="0"/>
          </a:p>
          <a:p>
            <a:pPr marL="0" indent="0">
              <a:buNone/>
            </a:pPr>
            <a:r>
              <a:rPr lang="de-DE" dirty="0"/>
              <a:t>Nach  Rückkehr in den eigenen  Schutzbereich meldet sich das Einsatzmittel mittels drücken des Status </a:t>
            </a:r>
            <a:r>
              <a:rPr lang="de-DE" b="1" dirty="0"/>
              <a:t>„5“ (Sprechwunsch)</a:t>
            </a:r>
            <a:r>
              <a:rPr lang="de-DE" dirty="0"/>
              <a:t> wieder bei der Integrierten Leitstelle Ingolstadt an und teilt die Rückkehr mit.  </a:t>
            </a:r>
          </a:p>
          <a:p>
            <a:pPr marL="0" indent="0">
              <a:buNone/>
            </a:pPr>
            <a:r>
              <a:rPr lang="de-DE" dirty="0"/>
              <a:t>Der Disponent der ILS entfernt die Bemerkung  aus dem Einsatzleitsystem.  </a:t>
            </a:r>
          </a:p>
          <a:p>
            <a:pPr marL="0" indent="0">
              <a:buNone/>
            </a:pPr>
            <a:endParaRPr lang="de-DE" dirty="0"/>
          </a:p>
          <a:p>
            <a:pPr marL="0" indent="0">
              <a:buNone/>
            </a:pPr>
            <a:r>
              <a:rPr lang="de-DE" dirty="0"/>
              <a:t>Das einsatzklare Einsatzmittel </a:t>
            </a:r>
            <a:r>
              <a:rPr lang="de-DE" b="1" dirty="0"/>
              <a:t>drückt den Status „1“ </a:t>
            </a:r>
            <a:r>
              <a:rPr lang="de-DE" dirty="0"/>
              <a:t>(Einsatzbereit auf Funk).  </a:t>
            </a:r>
          </a:p>
          <a:p>
            <a:pPr marL="0" indent="0">
              <a:buNone/>
            </a:pPr>
            <a:endParaRPr lang="de-DE" dirty="0"/>
          </a:p>
          <a:p>
            <a:pPr marL="0" indent="0">
              <a:buNone/>
            </a:pPr>
            <a:r>
              <a:rPr lang="de-DE" dirty="0"/>
              <a:t>Nach Wiederherstellung der Einsatzbereitschaft im Gerätehaus drückt das Einsatzmittel den </a:t>
            </a:r>
            <a:r>
              <a:rPr lang="de-DE" b="1" dirty="0"/>
              <a:t>Status „2“ (Einsatzbereit auf Wache) </a:t>
            </a:r>
          </a:p>
          <a:p>
            <a:pPr marL="0" indent="0">
              <a:buNone/>
            </a:pPr>
            <a:endParaRPr lang="de-DE" dirty="0"/>
          </a:p>
          <a:p>
            <a:pPr marL="0" indent="0">
              <a:buNone/>
            </a:pPr>
            <a:r>
              <a:rPr lang="de-DE" dirty="0"/>
              <a:t> </a:t>
            </a:r>
          </a:p>
          <a:p>
            <a:pPr marL="0" indent="0">
              <a:buNone/>
            </a:pPr>
            <a:endParaRPr lang="de-DE" dirty="0"/>
          </a:p>
        </p:txBody>
      </p:sp>
    </p:spTree>
    <p:extLst>
      <p:ext uri="{BB962C8B-B14F-4D97-AF65-F5344CB8AC3E}">
        <p14:creationId xmlns:p14="http://schemas.microsoft.com/office/powerpoint/2010/main" val="9322231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SDS (Short Data Service)</a:t>
            </a:r>
          </a:p>
        </p:txBody>
      </p:sp>
      <p:sp>
        <p:nvSpPr>
          <p:cNvPr id="6" name="Textfeld 1"/>
          <p:cNvSpPr txBox="1">
            <a:spLocks noChangeArrowheads="1"/>
          </p:cNvSpPr>
          <p:nvPr/>
        </p:nvSpPr>
        <p:spPr bwMode="auto">
          <a:xfrm>
            <a:off x="1562100" y="2276872"/>
            <a:ext cx="5915025" cy="3416320"/>
          </a:xfrm>
          <a:prstGeom prst="rect">
            <a:avLst/>
          </a:prstGeom>
          <a:noFill/>
          <a:ln w="9525">
            <a:noFill/>
            <a:miter lim="800000"/>
            <a:headEnd/>
            <a:tailEnd/>
          </a:ln>
        </p:spPr>
        <p:txBody>
          <a:bodyPr>
            <a:spAutoFit/>
          </a:bodyPr>
          <a:lstStyle/>
          <a:p>
            <a:pPr algn="ctr"/>
            <a:r>
              <a:rPr lang="de-DE" sz="2400" dirty="0">
                <a:latin typeface="Calibri" pitchFamily="34" charset="0"/>
              </a:rPr>
              <a:t>SDS ist ähnlich einer SMS/</a:t>
            </a:r>
            <a:r>
              <a:rPr lang="de-DE" sz="2400" dirty="0" err="1">
                <a:latin typeface="Calibri" pitchFamily="34" charset="0"/>
              </a:rPr>
              <a:t>WhatsApp</a:t>
            </a:r>
            <a:r>
              <a:rPr lang="de-DE" sz="2400" dirty="0">
                <a:latin typeface="Calibri" pitchFamily="34" charset="0"/>
              </a:rPr>
              <a:t> bei Mobilfunktelefonen. </a:t>
            </a:r>
          </a:p>
          <a:p>
            <a:pPr algn="ctr"/>
            <a:endParaRPr lang="de-DE" sz="2400" dirty="0">
              <a:latin typeface="Calibri" pitchFamily="34" charset="0"/>
            </a:endParaRPr>
          </a:p>
          <a:p>
            <a:pPr algn="ctr"/>
            <a:r>
              <a:rPr lang="de-DE" sz="2400" dirty="0">
                <a:latin typeface="Calibri" pitchFamily="34" charset="0"/>
              </a:rPr>
              <a:t>Diese kann an Gruppen oder Einzelmitgliedern versendet werden</a:t>
            </a:r>
          </a:p>
          <a:p>
            <a:pPr algn="ctr"/>
            <a:endParaRPr lang="de-DE" sz="2400" dirty="0">
              <a:latin typeface="Calibri" pitchFamily="34" charset="0"/>
            </a:endParaRPr>
          </a:p>
          <a:p>
            <a:pPr algn="ctr"/>
            <a:r>
              <a:rPr lang="de-DE" sz="2400" dirty="0">
                <a:latin typeface="Calibri" pitchFamily="34" charset="0"/>
              </a:rPr>
              <a:t>Einschränkung: 140 Zeichen max.</a:t>
            </a:r>
          </a:p>
          <a:p>
            <a:pPr algn="ctr"/>
            <a:endParaRPr lang="de-DE" sz="2400" dirty="0">
              <a:latin typeface="Calibri" pitchFamily="34" charset="0"/>
            </a:endParaRPr>
          </a:p>
          <a:p>
            <a:pPr algn="ctr"/>
            <a:r>
              <a:rPr lang="de-DE" sz="2400" dirty="0">
                <a:latin typeface="Calibri" pitchFamily="34" charset="0"/>
              </a:rPr>
              <a:t>Hinweis: Noch nicht freigeschaltet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Verlassen des ILS Bereichs / Netzabschnittes</a:t>
            </a:r>
          </a:p>
        </p:txBody>
      </p:sp>
      <p:pic>
        <p:nvPicPr>
          <p:cNvPr id="5" name="Picture 2"/>
          <p:cNvPicPr>
            <a:picLocks noChangeAspect="1" noChangeArrowheads="1"/>
          </p:cNvPicPr>
          <p:nvPr/>
        </p:nvPicPr>
        <p:blipFill>
          <a:blip r:embed="rId2" cstate="print"/>
          <a:srcRect/>
          <a:stretch>
            <a:fillRect/>
          </a:stretch>
        </p:blipFill>
        <p:spPr bwMode="auto">
          <a:xfrm>
            <a:off x="3708400" y="2349500"/>
            <a:ext cx="2376488" cy="3068638"/>
          </a:xfrm>
          <a:prstGeom prst="rect">
            <a:avLst/>
          </a:prstGeom>
          <a:noFill/>
          <a:ln w="3175">
            <a:noFill/>
            <a:miter lim="800000"/>
            <a:headEnd/>
            <a:tailEnd/>
          </a:ln>
        </p:spPr>
      </p:pic>
      <p:sp>
        <p:nvSpPr>
          <p:cNvPr id="7" name="AutoShape 3"/>
          <p:cNvSpPr>
            <a:spLocks noChangeAspect="1" noChangeArrowheads="1"/>
          </p:cNvSpPr>
          <p:nvPr/>
        </p:nvSpPr>
        <p:spPr bwMode="auto">
          <a:xfrm>
            <a:off x="615950" y="3857625"/>
            <a:ext cx="296863" cy="228600"/>
          </a:xfrm>
          <a:prstGeom prst="hexagon">
            <a:avLst>
              <a:gd name="adj" fmla="val 28353"/>
              <a:gd name="vf" fmla="val 115470"/>
            </a:avLst>
          </a:prstGeom>
          <a:noFill/>
          <a:ln w="9525">
            <a:solidFill>
              <a:srgbClr val="000000"/>
            </a:solidFill>
            <a:miter lim="800000"/>
            <a:headEnd/>
            <a:tailEnd/>
          </a:ln>
        </p:spPr>
        <p:txBody>
          <a:bodyPr wrap="none" anchor="ctr"/>
          <a:lstStyle/>
          <a:p>
            <a:endParaRPr lang="en-US" sz="1100">
              <a:latin typeface="Calibri" pitchFamily="34" charset="0"/>
            </a:endParaRPr>
          </a:p>
        </p:txBody>
      </p:sp>
      <p:sp>
        <p:nvSpPr>
          <p:cNvPr id="8" name="AutoShape 4"/>
          <p:cNvSpPr>
            <a:spLocks noChangeAspect="1" noChangeArrowheads="1"/>
          </p:cNvSpPr>
          <p:nvPr/>
        </p:nvSpPr>
        <p:spPr bwMode="auto">
          <a:xfrm>
            <a:off x="611188" y="4251325"/>
            <a:ext cx="296862" cy="228600"/>
          </a:xfrm>
          <a:prstGeom prst="hexagon">
            <a:avLst>
              <a:gd name="adj" fmla="val 28353"/>
              <a:gd name="vf" fmla="val 115470"/>
            </a:avLst>
          </a:prstGeom>
          <a:solidFill>
            <a:srgbClr val="99CCFF">
              <a:alpha val="50195"/>
            </a:srgbClr>
          </a:solidFill>
          <a:ln w="9525">
            <a:solidFill>
              <a:srgbClr val="000000"/>
            </a:solidFill>
            <a:miter lim="800000"/>
            <a:headEnd/>
            <a:tailEnd/>
          </a:ln>
        </p:spPr>
        <p:txBody>
          <a:bodyPr wrap="none" anchor="ctr"/>
          <a:lstStyle/>
          <a:p>
            <a:endParaRPr lang="en-US" sz="1100">
              <a:latin typeface="Calibri" pitchFamily="34" charset="0"/>
            </a:endParaRPr>
          </a:p>
        </p:txBody>
      </p:sp>
      <p:sp>
        <p:nvSpPr>
          <p:cNvPr id="9" name="AutoShape 5"/>
          <p:cNvSpPr>
            <a:spLocks noChangeAspect="1" noChangeArrowheads="1"/>
          </p:cNvSpPr>
          <p:nvPr/>
        </p:nvSpPr>
        <p:spPr bwMode="auto">
          <a:xfrm>
            <a:off x="615950" y="4675188"/>
            <a:ext cx="296863" cy="228600"/>
          </a:xfrm>
          <a:prstGeom prst="hexagon">
            <a:avLst>
              <a:gd name="adj" fmla="val 28353"/>
              <a:gd name="vf" fmla="val 115470"/>
            </a:avLst>
          </a:prstGeom>
          <a:noFill/>
          <a:ln w="9525">
            <a:solidFill>
              <a:srgbClr val="000000"/>
            </a:solidFill>
            <a:prstDash val="dash"/>
            <a:miter lim="800000"/>
            <a:headEnd/>
            <a:tailEnd/>
          </a:ln>
        </p:spPr>
        <p:txBody>
          <a:bodyPr wrap="none" anchor="ctr"/>
          <a:lstStyle/>
          <a:p>
            <a:endParaRPr lang="en-US" sz="1100">
              <a:latin typeface="Calibri" pitchFamily="34" charset="0"/>
            </a:endParaRPr>
          </a:p>
        </p:txBody>
      </p:sp>
      <p:sp>
        <p:nvSpPr>
          <p:cNvPr id="10" name="Text Box 6"/>
          <p:cNvSpPr txBox="1">
            <a:spLocks noChangeArrowheads="1"/>
          </p:cNvSpPr>
          <p:nvPr/>
        </p:nvSpPr>
        <p:spPr bwMode="auto">
          <a:xfrm>
            <a:off x="1035050" y="3910013"/>
            <a:ext cx="1304925" cy="3079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Kernbereich</a:t>
            </a:r>
          </a:p>
        </p:txBody>
      </p:sp>
      <p:sp>
        <p:nvSpPr>
          <p:cNvPr id="11" name="Text Box 7"/>
          <p:cNvSpPr txBox="1">
            <a:spLocks noChangeArrowheads="1"/>
          </p:cNvSpPr>
          <p:nvPr/>
        </p:nvSpPr>
        <p:spPr bwMode="auto">
          <a:xfrm>
            <a:off x="1019175" y="4318000"/>
            <a:ext cx="1752600" cy="3079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Maximaler Bereich</a:t>
            </a:r>
          </a:p>
        </p:txBody>
      </p:sp>
      <p:sp>
        <p:nvSpPr>
          <p:cNvPr id="12" name="Text Box 8"/>
          <p:cNvSpPr txBox="1">
            <a:spLocks noChangeArrowheads="1"/>
          </p:cNvSpPr>
          <p:nvPr/>
        </p:nvSpPr>
        <p:spPr bwMode="auto">
          <a:xfrm>
            <a:off x="1009650" y="4714875"/>
            <a:ext cx="2049463" cy="52387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Außerhalb des</a:t>
            </a:r>
            <a:br>
              <a:rPr lang="de-DE" sz="1400">
                <a:latin typeface="Calibri" pitchFamily="34" charset="0"/>
              </a:rPr>
            </a:br>
            <a:r>
              <a:rPr lang="de-DE" sz="1400">
                <a:latin typeface="Calibri" pitchFamily="34" charset="0"/>
              </a:rPr>
              <a:t>Gruppenbereichs</a:t>
            </a:r>
          </a:p>
        </p:txBody>
      </p:sp>
      <p:sp>
        <p:nvSpPr>
          <p:cNvPr id="13" name="Text Box 6"/>
          <p:cNvSpPr txBox="1">
            <a:spLocks noChangeArrowheads="1"/>
          </p:cNvSpPr>
          <p:nvPr/>
        </p:nvSpPr>
        <p:spPr bwMode="auto">
          <a:xfrm>
            <a:off x="539750" y="1557338"/>
            <a:ext cx="7488238" cy="1277273"/>
          </a:xfrm>
          <a:prstGeom prst="rect">
            <a:avLst/>
          </a:prstGeom>
          <a:noFill/>
          <a:ln w="9525">
            <a:noFill/>
            <a:miter lim="800000"/>
            <a:headEnd/>
            <a:tailEnd/>
          </a:ln>
        </p:spPr>
        <p:txBody>
          <a:bodyPr>
            <a:spAutoFit/>
          </a:bodyPr>
          <a:lstStyle/>
          <a:p>
            <a:pPr>
              <a:spcBef>
                <a:spcPct val="50000"/>
              </a:spcBef>
            </a:pPr>
            <a:r>
              <a:rPr lang="de-DE" sz="1400" dirty="0">
                <a:latin typeface="Calibri" pitchFamily="34" charset="0"/>
              </a:rPr>
              <a:t>Bei Verlassen des Maximalen Bereichs ist die ILS des jeweiligen Bezirks über die Anrufgruppe zu erreichen. Die Landkreisgruppen sind noch</a:t>
            </a:r>
            <a:br>
              <a:rPr lang="de-DE" sz="1400" dirty="0">
                <a:latin typeface="Calibri" pitchFamily="34" charset="0"/>
              </a:rPr>
            </a:br>
            <a:r>
              <a:rPr lang="de-DE" sz="1400" dirty="0">
                <a:latin typeface="Calibri" pitchFamily="34" charset="0"/>
              </a:rPr>
              <a:t>bis ca. 10km außerhalb der </a:t>
            </a:r>
            <a:br>
              <a:rPr lang="de-DE" sz="1400" dirty="0">
                <a:latin typeface="Calibri" pitchFamily="34" charset="0"/>
              </a:rPr>
            </a:br>
            <a:r>
              <a:rPr lang="de-DE" sz="1400" dirty="0">
                <a:latin typeface="Calibri" pitchFamily="34" charset="0"/>
              </a:rPr>
              <a:t>Landkreisgrenzen erreichbar</a:t>
            </a:r>
          </a:p>
          <a:p>
            <a:pPr>
              <a:spcBef>
                <a:spcPct val="50000"/>
              </a:spcBef>
            </a:pPr>
            <a:endParaRPr lang="de-DE" sz="1400" dirty="0">
              <a:latin typeface="Calibri" pitchFamily="34" charset="0"/>
            </a:endParaRPr>
          </a:p>
        </p:txBody>
      </p:sp>
      <p:sp>
        <p:nvSpPr>
          <p:cNvPr id="14" name="Sechseck 13"/>
          <p:cNvSpPr/>
          <p:nvPr/>
        </p:nvSpPr>
        <p:spPr>
          <a:xfrm>
            <a:off x="4067175" y="2852738"/>
            <a:ext cx="576263"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Sechseck 14"/>
          <p:cNvSpPr/>
          <p:nvPr/>
        </p:nvSpPr>
        <p:spPr>
          <a:xfrm>
            <a:off x="3611563" y="3116263"/>
            <a:ext cx="576262"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Sechseck 15"/>
          <p:cNvSpPr/>
          <p:nvPr/>
        </p:nvSpPr>
        <p:spPr>
          <a:xfrm>
            <a:off x="4513263" y="3138488"/>
            <a:ext cx="574675" cy="503237"/>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Sechseck 16"/>
          <p:cNvSpPr/>
          <p:nvPr/>
        </p:nvSpPr>
        <p:spPr>
          <a:xfrm>
            <a:off x="4956175" y="3390900"/>
            <a:ext cx="576263" cy="503238"/>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Sechseck 17"/>
          <p:cNvSpPr/>
          <p:nvPr/>
        </p:nvSpPr>
        <p:spPr>
          <a:xfrm>
            <a:off x="4500563" y="3654425"/>
            <a:ext cx="576262" cy="503238"/>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Sechseck 18"/>
          <p:cNvSpPr/>
          <p:nvPr/>
        </p:nvSpPr>
        <p:spPr>
          <a:xfrm>
            <a:off x="4067175" y="3357563"/>
            <a:ext cx="576263" cy="503237"/>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Sechseck 19"/>
          <p:cNvSpPr/>
          <p:nvPr/>
        </p:nvSpPr>
        <p:spPr>
          <a:xfrm>
            <a:off x="4056063" y="3884613"/>
            <a:ext cx="576262"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Sechseck 20"/>
          <p:cNvSpPr/>
          <p:nvPr/>
        </p:nvSpPr>
        <p:spPr>
          <a:xfrm>
            <a:off x="3624263" y="3608388"/>
            <a:ext cx="576262"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Sechseck 21"/>
          <p:cNvSpPr/>
          <p:nvPr/>
        </p:nvSpPr>
        <p:spPr>
          <a:xfrm>
            <a:off x="3611563" y="4125913"/>
            <a:ext cx="576262" cy="503237"/>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echseck 22"/>
          <p:cNvSpPr/>
          <p:nvPr/>
        </p:nvSpPr>
        <p:spPr>
          <a:xfrm>
            <a:off x="4475163" y="4170363"/>
            <a:ext cx="576262"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Sechseck 23"/>
          <p:cNvSpPr/>
          <p:nvPr/>
        </p:nvSpPr>
        <p:spPr>
          <a:xfrm>
            <a:off x="4044950" y="4425950"/>
            <a:ext cx="574675" cy="503238"/>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Sechseck 24"/>
          <p:cNvSpPr/>
          <p:nvPr/>
        </p:nvSpPr>
        <p:spPr>
          <a:xfrm>
            <a:off x="4956175" y="4413250"/>
            <a:ext cx="576263" cy="503238"/>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Sechseck 25"/>
          <p:cNvSpPr/>
          <p:nvPr/>
        </p:nvSpPr>
        <p:spPr>
          <a:xfrm>
            <a:off x="4500563" y="4676775"/>
            <a:ext cx="576262"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Sechseck 26"/>
          <p:cNvSpPr/>
          <p:nvPr/>
        </p:nvSpPr>
        <p:spPr>
          <a:xfrm>
            <a:off x="5399088" y="4651375"/>
            <a:ext cx="576262" cy="503238"/>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Sechseck 27"/>
          <p:cNvSpPr/>
          <p:nvPr/>
        </p:nvSpPr>
        <p:spPr>
          <a:xfrm>
            <a:off x="4945063" y="4929188"/>
            <a:ext cx="576262"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Sechseck 28"/>
          <p:cNvSpPr/>
          <p:nvPr/>
        </p:nvSpPr>
        <p:spPr>
          <a:xfrm>
            <a:off x="4943475" y="3922713"/>
            <a:ext cx="574675" cy="503237"/>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Sechseck 29"/>
          <p:cNvSpPr/>
          <p:nvPr/>
        </p:nvSpPr>
        <p:spPr>
          <a:xfrm>
            <a:off x="4067175" y="2336800"/>
            <a:ext cx="576263" cy="503238"/>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Sechseck 30"/>
          <p:cNvSpPr/>
          <p:nvPr/>
        </p:nvSpPr>
        <p:spPr>
          <a:xfrm>
            <a:off x="4511675" y="2589213"/>
            <a:ext cx="576263" cy="503237"/>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Sechseck 31"/>
          <p:cNvSpPr/>
          <p:nvPr/>
        </p:nvSpPr>
        <p:spPr>
          <a:xfrm>
            <a:off x="4956175" y="2873375"/>
            <a:ext cx="576263"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Sechseck 32"/>
          <p:cNvSpPr/>
          <p:nvPr/>
        </p:nvSpPr>
        <p:spPr>
          <a:xfrm>
            <a:off x="5399088" y="3125788"/>
            <a:ext cx="576262"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Sechseck 33"/>
          <p:cNvSpPr/>
          <p:nvPr/>
        </p:nvSpPr>
        <p:spPr>
          <a:xfrm>
            <a:off x="4943475" y="2357438"/>
            <a:ext cx="576263"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Sechseck 34"/>
          <p:cNvSpPr/>
          <p:nvPr/>
        </p:nvSpPr>
        <p:spPr>
          <a:xfrm>
            <a:off x="5387975" y="2609850"/>
            <a:ext cx="576263"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Sechseck 35"/>
          <p:cNvSpPr/>
          <p:nvPr/>
        </p:nvSpPr>
        <p:spPr>
          <a:xfrm>
            <a:off x="3575050" y="4652963"/>
            <a:ext cx="576263"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Sechseck 36"/>
          <p:cNvSpPr/>
          <p:nvPr/>
        </p:nvSpPr>
        <p:spPr>
          <a:xfrm>
            <a:off x="4019550" y="4905375"/>
            <a:ext cx="576263"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Sechseck 37"/>
          <p:cNvSpPr/>
          <p:nvPr/>
        </p:nvSpPr>
        <p:spPr>
          <a:xfrm>
            <a:off x="4464050" y="5191125"/>
            <a:ext cx="576263" cy="503238"/>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Sechseck 38"/>
          <p:cNvSpPr/>
          <p:nvPr/>
        </p:nvSpPr>
        <p:spPr>
          <a:xfrm>
            <a:off x="4968875" y="5419725"/>
            <a:ext cx="576263" cy="503238"/>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Sechseck 39"/>
          <p:cNvSpPr/>
          <p:nvPr/>
        </p:nvSpPr>
        <p:spPr>
          <a:xfrm>
            <a:off x="5410200" y="4149725"/>
            <a:ext cx="576263" cy="503238"/>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Sechseck 40"/>
          <p:cNvSpPr/>
          <p:nvPr/>
        </p:nvSpPr>
        <p:spPr>
          <a:xfrm>
            <a:off x="5397500" y="3644900"/>
            <a:ext cx="576263" cy="504825"/>
          </a:xfrm>
          <a:prstGeom prst="hexagon">
            <a:avLst/>
          </a:prstGeom>
          <a:no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Sechseck 41"/>
          <p:cNvSpPr/>
          <p:nvPr/>
        </p:nvSpPr>
        <p:spPr>
          <a:xfrm>
            <a:off x="4500563" y="2060575"/>
            <a:ext cx="576262"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Sechseck 42"/>
          <p:cNvSpPr/>
          <p:nvPr/>
        </p:nvSpPr>
        <p:spPr>
          <a:xfrm>
            <a:off x="4956175" y="1809750"/>
            <a:ext cx="576263" cy="503238"/>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Sechseck 43"/>
          <p:cNvSpPr/>
          <p:nvPr/>
        </p:nvSpPr>
        <p:spPr>
          <a:xfrm>
            <a:off x="5400675" y="2093913"/>
            <a:ext cx="576263"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Sechseck 44"/>
          <p:cNvSpPr/>
          <p:nvPr/>
        </p:nvSpPr>
        <p:spPr>
          <a:xfrm>
            <a:off x="5845175" y="2346325"/>
            <a:ext cx="574675"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Sechseck 45"/>
          <p:cNvSpPr/>
          <p:nvPr/>
        </p:nvSpPr>
        <p:spPr>
          <a:xfrm>
            <a:off x="5867400" y="2852738"/>
            <a:ext cx="576263"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Sechseck 46"/>
          <p:cNvSpPr/>
          <p:nvPr/>
        </p:nvSpPr>
        <p:spPr>
          <a:xfrm>
            <a:off x="5867400" y="3357563"/>
            <a:ext cx="576263" cy="503237"/>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 name="Sechseck 47"/>
          <p:cNvSpPr/>
          <p:nvPr/>
        </p:nvSpPr>
        <p:spPr>
          <a:xfrm>
            <a:off x="5867400" y="3860800"/>
            <a:ext cx="576263"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 name="Sechseck 48"/>
          <p:cNvSpPr/>
          <p:nvPr/>
        </p:nvSpPr>
        <p:spPr>
          <a:xfrm>
            <a:off x="5867400" y="4365625"/>
            <a:ext cx="576263" cy="503238"/>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0" name="Sechseck 49"/>
          <p:cNvSpPr/>
          <p:nvPr/>
        </p:nvSpPr>
        <p:spPr>
          <a:xfrm>
            <a:off x="5867400" y="4868863"/>
            <a:ext cx="576263"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 name="Sechseck 50"/>
          <p:cNvSpPr/>
          <p:nvPr/>
        </p:nvSpPr>
        <p:spPr>
          <a:xfrm>
            <a:off x="5435600" y="5157788"/>
            <a:ext cx="576263" cy="503237"/>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Sechseck 51"/>
          <p:cNvSpPr/>
          <p:nvPr/>
        </p:nvSpPr>
        <p:spPr>
          <a:xfrm>
            <a:off x="3635375" y="2636838"/>
            <a:ext cx="576263"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3" name="Sechseck 52"/>
          <p:cNvSpPr/>
          <p:nvPr/>
        </p:nvSpPr>
        <p:spPr>
          <a:xfrm>
            <a:off x="3167063" y="2865438"/>
            <a:ext cx="576262" cy="503237"/>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 name="Sechseck 53"/>
          <p:cNvSpPr/>
          <p:nvPr/>
        </p:nvSpPr>
        <p:spPr>
          <a:xfrm>
            <a:off x="3167063" y="3368675"/>
            <a:ext cx="576262"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5" name="Sechseck 54"/>
          <p:cNvSpPr/>
          <p:nvPr/>
        </p:nvSpPr>
        <p:spPr>
          <a:xfrm>
            <a:off x="3203575" y="3860800"/>
            <a:ext cx="576263" cy="504825"/>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Sechseck 55"/>
          <p:cNvSpPr/>
          <p:nvPr/>
        </p:nvSpPr>
        <p:spPr>
          <a:xfrm>
            <a:off x="3203575" y="4365625"/>
            <a:ext cx="576263" cy="503238"/>
          </a:xfrm>
          <a:prstGeom prst="hexagon">
            <a:avLst/>
          </a:prstGeom>
          <a:solidFill>
            <a:srgbClr val="0066FF">
              <a:alpha val="20000"/>
            </a:srgb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 name="Sechseck 56"/>
          <p:cNvSpPr/>
          <p:nvPr/>
        </p:nvSpPr>
        <p:spPr>
          <a:xfrm>
            <a:off x="2711450" y="3141663"/>
            <a:ext cx="576263" cy="503237"/>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8" name="Sechseck 57"/>
          <p:cNvSpPr/>
          <p:nvPr/>
        </p:nvSpPr>
        <p:spPr>
          <a:xfrm>
            <a:off x="2711450" y="3644900"/>
            <a:ext cx="576263"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 name="Sechseck 58"/>
          <p:cNvSpPr/>
          <p:nvPr/>
        </p:nvSpPr>
        <p:spPr>
          <a:xfrm>
            <a:off x="2747963" y="4137025"/>
            <a:ext cx="576262"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Sechseck 59"/>
          <p:cNvSpPr/>
          <p:nvPr/>
        </p:nvSpPr>
        <p:spPr>
          <a:xfrm>
            <a:off x="2747963" y="4641850"/>
            <a:ext cx="576262" cy="503238"/>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1" name="Sechseck 60"/>
          <p:cNvSpPr/>
          <p:nvPr/>
        </p:nvSpPr>
        <p:spPr>
          <a:xfrm>
            <a:off x="6300788" y="3573463"/>
            <a:ext cx="576262" cy="503237"/>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 name="Sechseck 61"/>
          <p:cNvSpPr/>
          <p:nvPr/>
        </p:nvSpPr>
        <p:spPr>
          <a:xfrm>
            <a:off x="6300788" y="4076700"/>
            <a:ext cx="574675"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 name="Sechseck 62"/>
          <p:cNvSpPr/>
          <p:nvPr/>
        </p:nvSpPr>
        <p:spPr>
          <a:xfrm>
            <a:off x="6337300" y="4568825"/>
            <a:ext cx="576263"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Sechseck 63"/>
          <p:cNvSpPr/>
          <p:nvPr/>
        </p:nvSpPr>
        <p:spPr>
          <a:xfrm>
            <a:off x="6337300" y="5073650"/>
            <a:ext cx="576263" cy="503238"/>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Sechseck 64"/>
          <p:cNvSpPr/>
          <p:nvPr/>
        </p:nvSpPr>
        <p:spPr>
          <a:xfrm>
            <a:off x="5867400" y="1844675"/>
            <a:ext cx="576263"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Sechseck 65"/>
          <p:cNvSpPr/>
          <p:nvPr/>
        </p:nvSpPr>
        <p:spPr>
          <a:xfrm>
            <a:off x="6300788" y="2060575"/>
            <a:ext cx="574675"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7" name="Sechseck 66"/>
          <p:cNvSpPr/>
          <p:nvPr/>
        </p:nvSpPr>
        <p:spPr>
          <a:xfrm>
            <a:off x="6337300" y="2552700"/>
            <a:ext cx="576263"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 name="Sechseck 67"/>
          <p:cNvSpPr/>
          <p:nvPr/>
        </p:nvSpPr>
        <p:spPr>
          <a:xfrm>
            <a:off x="6337300" y="3057525"/>
            <a:ext cx="576263" cy="503238"/>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9" name="Sechseck 68"/>
          <p:cNvSpPr/>
          <p:nvPr/>
        </p:nvSpPr>
        <p:spPr>
          <a:xfrm>
            <a:off x="5867400" y="5373688"/>
            <a:ext cx="576263" cy="503237"/>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 name="Sechseck 69"/>
          <p:cNvSpPr/>
          <p:nvPr/>
        </p:nvSpPr>
        <p:spPr>
          <a:xfrm>
            <a:off x="5435600" y="5661025"/>
            <a:ext cx="576263"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1" name="Sechseck 70"/>
          <p:cNvSpPr/>
          <p:nvPr/>
        </p:nvSpPr>
        <p:spPr>
          <a:xfrm>
            <a:off x="4500563" y="5732463"/>
            <a:ext cx="576262"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2" name="Sechseck 71"/>
          <p:cNvSpPr/>
          <p:nvPr/>
        </p:nvSpPr>
        <p:spPr>
          <a:xfrm>
            <a:off x="5003800" y="5949950"/>
            <a:ext cx="576263" cy="503238"/>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3" name="Sechseck 72"/>
          <p:cNvSpPr/>
          <p:nvPr/>
        </p:nvSpPr>
        <p:spPr>
          <a:xfrm>
            <a:off x="3995738" y="5445125"/>
            <a:ext cx="576262"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 name="Sechseck 73"/>
          <p:cNvSpPr/>
          <p:nvPr/>
        </p:nvSpPr>
        <p:spPr>
          <a:xfrm>
            <a:off x="3563938" y="5157788"/>
            <a:ext cx="576262" cy="503237"/>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5" name="Sechseck 74"/>
          <p:cNvSpPr/>
          <p:nvPr/>
        </p:nvSpPr>
        <p:spPr>
          <a:xfrm>
            <a:off x="3132138" y="4941888"/>
            <a:ext cx="576262" cy="503237"/>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6" name="Sechseck 75"/>
          <p:cNvSpPr/>
          <p:nvPr/>
        </p:nvSpPr>
        <p:spPr>
          <a:xfrm>
            <a:off x="2700338" y="2636838"/>
            <a:ext cx="576262"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7" name="Sechseck 76"/>
          <p:cNvSpPr/>
          <p:nvPr/>
        </p:nvSpPr>
        <p:spPr>
          <a:xfrm>
            <a:off x="3132138" y="2349500"/>
            <a:ext cx="576262" cy="503238"/>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 name="Sechseck 77"/>
          <p:cNvSpPr/>
          <p:nvPr/>
        </p:nvSpPr>
        <p:spPr>
          <a:xfrm>
            <a:off x="3563938" y="2133600"/>
            <a:ext cx="576262" cy="503238"/>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9" name="Sechseck 78"/>
          <p:cNvSpPr/>
          <p:nvPr/>
        </p:nvSpPr>
        <p:spPr>
          <a:xfrm>
            <a:off x="3995738" y="1844675"/>
            <a:ext cx="576262"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0" name="Sechseck 79"/>
          <p:cNvSpPr/>
          <p:nvPr/>
        </p:nvSpPr>
        <p:spPr>
          <a:xfrm>
            <a:off x="4500563" y="1557338"/>
            <a:ext cx="576262" cy="503237"/>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1" name="Sechseck 80"/>
          <p:cNvSpPr/>
          <p:nvPr/>
        </p:nvSpPr>
        <p:spPr>
          <a:xfrm>
            <a:off x="4932363" y="1268413"/>
            <a:ext cx="576262" cy="504825"/>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2" name="Sechseck 81"/>
          <p:cNvSpPr/>
          <p:nvPr/>
        </p:nvSpPr>
        <p:spPr>
          <a:xfrm>
            <a:off x="5435600" y="1557338"/>
            <a:ext cx="576263" cy="503237"/>
          </a:xfrm>
          <a:prstGeom prst="hexagon">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grpId="1"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linds(horizontal)">
                                      <p:cBhvr>
                                        <p:cTn id="21" dur="500"/>
                                        <p:tgtEl>
                                          <p:spTgt spid="2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linds(horizontal)">
                                      <p:cBhvr>
                                        <p:cTn id="24" dur="500"/>
                                        <p:tgtEl>
                                          <p:spTgt spid="3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linds(horizontal)">
                                      <p:cBhvr>
                                        <p:cTn id="27" dur="500"/>
                                        <p:tgtEl>
                                          <p:spTgt spid="3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horizontal)">
                                      <p:cBhvr>
                                        <p:cTn id="30" dur="500"/>
                                        <p:tgtEl>
                                          <p:spTgt spid="1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linds(horizontal)">
                                      <p:cBhvr>
                                        <p:cTn id="33" dur="500"/>
                                        <p:tgtEl>
                                          <p:spTgt spid="1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linds(horizontal)">
                                      <p:cBhvr>
                                        <p:cTn id="39" dur="500"/>
                                        <p:tgtEl>
                                          <p:spTgt spid="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linds(horizontal)">
                                      <p:cBhvr>
                                        <p:cTn id="48" dur="500"/>
                                        <p:tgtEl>
                                          <p:spTgt spid="2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linds(horizontal)">
                                      <p:cBhvr>
                                        <p:cTn id="51" dur="500"/>
                                        <p:tgtEl>
                                          <p:spTgt spid="2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linds(horizontal)">
                                      <p:cBhvr>
                                        <p:cTn id="54" dur="500"/>
                                        <p:tgtEl>
                                          <p:spTgt spid="28"/>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linds(horizontal)">
                                      <p:cBhvr>
                                        <p:cTn id="57" dur="500"/>
                                        <p:tgtEl>
                                          <p:spTgt spid="29"/>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linds(horizontal)">
                                      <p:cBhvr>
                                        <p:cTn id="63" dur="500"/>
                                        <p:tgtEl>
                                          <p:spTgt spid="2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blinds(horizontal)">
                                      <p:cBhvr>
                                        <p:cTn id="66" dur="500"/>
                                        <p:tgtEl>
                                          <p:spTgt spid="2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blinds(horizontal)">
                                      <p:cBhvr>
                                        <p:cTn id="69" dur="500"/>
                                        <p:tgtEl>
                                          <p:spTgt spid="33"/>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blinds(horizontal)">
                                      <p:cBhvr>
                                        <p:cTn id="72" dur="500"/>
                                        <p:tgtEl>
                                          <p:spTgt spid="41"/>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blinds(horizontal)">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blinds(horizontal)">
                                      <p:cBhvr>
                                        <p:cTn id="80" dur="500"/>
                                        <p:tgtEl>
                                          <p:spTgt spid="45"/>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blinds(horizontal)">
                                      <p:cBhvr>
                                        <p:cTn id="83" dur="500"/>
                                        <p:tgtEl>
                                          <p:spTgt spid="44"/>
                                        </p:tgtEl>
                                      </p:cBhvr>
                                    </p:animEffect>
                                  </p:childTnLst>
                                </p:cTn>
                              </p:par>
                              <p:par>
                                <p:cTn id="84" presetID="3" presetClass="entr" presetSubtype="10" fill="hold" grpId="0" nodeType="withEffect">
                                  <p:stCondLst>
                                    <p:cond delay="0"/>
                                  </p:stCondLst>
                                  <p:childTnLst>
                                    <p:set>
                                      <p:cBhvr>
                                        <p:cTn id="85" dur="1" fill="hold">
                                          <p:stCondLst>
                                            <p:cond delay="0"/>
                                          </p:stCondLst>
                                        </p:cTn>
                                        <p:tgtEl>
                                          <p:spTgt spid="43"/>
                                        </p:tgtEl>
                                        <p:attrNameLst>
                                          <p:attrName>style.visibility</p:attrName>
                                        </p:attrNameLst>
                                      </p:cBhvr>
                                      <p:to>
                                        <p:strVal val="visible"/>
                                      </p:to>
                                    </p:set>
                                    <p:animEffect transition="in" filter="blinds(horizontal)">
                                      <p:cBhvr>
                                        <p:cTn id="86" dur="500"/>
                                        <p:tgtEl>
                                          <p:spTgt spid="43"/>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blinds(horizontal)">
                                      <p:cBhvr>
                                        <p:cTn id="89" dur="500"/>
                                        <p:tgtEl>
                                          <p:spTgt spid="42"/>
                                        </p:tgtEl>
                                      </p:cBhvr>
                                    </p:animEffect>
                                  </p:childTnLst>
                                </p:cTn>
                              </p:par>
                              <p:par>
                                <p:cTn id="90" presetID="3" presetClass="entr" presetSubtype="1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linds(horizontal)">
                                      <p:cBhvr>
                                        <p:cTn id="92" dur="500"/>
                                        <p:tgtEl>
                                          <p:spTgt spid="30"/>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animEffect transition="in" filter="blinds(horizontal)">
                                      <p:cBhvr>
                                        <p:cTn id="95" dur="500"/>
                                        <p:tgtEl>
                                          <p:spTgt spid="52"/>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blinds(horizontal)">
                                      <p:cBhvr>
                                        <p:cTn id="98" dur="500"/>
                                        <p:tgtEl>
                                          <p:spTgt spid="53"/>
                                        </p:tgtEl>
                                      </p:cBhvr>
                                    </p:animEffect>
                                  </p:childTnLst>
                                </p:cTn>
                              </p:par>
                              <p:par>
                                <p:cTn id="99" presetID="3" presetClass="entr" presetSubtype="1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blinds(horizontal)">
                                      <p:cBhvr>
                                        <p:cTn id="101" dur="500"/>
                                        <p:tgtEl>
                                          <p:spTgt spid="54"/>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55"/>
                                        </p:tgtEl>
                                        <p:attrNameLst>
                                          <p:attrName>style.visibility</p:attrName>
                                        </p:attrNameLst>
                                      </p:cBhvr>
                                      <p:to>
                                        <p:strVal val="visible"/>
                                      </p:to>
                                    </p:set>
                                    <p:animEffect transition="in" filter="blinds(horizontal)">
                                      <p:cBhvr>
                                        <p:cTn id="104" dur="500"/>
                                        <p:tgtEl>
                                          <p:spTgt spid="55"/>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blinds(horizontal)">
                                      <p:cBhvr>
                                        <p:cTn id="110" dur="500"/>
                                        <p:tgtEl>
                                          <p:spTgt spid="36"/>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blinds(horizontal)">
                                      <p:cBhvr>
                                        <p:cTn id="113" dur="500"/>
                                        <p:tgtEl>
                                          <p:spTgt spid="37"/>
                                        </p:tgtEl>
                                      </p:cBhvr>
                                    </p:animEffect>
                                  </p:childTnLst>
                                </p:cTn>
                              </p:par>
                              <p:par>
                                <p:cTn id="114" presetID="3" presetClass="entr" presetSubtype="10"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blinds(horizontal)">
                                      <p:cBhvr>
                                        <p:cTn id="116" dur="500"/>
                                        <p:tgtEl>
                                          <p:spTgt spid="38"/>
                                        </p:tgtEl>
                                      </p:cBhvr>
                                    </p:animEffect>
                                  </p:childTnLst>
                                </p:cTn>
                              </p:par>
                              <p:par>
                                <p:cTn id="117" presetID="3" presetClass="entr" presetSubtype="10" fill="hold" grpId="0"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blinds(horizontal)">
                                      <p:cBhvr>
                                        <p:cTn id="119" dur="500"/>
                                        <p:tgtEl>
                                          <p:spTgt spid="39"/>
                                        </p:tgtEl>
                                      </p:cBhvr>
                                    </p:animEffect>
                                  </p:childTnLst>
                                </p:cTn>
                              </p:par>
                              <p:par>
                                <p:cTn id="120" presetID="3" presetClass="entr" presetSubtype="10" fill="hold" grpId="0" nodeType="with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blinds(horizontal)">
                                      <p:cBhvr>
                                        <p:cTn id="122" dur="500"/>
                                        <p:tgtEl>
                                          <p:spTgt spid="51"/>
                                        </p:tgtEl>
                                      </p:cBhvr>
                                    </p:animEffect>
                                  </p:childTnLst>
                                </p:cTn>
                              </p:par>
                              <p:par>
                                <p:cTn id="123" presetID="3" presetClass="entr" presetSubtype="10" fill="hold" grpId="0" nodeType="with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blinds(horizontal)">
                                      <p:cBhvr>
                                        <p:cTn id="125" dur="500"/>
                                        <p:tgtEl>
                                          <p:spTgt spid="49"/>
                                        </p:tgtEl>
                                      </p:cBhvr>
                                    </p:animEffect>
                                  </p:childTnLst>
                                </p:cTn>
                              </p:par>
                              <p:par>
                                <p:cTn id="126" presetID="3" presetClass="entr" presetSubtype="10" fill="hold" grpId="0" nodeType="withEffect">
                                  <p:stCondLst>
                                    <p:cond delay="0"/>
                                  </p:stCondLst>
                                  <p:childTnLst>
                                    <p:set>
                                      <p:cBhvr>
                                        <p:cTn id="127" dur="1" fill="hold">
                                          <p:stCondLst>
                                            <p:cond delay="0"/>
                                          </p:stCondLst>
                                        </p:cTn>
                                        <p:tgtEl>
                                          <p:spTgt spid="50"/>
                                        </p:tgtEl>
                                        <p:attrNameLst>
                                          <p:attrName>style.visibility</p:attrName>
                                        </p:attrNameLst>
                                      </p:cBhvr>
                                      <p:to>
                                        <p:strVal val="visible"/>
                                      </p:to>
                                    </p:set>
                                    <p:animEffect transition="in" filter="blinds(horizontal)">
                                      <p:cBhvr>
                                        <p:cTn id="128" dur="500"/>
                                        <p:tgtEl>
                                          <p:spTgt spid="50"/>
                                        </p:tgtEl>
                                      </p:cBhvr>
                                    </p:animEffect>
                                  </p:childTnLst>
                                </p:cTn>
                              </p:par>
                              <p:par>
                                <p:cTn id="129" presetID="3" presetClass="entr" presetSubtype="10" fill="hold" grpId="0" nodeType="withEffect">
                                  <p:stCondLst>
                                    <p:cond delay="0"/>
                                  </p:stCondLst>
                                  <p:childTnLst>
                                    <p:set>
                                      <p:cBhvr>
                                        <p:cTn id="130" dur="1" fill="hold">
                                          <p:stCondLst>
                                            <p:cond delay="0"/>
                                          </p:stCondLst>
                                        </p:cTn>
                                        <p:tgtEl>
                                          <p:spTgt spid="48"/>
                                        </p:tgtEl>
                                        <p:attrNameLst>
                                          <p:attrName>style.visibility</p:attrName>
                                        </p:attrNameLst>
                                      </p:cBhvr>
                                      <p:to>
                                        <p:strVal val="visible"/>
                                      </p:to>
                                    </p:set>
                                    <p:animEffect transition="in" filter="blinds(horizontal)">
                                      <p:cBhvr>
                                        <p:cTn id="131" dur="500"/>
                                        <p:tgtEl>
                                          <p:spTgt spid="48"/>
                                        </p:tgtEl>
                                      </p:cBhvr>
                                    </p:animEffect>
                                  </p:childTnLst>
                                </p:cTn>
                              </p:par>
                              <p:par>
                                <p:cTn id="132" presetID="3" presetClass="entr" presetSubtype="10" fill="hold" grpId="0" nodeType="withEffect">
                                  <p:stCondLst>
                                    <p:cond delay="0"/>
                                  </p:stCondLst>
                                  <p:childTnLst>
                                    <p:set>
                                      <p:cBhvr>
                                        <p:cTn id="133" dur="1" fill="hold">
                                          <p:stCondLst>
                                            <p:cond delay="0"/>
                                          </p:stCondLst>
                                        </p:cTn>
                                        <p:tgtEl>
                                          <p:spTgt spid="46"/>
                                        </p:tgtEl>
                                        <p:attrNameLst>
                                          <p:attrName>style.visibility</p:attrName>
                                        </p:attrNameLst>
                                      </p:cBhvr>
                                      <p:to>
                                        <p:strVal val="visible"/>
                                      </p:to>
                                    </p:set>
                                    <p:animEffect transition="in" filter="blinds(horizontal)">
                                      <p:cBhvr>
                                        <p:cTn id="134" dur="500"/>
                                        <p:tgtEl>
                                          <p:spTgt spid="46"/>
                                        </p:tgtEl>
                                      </p:cBhvr>
                                    </p:animEffect>
                                  </p:childTnLst>
                                </p:cTn>
                              </p:par>
                              <p:par>
                                <p:cTn id="135" presetID="3" presetClass="entr" presetSubtype="10" fill="hold" grpId="0" nodeType="with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blinds(horizontal)">
                                      <p:cBhvr>
                                        <p:cTn id="137" dur="500"/>
                                        <p:tgtEl>
                                          <p:spTgt spid="47"/>
                                        </p:tgtEl>
                                      </p:cBhvr>
                                    </p:animEffect>
                                  </p:childTnLst>
                                </p:cTn>
                              </p:par>
                              <p:par>
                                <p:cTn id="138" presetID="3" presetClass="entr" presetSubtype="10" fill="hold" grpId="0" nodeType="with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blinds(horizontal)">
                                      <p:cBhvr>
                                        <p:cTn id="140" dur="500"/>
                                        <p:tgtEl>
                                          <p:spTgt spid="8"/>
                                        </p:tgtEl>
                                      </p:cBhvr>
                                    </p:animEffect>
                                  </p:childTnLst>
                                </p:cTn>
                              </p:par>
                              <p:par>
                                <p:cTn id="141" presetID="3" presetClass="entr" presetSubtype="10" fill="hold" grpId="0"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blinds(horizontal)">
                                      <p:cBhvr>
                                        <p:cTn id="143" dur="500"/>
                                        <p:tgtEl>
                                          <p:spTgt spid="11"/>
                                        </p:tgtEl>
                                      </p:cBhvr>
                                    </p:animEffect>
                                  </p:childTnLst>
                                </p:cTn>
                              </p:par>
                            </p:childTnLst>
                          </p:cTn>
                        </p:par>
                      </p:childTnLst>
                    </p:cTn>
                  </p:par>
                  <p:par>
                    <p:cTn id="144" fill="hold">
                      <p:stCondLst>
                        <p:cond delay="indefinite"/>
                      </p:stCondLst>
                      <p:childTnLst>
                        <p:par>
                          <p:cTn id="145" fill="hold">
                            <p:stCondLst>
                              <p:cond delay="0"/>
                            </p:stCondLst>
                            <p:childTnLst>
                              <p:par>
                                <p:cTn id="146" presetID="3" presetClass="entr" presetSubtype="10" fill="hold" grpId="0" nodeType="clickEffect">
                                  <p:stCondLst>
                                    <p:cond delay="0"/>
                                  </p:stCondLst>
                                  <p:childTnLst>
                                    <p:set>
                                      <p:cBhvr>
                                        <p:cTn id="147" dur="1" fill="hold">
                                          <p:stCondLst>
                                            <p:cond delay="0"/>
                                          </p:stCondLst>
                                        </p:cTn>
                                        <p:tgtEl>
                                          <p:spTgt spid="61"/>
                                        </p:tgtEl>
                                        <p:attrNameLst>
                                          <p:attrName>style.visibility</p:attrName>
                                        </p:attrNameLst>
                                      </p:cBhvr>
                                      <p:to>
                                        <p:strVal val="visible"/>
                                      </p:to>
                                    </p:set>
                                    <p:animEffect transition="in" filter="blinds(horizontal)">
                                      <p:cBhvr>
                                        <p:cTn id="148" dur="500"/>
                                        <p:tgtEl>
                                          <p:spTgt spid="61"/>
                                        </p:tgtEl>
                                      </p:cBhvr>
                                    </p:animEffect>
                                  </p:childTnLst>
                                </p:cTn>
                              </p:par>
                              <p:par>
                                <p:cTn id="149" presetID="3" presetClass="entr" presetSubtype="10" fill="hold" grpId="0" nodeType="withEffect">
                                  <p:stCondLst>
                                    <p:cond delay="0"/>
                                  </p:stCondLst>
                                  <p:childTnLst>
                                    <p:set>
                                      <p:cBhvr>
                                        <p:cTn id="150" dur="1" fill="hold">
                                          <p:stCondLst>
                                            <p:cond delay="0"/>
                                          </p:stCondLst>
                                        </p:cTn>
                                        <p:tgtEl>
                                          <p:spTgt spid="62"/>
                                        </p:tgtEl>
                                        <p:attrNameLst>
                                          <p:attrName>style.visibility</p:attrName>
                                        </p:attrNameLst>
                                      </p:cBhvr>
                                      <p:to>
                                        <p:strVal val="visible"/>
                                      </p:to>
                                    </p:set>
                                    <p:animEffect transition="in" filter="blinds(horizontal)">
                                      <p:cBhvr>
                                        <p:cTn id="151" dur="500"/>
                                        <p:tgtEl>
                                          <p:spTgt spid="62"/>
                                        </p:tgtEl>
                                      </p:cBhvr>
                                    </p:animEffect>
                                  </p:childTnLst>
                                </p:cTn>
                              </p:par>
                              <p:par>
                                <p:cTn id="152" presetID="3" presetClass="entr" presetSubtype="10" fill="hold" grpId="0" nodeType="withEffect">
                                  <p:stCondLst>
                                    <p:cond delay="0"/>
                                  </p:stCondLst>
                                  <p:childTnLst>
                                    <p:set>
                                      <p:cBhvr>
                                        <p:cTn id="153" dur="1" fill="hold">
                                          <p:stCondLst>
                                            <p:cond delay="0"/>
                                          </p:stCondLst>
                                        </p:cTn>
                                        <p:tgtEl>
                                          <p:spTgt spid="63"/>
                                        </p:tgtEl>
                                        <p:attrNameLst>
                                          <p:attrName>style.visibility</p:attrName>
                                        </p:attrNameLst>
                                      </p:cBhvr>
                                      <p:to>
                                        <p:strVal val="visible"/>
                                      </p:to>
                                    </p:set>
                                    <p:animEffect transition="in" filter="blinds(horizontal)">
                                      <p:cBhvr>
                                        <p:cTn id="154" dur="500"/>
                                        <p:tgtEl>
                                          <p:spTgt spid="63"/>
                                        </p:tgtEl>
                                      </p:cBhvr>
                                    </p:animEffect>
                                  </p:childTnLst>
                                </p:cTn>
                              </p:par>
                              <p:par>
                                <p:cTn id="155" presetID="3" presetClass="entr" presetSubtype="10" fill="hold" grpId="0" nodeType="withEffect">
                                  <p:stCondLst>
                                    <p:cond delay="0"/>
                                  </p:stCondLst>
                                  <p:childTnLst>
                                    <p:set>
                                      <p:cBhvr>
                                        <p:cTn id="156" dur="1" fill="hold">
                                          <p:stCondLst>
                                            <p:cond delay="0"/>
                                          </p:stCondLst>
                                        </p:cTn>
                                        <p:tgtEl>
                                          <p:spTgt spid="64"/>
                                        </p:tgtEl>
                                        <p:attrNameLst>
                                          <p:attrName>style.visibility</p:attrName>
                                        </p:attrNameLst>
                                      </p:cBhvr>
                                      <p:to>
                                        <p:strVal val="visible"/>
                                      </p:to>
                                    </p:set>
                                    <p:animEffect transition="in" filter="blinds(horizontal)">
                                      <p:cBhvr>
                                        <p:cTn id="157" dur="500"/>
                                        <p:tgtEl>
                                          <p:spTgt spid="64"/>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66"/>
                                        </p:tgtEl>
                                        <p:attrNameLst>
                                          <p:attrName>style.visibility</p:attrName>
                                        </p:attrNameLst>
                                      </p:cBhvr>
                                      <p:to>
                                        <p:strVal val="visible"/>
                                      </p:to>
                                    </p:set>
                                    <p:animEffect transition="in" filter="blinds(horizontal)">
                                      <p:cBhvr>
                                        <p:cTn id="160" dur="500"/>
                                        <p:tgtEl>
                                          <p:spTgt spid="66"/>
                                        </p:tgtEl>
                                      </p:cBhvr>
                                    </p:animEffect>
                                  </p:childTnLst>
                                </p:cTn>
                              </p:par>
                              <p:par>
                                <p:cTn id="161" presetID="3" presetClass="entr" presetSubtype="10" fill="hold" grpId="0" nodeType="withEffect">
                                  <p:stCondLst>
                                    <p:cond delay="0"/>
                                  </p:stCondLst>
                                  <p:childTnLst>
                                    <p:set>
                                      <p:cBhvr>
                                        <p:cTn id="162" dur="1" fill="hold">
                                          <p:stCondLst>
                                            <p:cond delay="0"/>
                                          </p:stCondLst>
                                        </p:cTn>
                                        <p:tgtEl>
                                          <p:spTgt spid="67"/>
                                        </p:tgtEl>
                                        <p:attrNameLst>
                                          <p:attrName>style.visibility</p:attrName>
                                        </p:attrNameLst>
                                      </p:cBhvr>
                                      <p:to>
                                        <p:strVal val="visible"/>
                                      </p:to>
                                    </p:set>
                                    <p:animEffect transition="in" filter="blinds(horizontal)">
                                      <p:cBhvr>
                                        <p:cTn id="163" dur="500"/>
                                        <p:tgtEl>
                                          <p:spTgt spid="67"/>
                                        </p:tgtEl>
                                      </p:cBhvr>
                                    </p:animEffect>
                                  </p:childTnLst>
                                </p:cTn>
                              </p:par>
                              <p:par>
                                <p:cTn id="164" presetID="3" presetClass="entr" presetSubtype="10" fill="hold" grpId="0" nodeType="withEffect">
                                  <p:stCondLst>
                                    <p:cond delay="0"/>
                                  </p:stCondLst>
                                  <p:childTnLst>
                                    <p:set>
                                      <p:cBhvr>
                                        <p:cTn id="165" dur="1" fill="hold">
                                          <p:stCondLst>
                                            <p:cond delay="0"/>
                                          </p:stCondLst>
                                        </p:cTn>
                                        <p:tgtEl>
                                          <p:spTgt spid="68"/>
                                        </p:tgtEl>
                                        <p:attrNameLst>
                                          <p:attrName>style.visibility</p:attrName>
                                        </p:attrNameLst>
                                      </p:cBhvr>
                                      <p:to>
                                        <p:strVal val="visible"/>
                                      </p:to>
                                    </p:set>
                                    <p:animEffect transition="in" filter="blinds(horizontal)">
                                      <p:cBhvr>
                                        <p:cTn id="166" dur="500"/>
                                        <p:tgtEl>
                                          <p:spTgt spid="68"/>
                                        </p:tgtEl>
                                      </p:cBhvr>
                                    </p:animEffect>
                                  </p:childTnLst>
                                </p:cTn>
                              </p:par>
                              <p:par>
                                <p:cTn id="167" presetID="3" presetClass="entr" presetSubtype="10" fill="hold" grpId="0" nodeType="withEffect">
                                  <p:stCondLst>
                                    <p:cond delay="0"/>
                                  </p:stCondLst>
                                  <p:childTnLst>
                                    <p:set>
                                      <p:cBhvr>
                                        <p:cTn id="168" dur="1" fill="hold">
                                          <p:stCondLst>
                                            <p:cond delay="0"/>
                                          </p:stCondLst>
                                        </p:cTn>
                                        <p:tgtEl>
                                          <p:spTgt spid="57"/>
                                        </p:tgtEl>
                                        <p:attrNameLst>
                                          <p:attrName>style.visibility</p:attrName>
                                        </p:attrNameLst>
                                      </p:cBhvr>
                                      <p:to>
                                        <p:strVal val="visible"/>
                                      </p:to>
                                    </p:set>
                                    <p:animEffect transition="in" filter="blinds(horizontal)">
                                      <p:cBhvr>
                                        <p:cTn id="169" dur="500"/>
                                        <p:tgtEl>
                                          <p:spTgt spid="57"/>
                                        </p:tgtEl>
                                      </p:cBhvr>
                                    </p:animEffect>
                                  </p:childTnLst>
                                </p:cTn>
                              </p:par>
                              <p:par>
                                <p:cTn id="170" presetID="3" presetClass="entr" presetSubtype="10"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linds(horizontal)">
                                      <p:cBhvr>
                                        <p:cTn id="172" dur="500"/>
                                        <p:tgtEl>
                                          <p:spTgt spid="58"/>
                                        </p:tgtEl>
                                      </p:cBhvr>
                                    </p:animEffect>
                                  </p:childTnLst>
                                </p:cTn>
                              </p:par>
                              <p:par>
                                <p:cTn id="173" presetID="3" presetClass="entr" presetSubtype="10" fill="hold" grpId="0" nodeType="withEffect">
                                  <p:stCondLst>
                                    <p:cond delay="0"/>
                                  </p:stCondLst>
                                  <p:childTnLst>
                                    <p:set>
                                      <p:cBhvr>
                                        <p:cTn id="174" dur="1" fill="hold">
                                          <p:stCondLst>
                                            <p:cond delay="0"/>
                                          </p:stCondLst>
                                        </p:cTn>
                                        <p:tgtEl>
                                          <p:spTgt spid="59"/>
                                        </p:tgtEl>
                                        <p:attrNameLst>
                                          <p:attrName>style.visibility</p:attrName>
                                        </p:attrNameLst>
                                      </p:cBhvr>
                                      <p:to>
                                        <p:strVal val="visible"/>
                                      </p:to>
                                    </p:set>
                                    <p:animEffect transition="in" filter="blinds(horizontal)">
                                      <p:cBhvr>
                                        <p:cTn id="175" dur="500"/>
                                        <p:tgtEl>
                                          <p:spTgt spid="59"/>
                                        </p:tgtEl>
                                      </p:cBhvr>
                                    </p:animEffect>
                                  </p:childTnLst>
                                </p:cTn>
                              </p:par>
                              <p:par>
                                <p:cTn id="176" presetID="3" presetClass="entr" presetSubtype="10" fill="hold" grpId="0" nodeType="withEffect">
                                  <p:stCondLst>
                                    <p:cond delay="0"/>
                                  </p:stCondLst>
                                  <p:childTnLst>
                                    <p:set>
                                      <p:cBhvr>
                                        <p:cTn id="177" dur="1" fill="hold">
                                          <p:stCondLst>
                                            <p:cond delay="0"/>
                                          </p:stCondLst>
                                        </p:cTn>
                                        <p:tgtEl>
                                          <p:spTgt spid="60"/>
                                        </p:tgtEl>
                                        <p:attrNameLst>
                                          <p:attrName>style.visibility</p:attrName>
                                        </p:attrNameLst>
                                      </p:cBhvr>
                                      <p:to>
                                        <p:strVal val="visible"/>
                                      </p:to>
                                    </p:set>
                                    <p:animEffect transition="in" filter="blinds(horizontal)">
                                      <p:cBhvr>
                                        <p:cTn id="178" dur="500"/>
                                        <p:tgtEl>
                                          <p:spTgt spid="60"/>
                                        </p:tgtEl>
                                      </p:cBhvr>
                                    </p:animEffect>
                                  </p:childTnLst>
                                </p:cTn>
                              </p:par>
                              <p:par>
                                <p:cTn id="179" presetID="3" presetClass="entr" presetSubtype="10" fill="hold" grpId="0" nodeType="withEffect">
                                  <p:stCondLst>
                                    <p:cond delay="0"/>
                                  </p:stCondLst>
                                  <p:childTnLst>
                                    <p:set>
                                      <p:cBhvr>
                                        <p:cTn id="180" dur="1" fill="hold">
                                          <p:stCondLst>
                                            <p:cond delay="0"/>
                                          </p:stCondLst>
                                        </p:cTn>
                                        <p:tgtEl>
                                          <p:spTgt spid="76"/>
                                        </p:tgtEl>
                                        <p:attrNameLst>
                                          <p:attrName>style.visibility</p:attrName>
                                        </p:attrNameLst>
                                      </p:cBhvr>
                                      <p:to>
                                        <p:strVal val="visible"/>
                                      </p:to>
                                    </p:set>
                                    <p:animEffect transition="in" filter="blinds(horizontal)">
                                      <p:cBhvr>
                                        <p:cTn id="181" dur="500"/>
                                        <p:tgtEl>
                                          <p:spTgt spid="76"/>
                                        </p:tgtEl>
                                      </p:cBhvr>
                                    </p:animEffect>
                                  </p:childTnLst>
                                </p:cTn>
                              </p:par>
                              <p:par>
                                <p:cTn id="182" presetID="3" presetClass="entr" presetSubtype="10" fill="hold" grpId="0" nodeType="withEffect">
                                  <p:stCondLst>
                                    <p:cond delay="0"/>
                                  </p:stCondLst>
                                  <p:childTnLst>
                                    <p:set>
                                      <p:cBhvr>
                                        <p:cTn id="183" dur="1" fill="hold">
                                          <p:stCondLst>
                                            <p:cond delay="0"/>
                                          </p:stCondLst>
                                        </p:cTn>
                                        <p:tgtEl>
                                          <p:spTgt spid="75"/>
                                        </p:tgtEl>
                                        <p:attrNameLst>
                                          <p:attrName>style.visibility</p:attrName>
                                        </p:attrNameLst>
                                      </p:cBhvr>
                                      <p:to>
                                        <p:strVal val="visible"/>
                                      </p:to>
                                    </p:set>
                                    <p:animEffect transition="in" filter="blinds(horizontal)">
                                      <p:cBhvr>
                                        <p:cTn id="184" dur="500"/>
                                        <p:tgtEl>
                                          <p:spTgt spid="75"/>
                                        </p:tgtEl>
                                      </p:cBhvr>
                                    </p:animEffect>
                                  </p:childTnLst>
                                </p:cTn>
                              </p:par>
                              <p:par>
                                <p:cTn id="185" presetID="3" presetClass="entr" presetSubtype="10" fill="hold" grpId="0" nodeType="withEffect">
                                  <p:stCondLst>
                                    <p:cond delay="0"/>
                                  </p:stCondLst>
                                  <p:childTnLst>
                                    <p:set>
                                      <p:cBhvr>
                                        <p:cTn id="186" dur="1" fill="hold">
                                          <p:stCondLst>
                                            <p:cond delay="0"/>
                                          </p:stCondLst>
                                        </p:cTn>
                                        <p:tgtEl>
                                          <p:spTgt spid="74"/>
                                        </p:tgtEl>
                                        <p:attrNameLst>
                                          <p:attrName>style.visibility</p:attrName>
                                        </p:attrNameLst>
                                      </p:cBhvr>
                                      <p:to>
                                        <p:strVal val="visible"/>
                                      </p:to>
                                    </p:set>
                                    <p:animEffect transition="in" filter="blinds(horizontal)">
                                      <p:cBhvr>
                                        <p:cTn id="187" dur="500"/>
                                        <p:tgtEl>
                                          <p:spTgt spid="74"/>
                                        </p:tgtEl>
                                      </p:cBhvr>
                                    </p:animEffect>
                                  </p:childTnLst>
                                </p:cTn>
                              </p:par>
                              <p:par>
                                <p:cTn id="188" presetID="3" presetClass="entr" presetSubtype="10" fill="hold" grpId="0" nodeType="withEffect">
                                  <p:stCondLst>
                                    <p:cond delay="0"/>
                                  </p:stCondLst>
                                  <p:childTnLst>
                                    <p:set>
                                      <p:cBhvr>
                                        <p:cTn id="189" dur="1" fill="hold">
                                          <p:stCondLst>
                                            <p:cond delay="0"/>
                                          </p:stCondLst>
                                        </p:cTn>
                                        <p:tgtEl>
                                          <p:spTgt spid="73"/>
                                        </p:tgtEl>
                                        <p:attrNameLst>
                                          <p:attrName>style.visibility</p:attrName>
                                        </p:attrNameLst>
                                      </p:cBhvr>
                                      <p:to>
                                        <p:strVal val="visible"/>
                                      </p:to>
                                    </p:set>
                                    <p:animEffect transition="in" filter="blinds(horizontal)">
                                      <p:cBhvr>
                                        <p:cTn id="190" dur="500"/>
                                        <p:tgtEl>
                                          <p:spTgt spid="73"/>
                                        </p:tgtEl>
                                      </p:cBhvr>
                                    </p:animEffect>
                                  </p:childTnLst>
                                </p:cTn>
                              </p:par>
                              <p:par>
                                <p:cTn id="191" presetID="3" presetClass="entr" presetSubtype="10" fill="hold" grpId="0" nodeType="withEffect">
                                  <p:stCondLst>
                                    <p:cond delay="0"/>
                                  </p:stCondLst>
                                  <p:childTnLst>
                                    <p:set>
                                      <p:cBhvr>
                                        <p:cTn id="192" dur="1" fill="hold">
                                          <p:stCondLst>
                                            <p:cond delay="0"/>
                                          </p:stCondLst>
                                        </p:cTn>
                                        <p:tgtEl>
                                          <p:spTgt spid="71"/>
                                        </p:tgtEl>
                                        <p:attrNameLst>
                                          <p:attrName>style.visibility</p:attrName>
                                        </p:attrNameLst>
                                      </p:cBhvr>
                                      <p:to>
                                        <p:strVal val="visible"/>
                                      </p:to>
                                    </p:set>
                                    <p:animEffect transition="in" filter="blinds(horizontal)">
                                      <p:cBhvr>
                                        <p:cTn id="193" dur="500"/>
                                        <p:tgtEl>
                                          <p:spTgt spid="71"/>
                                        </p:tgtEl>
                                      </p:cBhvr>
                                    </p:animEffect>
                                  </p:childTnLst>
                                </p:cTn>
                              </p:par>
                              <p:par>
                                <p:cTn id="194" presetID="3" presetClass="entr" presetSubtype="10" fill="hold" grpId="0" nodeType="withEffect">
                                  <p:stCondLst>
                                    <p:cond delay="0"/>
                                  </p:stCondLst>
                                  <p:childTnLst>
                                    <p:set>
                                      <p:cBhvr>
                                        <p:cTn id="195" dur="1" fill="hold">
                                          <p:stCondLst>
                                            <p:cond delay="0"/>
                                          </p:stCondLst>
                                        </p:cTn>
                                        <p:tgtEl>
                                          <p:spTgt spid="72"/>
                                        </p:tgtEl>
                                        <p:attrNameLst>
                                          <p:attrName>style.visibility</p:attrName>
                                        </p:attrNameLst>
                                      </p:cBhvr>
                                      <p:to>
                                        <p:strVal val="visible"/>
                                      </p:to>
                                    </p:set>
                                    <p:animEffect transition="in" filter="blinds(horizontal)">
                                      <p:cBhvr>
                                        <p:cTn id="196" dur="500"/>
                                        <p:tgtEl>
                                          <p:spTgt spid="72"/>
                                        </p:tgtEl>
                                      </p:cBhvr>
                                    </p:animEffect>
                                  </p:childTnLst>
                                </p:cTn>
                              </p:par>
                              <p:par>
                                <p:cTn id="197" presetID="3" presetClass="entr" presetSubtype="10" fill="hold" grpId="0" nodeType="withEffect">
                                  <p:stCondLst>
                                    <p:cond delay="0"/>
                                  </p:stCondLst>
                                  <p:childTnLst>
                                    <p:set>
                                      <p:cBhvr>
                                        <p:cTn id="198" dur="1" fill="hold">
                                          <p:stCondLst>
                                            <p:cond delay="0"/>
                                          </p:stCondLst>
                                        </p:cTn>
                                        <p:tgtEl>
                                          <p:spTgt spid="70"/>
                                        </p:tgtEl>
                                        <p:attrNameLst>
                                          <p:attrName>style.visibility</p:attrName>
                                        </p:attrNameLst>
                                      </p:cBhvr>
                                      <p:to>
                                        <p:strVal val="visible"/>
                                      </p:to>
                                    </p:set>
                                    <p:animEffect transition="in" filter="blinds(horizontal)">
                                      <p:cBhvr>
                                        <p:cTn id="199" dur="500"/>
                                        <p:tgtEl>
                                          <p:spTgt spid="70"/>
                                        </p:tgtEl>
                                      </p:cBhvr>
                                    </p:animEffect>
                                  </p:childTnLst>
                                </p:cTn>
                              </p:par>
                              <p:par>
                                <p:cTn id="200" presetID="3" presetClass="entr" presetSubtype="10" fill="hold" grpId="0" nodeType="withEffect">
                                  <p:stCondLst>
                                    <p:cond delay="0"/>
                                  </p:stCondLst>
                                  <p:childTnLst>
                                    <p:set>
                                      <p:cBhvr>
                                        <p:cTn id="201" dur="1" fill="hold">
                                          <p:stCondLst>
                                            <p:cond delay="0"/>
                                          </p:stCondLst>
                                        </p:cTn>
                                        <p:tgtEl>
                                          <p:spTgt spid="69"/>
                                        </p:tgtEl>
                                        <p:attrNameLst>
                                          <p:attrName>style.visibility</p:attrName>
                                        </p:attrNameLst>
                                      </p:cBhvr>
                                      <p:to>
                                        <p:strVal val="visible"/>
                                      </p:to>
                                    </p:set>
                                    <p:animEffect transition="in" filter="blinds(horizontal)">
                                      <p:cBhvr>
                                        <p:cTn id="202" dur="500"/>
                                        <p:tgtEl>
                                          <p:spTgt spid="69"/>
                                        </p:tgtEl>
                                      </p:cBhvr>
                                    </p:animEffect>
                                  </p:childTnLst>
                                </p:cTn>
                              </p:par>
                              <p:par>
                                <p:cTn id="203" presetID="3" presetClass="entr" presetSubtype="10" fill="hold" grpId="0" nodeType="withEffect">
                                  <p:stCondLst>
                                    <p:cond delay="0"/>
                                  </p:stCondLst>
                                  <p:childTnLst>
                                    <p:set>
                                      <p:cBhvr>
                                        <p:cTn id="204" dur="1" fill="hold">
                                          <p:stCondLst>
                                            <p:cond delay="0"/>
                                          </p:stCondLst>
                                        </p:cTn>
                                        <p:tgtEl>
                                          <p:spTgt spid="65"/>
                                        </p:tgtEl>
                                        <p:attrNameLst>
                                          <p:attrName>style.visibility</p:attrName>
                                        </p:attrNameLst>
                                      </p:cBhvr>
                                      <p:to>
                                        <p:strVal val="visible"/>
                                      </p:to>
                                    </p:set>
                                    <p:animEffect transition="in" filter="blinds(horizontal)">
                                      <p:cBhvr>
                                        <p:cTn id="205" dur="500"/>
                                        <p:tgtEl>
                                          <p:spTgt spid="65"/>
                                        </p:tgtEl>
                                      </p:cBhvr>
                                    </p:animEffect>
                                  </p:childTnLst>
                                </p:cTn>
                              </p:par>
                              <p:par>
                                <p:cTn id="206" presetID="3" presetClass="entr" presetSubtype="10" fill="hold" grpId="0" nodeType="withEffect">
                                  <p:stCondLst>
                                    <p:cond delay="0"/>
                                  </p:stCondLst>
                                  <p:childTnLst>
                                    <p:set>
                                      <p:cBhvr>
                                        <p:cTn id="207" dur="1" fill="hold">
                                          <p:stCondLst>
                                            <p:cond delay="0"/>
                                          </p:stCondLst>
                                        </p:cTn>
                                        <p:tgtEl>
                                          <p:spTgt spid="82"/>
                                        </p:tgtEl>
                                        <p:attrNameLst>
                                          <p:attrName>style.visibility</p:attrName>
                                        </p:attrNameLst>
                                      </p:cBhvr>
                                      <p:to>
                                        <p:strVal val="visible"/>
                                      </p:to>
                                    </p:set>
                                    <p:animEffect transition="in" filter="blinds(horizontal)">
                                      <p:cBhvr>
                                        <p:cTn id="208" dur="500"/>
                                        <p:tgtEl>
                                          <p:spTgt spid="82"/>
                                        </p:tgtEl>
                                      </p:cBhvr>
                                    </p:animEffect>
                                  </p:childTnLst>
                                </p:cTn>
                              </p:par>
                              <p:par>
                                <p:cTn id="209" presetID="3" presetClass="entr" presetSubtype="10" fill="hold" grpId="0" nodeType="withEffect">
                                  <p:stCondLst>
                                    <p:cond delay="0"/>
                                  </p:stCondLst>
                                  <p:childTnLst>
                                    <p:set>
                                      <p:cBhvr>
                                        <p:cTn id="210" dur="1" fill="hold">
                                          <p:stCondLst>
                                            <p:cond delay="0"/>
                                          </p:stCondLst>
                                        </p:cTn>
                                        <p:tgtEl>
                                          <p:spTgt spid="77"/>
                                        </p:tgtEl>
                                        <p:attrNameLst>
                                          <p:attrName>style.visibility</p:attrName>
                                        </p:attrNameLst>
                                      </p:cBhvr>
                                      <p:to>
                                        <p:strVal val="visible"/>
                                      </p:to>
                                    </p:set>
                                    <p:animEffect transition="in" filter="blinds(horizontal)">
                                      <p:cBhvr>
                                        <p:cTn id="211" dur="500"/>
                                        <p:tgtEl>
                                          <p:spTgt spid="77"/>
                                        </p:tgtEl>
                                      </p:cBhvr>
                                    </p:animEffect>
                                  </p:childTnLst>
                                </p:cTn>
                              </p:par>
                              <p:par>
                                <p:cTn id="212" presetID="3" presetClass="entr" presetSubtype="10" fill="hold" grpId="0" nodeType="withEffect">
                                  <p:stCondLst>
                                    <p:cond delay="0"/>
                                  </p:stCondLst>
                                  <p:childTnLst>
                                    <p:set>
                                      <p:cBhvr>
                                        <p:cTn id="213" dur="1" fill="hold">
                                          <p:stCondLst>
                                            <p:cond delay="0"/>
                                          </p:stCondLst>
                                        </p:cTn>
                                        <p:tgtEl>
                                          <p:spTgt spid="78"/>
                                        </p:tgtEl>
                                        <p:attrNameLst>
                                          <p:attrName>style.visibility</p:attrName>
                                        </p:attrNameLst>
                                      </p:cBhvr>
                                      <p:to>
                                        <p:strVal val="visible"/>
                                      </p:to>
                                    </p:set>
                                    <p:animEffect transition="in" filter="blinds(horizontal)">
                                      <p:cBhvr>
                                        <p:cTn id="214" dur="500"/>
                                        <p:tgtEl>
                                          <p:spTgt spid="78"/>
                                        </p:tgtEl>
                                      </p:cBhvr>
                                    </p:animEffect>
                                  </p:childTnLst>
                                </p:cTn>
                              </p:par>
                              <p:par>
                                <p:cTn id="215" presetID="3" presetClass="entr" presetSubtype="10" fill="hold" grpId="0" nodeType="withEffect">
                                  <p:stCondLst>
                                    <p:cond delay="0"/>
                                  </p:stCondLst>
                                  <p:childTnLst>
                                    <p:set>
                                      <p:cBhvr>
                                        <p:cTn id="216" dur="1" fill="hold">
                                          <p:stCondLst>
                                            <p:cond delay="0"/>
                                          </p:stCondLst>
                                        </p:cTn>
                                        <p:tgtEl>
                                          <p:spTgt spid="79"/>
                                        </p:tgtEl>
                                        <p:attrNameLst>
                                          <p:attrName>style.visibility</p:attrName>
                                        </p:attrNameLst>
                                      </p:cBhvr>
                                      <p:to>
                                        <p:strVal val="visible"/>
                                      </p:to>
                                    </p:set>
                                    <p:animEffect transition="in" filter="blinds(horizontal)">
                                      <p:cBhvr>
                                        <p:cTn id="217" dur="500"/>
                                        <p:tgtEl>
                                          <p:spTgt spid="79"/>
                                        </p:tgtEl>
                                      </p:cBhvr>
                                    </p:animEffect>
                                  </p:childTnLst>
                                </p:cTn>
                              </p:par>
                              <p:par>
                                <p:cTn id="218" presetID="3" presetClass="entr" presetSubtype="10" fill="hold" grpId="0" nodeType="withEffect">
                                  <p:stCondLst>
                                    <p:cond delay="0"/>
                                  </p:stCondLst>
                                  <p:childTnLst>
                                    <p:set>
                                      <p:cBhvr>
                                        <p:cTn id="219" dur="1" fill="hold">
                                          <p:stCondLst>
                                            <p:cond delay="0"/>
                                          </p:stCondLst>
                                        </p:cTn>
                                        <p:tgtEl>
                                          <p:spTgt spid="80"/>
                                        </p:tgtEl>
                                        <p:attrNameLst>
                                          <p:attrName>style.visibility</p:attrName>
                                        </p:attrNameLst>
                                      </p:cBhvr>
                                      <p:to>
                                        <p:strVal val="visible"/>
                                      </p:to>
                                    </p:set>
                                    <p:animEffect transition="in" filter="blinds(horizontal)">
                                      <p:cBhvr>
                                        <p:cTn id="220" dur="500"/>
                                        <p:tgtEl>
                                          <p:spTgt spid="80"/>
                                        </p:tgtEl>
                                      </p:cBhvr>
                                    </p:animEffect>
                                  </p:childTnLst>
                                </p:cTn>
                              </p:par>
                              <p:par>
                                <p:cTn id="221" presetID="3" presetClass="entr" presetSubtype="10" fill="hold" grpId="0" nodeType="withEffect">
                                  <p:stCondLst>
                                    <p:cond delay="0"/>
                                  </p:stCondLst>
                                  <p:childTnLst>
                                    <p:set>
                                      <p:cBhvr>
                                        <p:cTn id="222" dur="1" fill="hold">
                                          <p:stCondLst>
                                            <p:cond delay="0"/>
                                          </p:stCondLst>
                                        </p:cTn>
                                        <p:tgtEl>
                                          <p:spTgt spid="81"/>
                                        </p:tgtEl>
                                        <p:attrNameLst>
                                          <p:attrName>style.visibility</p:attrName>
                                        </p:attrNameLst>
                                      </p:cBhvr>
                                      <p:to>
                                        <p:strVal val="visible"/>
                                      </p:to>
                                    </p:set>
                                    <p:animEffect transition="in" filter="blinds(horizontal)">
                                      <p:cBhvr>
                                        <p:cTn id="223" dur="500"/>
                                        <p:tgtEl>
                                          <p:spTgt spid="81"/>
                                        </p:tgtEl>
                                      </p:cBhvr>
                                    </p:animEffect>
                                  </p:childTnLst>
                                </p:cTn>
                              </p:par>
                              <p:par>
                                <p:cTn id="224" presetID="3" presetClass="entr" presetSubtype="10" fill="hold" grpId="0" nodeType="withEffect">
                                  <p:stCondLst>
                                    <p:cond delay="0"/>
                                  </p:stCondLst>
                                  <p:childTnLst>
                                    <p:set>
                                      <p:cBhvr>
                                        <p:cTn id="225" dur="1" fill="hold">
                                          <p:stCondLst>
                                            <p:cond delay="0"/>
                                          </p:stCondLst>
                                        </p:cTn>
                                        <p:tgtEl>
                                          <p:spTgt spid="12"/>
                                        </p:tgtEl>
                                        <p:attrNameLst>
                                          <p:attrName>style.visibility</p:attrName>
                                        </p:attrNameLst>
                                      </p:cBhvr>
                                      <p:to>
                                        <p:strVal val="visible"/>
                                      </p:to>
                                    </p:set>
                                    <p:animEffect transition="in" filter="blinds(horizontal)">
                                      <p:cBhvr>
                                        <p:cTn id="226" dur="500"/>
                                        <p:tgtEl>
                                          <p:spTgt spid="12"/>
                                        </p:tgtEl>
                                      </p:cBhvr>
                                    </p:animEffect>
                                  </p:childTnLst>
                                </p:cTn>
                              </p:par>
                              <p:par>
                                <p:cTn id="227" presetID="3" presetClass="entr" presetSubtype="10" fill="hold" grpId="0" nodeType="withEffect">
                                  <p:stCondLst>
                                    <p:cond delay="0"/>
                                  </p:stCondLst>
                                  <p:childTnLst>
                                    <p:set>
                                      <p:cBhvr>
                                        <p:cTn id="228" dur="1" fill="hold">
                                          <p:stCondLst>
                                            <p:cond delay="0"/>
                                          </p:stCondLst>
                                        </p:cTn>
                                        <p:tgtEl>
                                          <p:spTgt spid="9"/>
                                        </p:tgtEl>
                                        <p:attrNameLst>
                                          <p:attrName>style.visibility</p:attrName>
                                        </p:attrNameLst>
                                      </p:cBhvr>
                                      <p:to>
                                        <p:strVal val="visible"/>
                                      </p:to>
                                    </p:set>
                                    <p:animEffect transition="in" filter="blinds(horizontal)">
                                      <p:cBhvr>
                                        <p:cTn id="229" dur="500"/>
                                        <p:tgtEl>
                                          <p:spTgt spid="9"/>
                                        </p:tgtEl>
                                      </p:cBhvr>
                                    </p:animEffect>
                                  </p:childTnLst>
                                </p:cTn>
                              </p:par>
                              <p:par>
                                <p:cTn id="230" presetID="3" presetClass="entr" presetSubtype="10" fill="hold" grpId="0" nodeType="withEffect">
                                  <p:stCondLst>
                                    <p:cond delay="0"/>
                                  </p:stCondLst>
                                  <p:childTnLst>
                                    <p:set>
                                      <p:cBhvr>
                                        <p:cTn id="231" dur="1" fill="hold">
                                          <p:stCondLst>
                                            <p:cond delay="0"/>
                                          </p:stCondLst>
                                        </p:cTn>
                                        <p:tgtEl>
                                          <p:spTgt spid="17"/>
                                        </p:tgtEl>
                                        <p:attrNameLst>
                                          <p:attrName>style.visibility</p:attrName>
                                        </p:attrNameLst>
                                      </p:cBhvr>
                                      <p:to>
                                        <p:strVal val="visible"/>
                                      </p:to>
                                    </p:set>
                                    <p:animEffect transition="in" filter="blinds(horizontal)">
                                      <p:cBhvr>
                                        <p:cTn id="232" dur="500"/>
                                        <p:tgtEl>
                                          <p:spTgt spid="17"/>
                                        </p:tgtEl>
                                      </p:cBhvr>
                                    </p:animEffect>
                                  </p:childTnLst>
                                </p:cTn>
                              </p:par>
                              <p:par>
                                <p:cTn id="233" presetID="3" presetClass="entr" presetSubtype="10" fill="hold" grpId="0" nodeType="withEffect">
                                  <p:stCondLst>
                                    <p:cond delay="0"/>
                                  </p:stCondLst>
                                  <p:childTnLst>
                                    <p:set>
                                      <p:cBhvr>
                                        <p:cTn id="234" dur="1" fill="hold">
                                          <p:stCondLst>
                                            <p:cond delay="0"/>
                                          </p:stCondLst>
                                        </p:cTn>
                                        <p:tgtEl>
                                          <p:spTgt spid="23"/>
                                        </p:tgtEl>
                                        <p:attrNameLst>
                                          <p:attrName>style.visibility</p:attrName>
                                        </p:attrNameLst>
                                      </p:cBhvr>
                                      <p:to>
                                        <p:strVal val="visible"/>
                                      </p:to>
                                    </p:set>
                                    <p:animEffect transition="in" filter="blinds(horizontal)">
                                      <p:cBhvr>
                                        <p:cTn id="235" dur="500"/>
                                        <p:tgtEl>
                                          <p:spTgt spid="23"/>
                                        </p:tgtEl>
                                      </p:cBhvr>
                                    </p:animEffect>
                                  </p:childTnLst>
                                </p:cTn>
                              </p:par>
                              <p:par>
                                <p:cTn id="236" presetID="3" presetClass="entr" presetSubtype="10" fill="hold" grpId="1" nodeType="withEffect">
                                  <p:stCondLst>
                                    <p:cond delay="0"/>
                                  </p:stCondLst>
                                  <p:childTnLst>
                                    <p:set>
                                      <p:cBhvr>
                                        <p:cTn id="237" dur="1" fill="hold">
                                          <p:stCondLst>
                                            <p:cond delay="0"/>
                                          </p:stCondLst>
                                        </p:cTn>
                                        <p:tgtEl>
                                          <p:spTgt spid="19"/>
                                        </p:tgtEl>
                                        <p:attrNameLst>
                                          <p:attrName>style.visibility</p:attrName>
                                        </p:attrNameLst>
                                      </p:cBhvr>
                                      <p:to>
                                        <p:strVal val="visible"/>
                                      </p:to>
                                    </p:set>
                                    <p:animEffect transition="in" filter="blinds(horizontal)">
                                      <p:cBhvr>
                                        <p:cTn id="238" dur="500"/>
                                        <p:tgtEl>
                                          <p:spTgt spid="19"/>
                                        </p:tgtEl>
                                      </p:cBhvr>
                                    </p:animEffect>
                                  </p:childTnLst>
                                </p:cTn>
                              </p:par>
                              <p:par>
                                <p:cTn id="239" presetID="3" presetClass="entr" presetSubtype="10" fill="hold" grpId="0" nodeType="withEffect">
                                  <p:stCondLst>
                                    <p:cond delay="0"/>
                                  </p:stCondLst>
                                  <p:childTnLst>
                                    <p:set>
                                      <p:cBhvr>
                                        <p:cTn id="240" dur="1" fill="hold">
                                          <p:stCondLst>
                                            <p:cond delay="0"/>
                                          </p:stCondLst>
                                        </p:cTn>
                                        <p:tgtEl>
                                          <p:spTgt spid="18"/>
                                        </p:tgtEl>
                                        <p:attrNameLst>
                                          <p:attrName>style.visibility</p:attrName>
                                        </p:attrNameLst>
                                      </p:cBhvr>
                                      <p:to>
                                        <p:strVal val="visible"/>
                                      </p:to>
                                    </p:set>
                                    <p:animEffect transition="in" filter="blinds(horizontal)">
                                      <p:cBhvr>
                                        <p:cTn id="2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4" grpId="0" animBg="1"/>
      <p:bldP spid="15" grpId="0" animBg="1"/>
      <p:bldP spid="16" grpId="0" animBg="1"/>
      <p:bldP spid="17" grpId="0" animBg="1"/>
      <p:bldP spid="18" grpId="0" animBg="1"/>
      <p:bldP spid="19" grpId="0" animBg="1"/>
      <p:bldP spid="19" grpId="1"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29" grpId="1"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Verlassen des ILS Bereichs / Netzabschnittes</a:t>
            </a:r>
          </a:p>
        </p:txBody>
      </p:sp>
      <p:sp>
        <p:nvSpPr>
          <p:cNvPr id="83" name="Text Box 6"/>
          <p:cNvSpPr txBox="1">
            <a:spLocks noChangeArrowheads="1"/>
          </p:cNvSpPr>
          <p:nvPr>
            <p:custDataLst>
              <p:tags r:id="rId1"/>
            </p:custDataLst>
          </p:nvPr>
        </p:nvSpPr>
        <p:spPr bwMode="auto">
          <a:xfrm>
            <a:off x="684213" y="2852738"/>
            <a:ext cx="8208962" cy="2978150"/>
          </a:xfrm>
          <a:prstGeom prst="rect">
            <a:avLst/>
          </a:prstGeom>
          <a:noFill/>
          <a:ln w="9525">
            <a:noFill/>
            <a:miter lim="800000"/>
            <a:headEnd/>
            <a:tailEnd/>
          </a:ln>
        </p:spPr>
        <p:txBody>
          <a:bodyPr>
            <a:spAutoFit/>
          </a:bodyPr>
          <a:lstStyle/>
          <a:p>
            <a:pPr marL="342900" indent="-342900">
              <a:spcBef>
                <a:spcPct val="50000"/>
              </a:spcBef>
              <a:buClr>
                <a:srgbClr val="000000"/>
              </a:buClr>
              <a:buSzPts val="1800"/>
            </a:pPr>
            <a:endParaRPr lang="de-DE" dirty="0">
              <a:latin typeface="Calibri" pitchFamily="34" charset="0"/>
            </a:endParaRPr>
          </a:p>
          <a:p>
            <a:pPr marL="342900" indent="-342900">
              <a:spcBef>
                <a:spcPct val="50000"/>
              </a:spcBef>
              <a:buClr>
                <a:srgbClr val="000000"/>
              </a:buClr>
              <a:buSzPts val="1800"/>
              <a:buFont typeface="Arial" charset="0"/>
              <a:buChar char="•"/>
            </a:pPr>
            <a:r>
              <a:rPr lang="de-DE" dirty="0">
                <a:latin typeface="Calibri" pitchFamily="34" charset="0"/>
              </a:rPr>
              <a:t>Gebiete außerhalb der Funkversorgung: Versuch, über Fahrzeugfunk (MRT) eine Verbindung herzustellen. Evtl. Gateway schalten.</a:t>
            </a:r>
            <a:br>
              <a:rPr lang="de-DE" dirty="0">
                <a:latin typeface="Calibri" pitchFamily="34" charset="0"/>
              </a:rPr>
            </a:br>
            <a:r>
              <a:rPr lang="de-DE" dirty="0">
                <a:latin typeface="Calibri" pitchFamily="34" charset="0"/>
              </a:rPr>
              <a:t>In Randbezirken Anrufkanal der Nachbar ILS versuchen</a:t>
            </a:r>
          </a:p>
          <a:p>
            <a:pPr marL="342900" indent="-342900">
              <a:spcBef>
                <a:spcPct val="50000"/>
              </a:spcBef>
              <a:buClr>
                <a:srgbClr val="000000"/>
              </a:buClr>
              <a:buSzPts val="1800"/>
              <a:buFont typeface="Arial" charset="0"/>
              <a:buChar char="•"/>
            </a:pPr>
            <a:endParaRPr lang="de-DE" dirty="0">
              <a:latin typeface="Calibri" pitchFamily="34" charset="0"/>
            </a:endParaRPr>
          </a:p>
          <a:p>
            <a:pPr marL="342900" indent="-342900">
              <a:spcBef>
                <a:spcPct val="50000"/>
              </a:spcBef>
              <a:buClr>
                <a:srgbClr val="000000"/>
              </a:buClr>
              <a:buSzPts val="1800"/>
              <a:buFont typeface="Arial" charset="0"/>
              <a:buChar char="•"/>
            </a:pPr>
            <a:r>
              <a:rPr lang="de-DE" dirty="0">
                <a:latin typeface="Calibri" pitchFamily="34" charset="0"/>
              </a:rPr>
              <a:t>Große Gebäude</a:t>
            </a:r>
            <a:br>
              <a:rPr lang="de-DE" dirty="0">
                <a:latin typeface="Calibri" pitchFamily="34" charset="0"/>
              </a:rPr>
            </a:br>
            <a:r>
              <a:rPr lang="de-DE" dirty="0">
                <a:latin typeface="Calibri" pitchFamily="34" charset="0"/>
              </a:rPr>
              <a:t>In großen Gebäuden/Tunneln sind/werden im Landkreis Gebäudefunkanlagen errichtet. (z.B. Klinikum oder ICE-Tunnel) Einweisung erfolgt separat für betroffene Feuerwehren</a:t>
            </a:r>
          </a:p>
        </p:txBody>
      </p:sp>
      <p:sp>
        <p:nvSpPr>
          <p:cNvPr id="84" name="Rechteck 104"/>
          <p:cNvSpPr>
            <a:spLocks noChangeArrowheads="1"/>
          </p:cNvSpPr>
          <p:nvPr/>
        </p:nvSpPr>
        <p:spPr bwMode="auto">
          <a:xfrm>
            <a:off x="468313" y="1773238"/>
            <a:ext cx="8496300" cy="830262"/>
          </a:xfrm>
          <a:prstGeom prst="rect">
            <a:avLst/>
          </a:prstGeom>
          <a:noFill/>
          <a:ln w="9525">
            <a:noFill/>
            <a:miter lim="800000"/>
            <a:headEnd/>
            <a:tailEnd/>
          </a:ln>
        </p:spPr>
        <p:txBody>
          <a:bodyPr>
            <a:spAutoFit/>
          </a:bodyPr>
          <a:lstStyle/>
          <a:p>
            <a:pPr marL="342900" indent="-342900" algn="ctr">
              <a:spcBef>
                <a:spcPct val="50000"/>
              </a:spcBef>
              <a:buClr>
                <a:srgbClr val="000000"/>
              </a:buClr>
              <a:buSzPts val="1800"/>
            </a:pPr>
            <a:r>
              <a:rPr lang="de-DE" sz="2400" dirty="0">
                <a:latin typeface="Calibri" pitchFamily="34" charset="0"/>
              </a:rPr>
              <a:t>Ein Verlassen des Funkbereichs ist auch bei nicht versorgten Gebieten oder Gebäuden möglich innerhalb des Landkreises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Gesprächsaufbau Digitalfunk</a:t>
            </a:r>
          </a:p>
        </p:txBody>
      </p:sp>
      <p:pic>
        <p:nvPicPr>
          <p:cNvPr id="6" name="Picture 2"/>
          <p:cNvPicPr>
            <a:picLocks noChangeAspect="1" noChangeArrowheads="1"/>
          </p:cNvPicPr>
          <p:nvPr/>
        </p:nvPicPr>
        <p:blipFill>
          <a:blip r:embed="rId2" cstate="print"/>
          <a:srcRect/>
          <a:stretch>
            <a:fillRect/>
          </a:stretch>
        </p:blipFill>
        <p:spPr bwMode="auto">
          <a:xfrm>
            <a:off x="1187624" y="2132856"/>
            <a:ext cx="6624736" cy="3888685"/>
          </a:xfrm>
          <a:prstGeom prst="rect">
            <a:avLst/>
          </a:prstGeom>
          <a:noFill/>
          <a:ln w="9525">
            <a:noFill/>
            <a:miter lim="800000"/>
            <a:headEnd/>
            <a:tailEnd/>
          </a:ln>
        </p:spPr>
      </p:pic>
      <p:sp>
        <p:nvSpPr>
          <p:cNvPr id="7" name="Textfeld 6"/>
          <p:cNvSpPr txBox="1"/>
          <p:nvPr/>
        </p:nvSpPr>
        <p:spPr>
          <a:xfrm>
            <a:off x="1259632" y="1556792"/>
            <a:ext cx="6480720" cy="576064"/>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square" lIns="91440" tIns="45720" rIns="91440" bIns="45720" rtlCol="0" anchor="ctr">
            <a:normAutofit fontScale="5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err="1">
                <a:ln>
                  <a:noFill/>
                </a:ln>
                <a:solidFill>
                  <a:schemeClr val="tx1"/>
                </a:solidFill>
                <a:effectLst/>
                <a:uLnTx/>
                <a:uFillTx/>
                <a:latin typeface="+mj-lt"/>
                <a:ea typeface="+mj-ea"/>
                <a:cs typeface="+mj-cs"/>
              </a:rPr>
              <a:t>Grundsatz</a:t>
            </a:r>
            <a:r>
              <a:rPr kumimoji="0" lang="en-US" sz="4400" b="0" i="0" u="none" strike="noStrike" kern="1200" cap="none" spc="0" normalizeH="0" baseline="0" noProof="0" dirty="0">
                <a:ln>
                  <a:noFill/>
                </a:ln>
                <a:solidFill>
                  <a:schemeClr val="tx1"/>
                </a:solidFill>
                <a:effectLst/>
                <a:uLnTx/>
                <a:uFillTx/>
                <a:latin typeface="+mj-lt"/>
                <a:ea typeface="+mj-ea"/>
                <a:cs typeface="+mj-cs"/>
              </a:rPr>
              <a:t>:   </a:t>
            </a:r>
            <a:r>
              <a:rPr kumimoji="0" lang="en-US" sz="4400" b="1" i="0" u="none" strike="noStrike" kern="1200" cap="none" spc="0" normalizeH="0" baseline="0" noProof="0" dirty="0" err="1">
                <a:ln>
                  <a:noFill/>
                </a:ln>
                <a:solidFill>
                  <a:schemeClr val="tx1"/>
                </a:solidFill>
                <a:effectLst/>
                <a:uLnTx/>
                <a:uFillTx/>
                <a:latin typeface="+mj-lt"/>
                <a:ea typeface="+mj-ea"/>
                <a:cs typeface="+mj-cs"/>
              </a:rPr>
              <a:t>Denken-Drücken-Warten</a:t>
            </a:r>
            <a:r>
              <a:rPr lang="en-US" sz="4400" b="1" dirty="0">
                <a:latin typeface="+mj-lt"/>
                <a:ea typeface="+mj-ea"/>
                <a:cs typeface="+mj-cs"/>
              </a:rPr>
              <a:t>-</a:t>
            </a:r>
            <a:r>
              <a:rPr kumimoji="0" lang="en-US" sz="4400" b="1" i="0" u="none" strike="noStrike" kern="1200" cap="none" spc="0" normalizeH="0" noProof="0" dirty="0" err="1">
                <a:ln>
                  <a:noFill/>
                </a:ln>
                <a:solidFill>
                  <a:schemeClr val="tx1"/>
                </a:solidFill>
                <a:effectLst/>
                <a:uLnTx/>
                <a:uFillTx/>
                <a:latin typeface="+mj-lt"/>
                <a:ea typeface="+mj-ea"/>
                <a:cs typeface="+mj-cs"/>
              </a:rPr>
              <a:t>Sprechen</a:t>
            </a:r>
            <a:endParaRPr kumimoji="0" lang="en-US"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err="1">
                <a:latin typeface="+mj-lt"/>
                <a:ea typeface="+mj-ea"/>
                <a:cs typeface="+mj-cs"/>
              </a:rPr>
              <a:t>Repeater</a:t>
            </a:r>
            <a:endParaRPr lang="de-DE" sz="8000" dirty="0">
              <a:latin typeface="+mj-lt"/>
              <a:ea typeface="+mj-ea"/>
              <a:cs typeface="+mj-cs"/>
            </a:endParaRPr>
          </a:p>
        </p:txBody>
      </p:sp>
      <p:grpSp>
        <p:nvGrpSpPr>
          <p:cNvPr id="8" name="Gruppieren 84"/>
          <p:cNvGrpSpPr>
            <a:grpSpLocks/>
          </p:cNvGrpSpPr>
          <p:nvPr/>
        </p:nvGrpSpPr>
        <p:grpSpPr bwMode="auto">
          <a:xfrm>
            <a:off x="755576" y="3933056"/>
            <a:ext cx="6191597" cy="2420318"/>
            <a:chOff x="-2268538" y="-1179513"/>
            <a:chExt cx="16189326" cy="7750176"/>
          </a:xfrm>
        </p:grpSpPr>
        <p:pic>
          <p:nvPicPr>
            <p:cNvPr id="9" name="Picture 3" descr="B07-026"/>
            <p:cNvPicPr>
              <a:picLocks noChangeAspect="1" noChangeArrowheads="1"/>
            </p:cNvPicPr>
            <p:nvPr/>
          </p:nvPicPr>
          <p:blipFill>
            <a:blip r:embed="rId2" cstate="print"/>
            <a:srcRect/>
            <a:stretch>
              <a:fillRect/>
            </a:stretch>
          </p:blipFill>
          <p:spPr bwMode="auto">
            <a:xfrm>
              <a:off x="4953000" y="-1179513"/>
              <a:ext cx="8967788" cy="7750176"/>
            </a:xfrm>
            <a:prstGeom prst="rect">
              <a:avLst/>
            </a:prstGeom>
            <a:noFill/>
            <a:ln w="9525">
              <a:noFill/>
              <a:miter lim="800000"/>
              <a:headEnd/>
              <a:tailEnd/>
            </a:ln>
          </p:spPr>
        </p:pic>
        <p:pic>
          <p:nvPicPr>
            <p:cNvPr id="10" name="Picture 4" descr="B08-101f"/>
            <p:cNvPicPr>
              <a:picLocks noChangeAspect="1" noChangeArrowheads="1"/>
            </p:cNvPicPr>
            <p:nvPr/>
          </p:nvPicPr>
          <p:blipFill>
            <a:blip r:embed="rId3" cstate="print"/>
            <a:srcRect/>
            <a:stretch>
              <a:fillRect/>
            </a:stretch>
          </p:blipFill>
          <p:spPr bwMode="auto">
            <a:xfrm>
              <a:off x="704850" y="3789363"/>
              <a:ext cx="1131888" cy="2500312"/>
            </a:xfrm>
            <a:prstGeom prst="rect">
              <a:avLst/>
            </a:prstGeom>
            <a:noFill/>
            <a:ln w="9525">
              <a:noFill/>
              <a:miter lim="800000"/>
              <a:headEnd/>
              <a:tailEnd/>
            </a:ln>
          </p:spPr>
        </p:pic>
        <p:pic>
          <p:nvPicPr>
            <p:cNvPr id="11" name="Picture 5" descr="B08-101f"/>
            <p:cNvPicPr>
              <a:picLocks noChangeAspect="1" noChangeArrowheads="1"/>
            </p:cNvPicPr>
            <p:nvPr/>
          </p:nvPicPr>
          <p:blipFill>
            <a:blip r:embed="rId4" cstate="print"/>
            <a:srcRect/>
            <a:stretch>
              <a:fillRect/>
            </a:stretch>
          </p:blipFill>
          <p:spPr bwMode="auto">
            <a:xfrm>
              <a:off x="2865438" y="1268413"/>
              <a:ext cx="781050" cy="1728787"/>
            </a:xfrm>
            <a:prstGeom prst="rect">
              <a:avLst/>
            </a:prstGeom>
            <a:noFill/>
            <a:ln w="9525">
              <a:noFill/>
              <a:miter lim="800000"/>
              <a:headEnd/>
              <a:tailEnd/>
            </a:ln>
          </p:spPr>
        </p:pic>
        <p:pic>
          <p:nvPicPr>
            <p:cNvPr id="12" name="Picture 6" descr="B02-424"/>
            <p:cNvPicPr>
              <a:picLocks noChangeAspect="1" noChangeArrowheads="1"/>
            </p:cNvPicPr>
            <p:nvPr/>
          </p:nvPicPr>
          <p:blipFill>
            <a:blip r:embed="rId5" cstate="print"/>
            <a:srcRect/>
            <a:stretch>
              <a:fillRect/>
            </a:stretch>
          </p:blipFill>
          <p:spPr bwMode="auto">
            <a:xfrm>
              <a:off x="-2268538" y="1052513"/>
              <a:ext cx="4537076" cy="1974850"/>
            </a:xfrm>
            <a:prstGeom prst="rect">
              <a:avLst/>
            </a:prstGeom>
            <a:noFill/>
            <a:ln w="9525">
              <a:noFill/>
              <a:miter lim="800000"/>
              <a:headEnd/>
              <a:tailEnd/>
            </a:ln>
          </p:spPr>
        </p:pic>
        <p:sp>
          <p:nvSpPr>
            <p:cNvPr id="14" name="Line 8"/>
            <p:cNvSpPr>
              <a:spLocks noChangeShapeType="1"/>
            </p:cNvSpPr>
            <p:nvPr/>
          </p:nvSpPr>
          <p:spPr bwMode="auto">
            <a:xfrm flipH="1" flipV="1">
              <a:off x="3729038" y="1989138"/>
              <a:ext cx="3311525" cy="3600450"/>
            </a:xfrm>
            <a:prstGeom prst="line">
              <a:avLst/>
            </a:prstGeom>
            <a:noFill/>
            <a:ln w="57150">
              <a:solidFill>
                <a:srgbClr val="009900"/>
              </a:solidFill>
              <a:round/>
              <a:headEnd type="triangle" w="med" len="med"/>
              <a:tailEnd type="triangle" w="med" len="med"/>
            </a:ln>
          </p:spPr>
          <p:txBody>
            <a:bodyPr/>
            <a:lstStyle/>
            <a:p>
              <a:endParaRPr lang="de-DE"/>
            </a:p>
          </p:txBody>
        </p:sp>
        <p:sp>
          <p:nvSpPr>
            <p:cNvPr id="15" name="Line 9"/>
            <p:cNvSpPr>
              <a:spLocks noChangeShapeType="1"/>
            </p:cNvSpPr>
            <p:nvPr/>
          </p:nvSpPr>
          <p:spPr bwMode="auto">
            <a:xfrm flipH="1" flipV="1">
              <a:off x="1639888" y="4294188"/>
              <a:ext cx="5329237" cy="1582737"/>
            </a:xfrm>
            <a:prstGeom prst="line">
              <a:avLst/>
            </a:prstGeom>
            <a:noFill/>
            <a:ln w="57150">
              <a:solidFill>
                <a:srgbClr val="009900"/>
              </a:solidFill>
              <a:round/>
              <a:headEnd type="triangle" w="med" len="med"/>
              <a:tailEnd type="triangle" w="med" len="med"/>
            </a:ln>
          </p:spPr>
          <p:txBody>
            <a:bodyPr/>
            <a:lstStyle/>
            <a:p>
              <a:endParaRPr lang="de-DE"/>
            </a:p>
          </p:txBody>
        </p:sp>
        <p:sp>
          <p:nvSpPr>
            <p:cNvPr id="16" name="Line 10"/>
            <p:cNvSpPr>
              <a:spLocks noChangeShapeType="1"/>
            </p:cNvSpPr>
            <p:nvPr/>
          </p:nvSpPr>
          <p:spPr bwMode="auto">
            <a:xfrm flipH="1">
              <a:off x="7832725" y="5949950"/>
              <a:ext cx="1152525" cy="0"/>
            </a:xfrm>
            <a:prstGeom prst="line">
              <a:avLst/>
            </a:prstGeom>
            <a:noFill/>
            <a:ln w="57150">
              <a:solidFill>
                <a:srgbClr val="009900"/>
              </a:solidFill>
              <a:round/>
              <a:headEnd type="triangle" w="med" len="med"/>
              <a:tailEnd type="triangle" w="med" len="med"/>
            </a:ln>
          </p:spPr>
          <p:txBody>
            <a:bodyPr/>
            <a:lstStyle/>
            <a:p>
              <a:endParaRPr lang="de-DE"/>
            </a:p>
          </p:txBody>
        </p:sp>
        <p:grpSp>
          <p:nvGrpSpPr>
            <p:cNvPr id="17" name="Group 11"/>
            <p:cNvGrpSpPr>
              <a:grpSpLocks/>
            </p:cNvGrpSpPr>
            <p:nvPr/>
          </p:nvGrpSpPr>
          <p:grpSpPr bwMode="auto">
            <a:xfrm>
              <a:off x="7185025" y="4652963"/>
              <a:ext cx="503238" cy="1655762"/>
              <a:chOff x="2835" y="1026"/>
              <a:chExt cx="408" cy="1497"/>
            </a:xfrm>
          </p:grpSpPr>
          <p:sp>
            <p:nvSpPr>
              <p:cNvPr id="18" name="AutoShape 12"/>
              <p:cNvSpPr>
                <a:spLocks noChangeArrowheads="1"/>
              </p:cNvSpPr>
              <p:nvPr/>
            </p:nvSpPr>
            <p:spPr bwMode="auto">
              <a:xfrm>
                <a:off x="2835" y="1610"/>
                <a:ext cx="390" cy="913"/>
              </a:xfrm>
              <a:prstGeom prst="roundRect">
                <a:avLst>
                  <a:gd name="adj" fmla="val 16667"/>
                </a:avLst>
              </a:prstGeom>
              <a:solidFill>
                <a:srgbClr val="B1BFB6"/>
              </a:solidFill>
              <a:ln w="9525">
                <a:round/>
                <a:headEnd/>
                <a:tailEnd/>
              </a:ln>
              <a:scene3d>
                <a:camera prst="legacyObliqueTopRight"/>
                <a:lightRig rig="legacyFlat3" dir="b"/>
              </a:scene3d>
              <a:sp3d extrusionH="100000" prstMaterial="legacyMatte">
                <a:bevelT w="13500" h="13500" prst="angle"/>
                <a:bevelB w="13500" h="13500" prst="angle"/>
                <a:extrusionClr>
                  <a:srgbClr val="B1BFB6"/>
                </a:extrusionClr>
              </a:sp3d>
            </p:spPr>
            <p:txBody>
              <a:bodyPr wrap="none" anchor="ctr">
                <a:flatTx/>
              </a:bodyPr>
              <a:lstStyle/>
              <a:p>
                <a:endParaRPr lang="de-DE">
                  <a:latin typeface="Calibri" pitchFamily="34" charset="0"/>
                </a:endParaRPr>
              </a:p>
            </p:txBody>
          </p:sp>
          <p:sp>
            <p:nvSpPr>
              <p:cNvPr id="19" name="AutoShape 13"/>
              <p:cNvSpPr>
                <a:spLocks noChangeArrowheads="1"/>
              </p:cNvSpPr>
              <p:nvPr/>
            </p:nvSpPr>
            <p:spPr bwMode="auto">
              <a:xfrm>
                <a:off x="2862" y="1727"/>
                <a:ext cx="337" cy="216"/>
              </a:xfrm>
              <a:prstGeom prst="roundRect">
                <a:avLst>
                  <a:gd name="adj" fmla="val 16667"/>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wrap="none" anchor="ctr"/>
              <a:lstStyle/>
              <a:p>
                <a:pPr fontAlgn="auto">
                  <a:spcBef>
                    <a:spcPts val="0"/>
                  </a:spcBef>
                  <a:spcAft>
                    <a:spcPts val="0"/>
                  </a:spcAft>
                  <a:defRPr/>
                </a:pPr>
                <a:endParaRPr lang="de-DE">
                  <a:latin typeface="+mn-lt"/>
                  <a:cs typeface="+mn-cs"/>
                </a:endParaRPr>
              </a:p>
            </p:txBody>
          </p:sp>
          <p:grpSp>
            <p:nvGrpSpPr>
              <p:cNvPr id="20" name="Group 14"/>
              <p:cNvGrpSpPr>
                <a:grpSpLocks/>
              </p:cNvGrpSpPr>
              <p:nvPr/>
            </p:nvGrpSpPr>
            <p:grpSpPr bwMode="auto">
              <a:xfrm>
                <a:off x="2862" y="1977"/>
                <a:ext cx="337" cy="506"/>
                <a:chOff x="4195" y="709"/>
                <a:chExt cx="862" cy="1179"/>
              </a:xfrm>
            </p:grpSpPr>
            <p:sp>
              <p:nvSpPr>
                <p:cNvPr id="32" name="Rectangle 15"/>
                <p:cNvSpPr>
                  <a:spLocks noChangeArrowheads="1"/>
                </p:cNvSpPr>
                <p:nvPr/>
              </p:nvSpPr>
              <p:spPr bwMode="auto">
                <a:xfrm>
                  <a:off x="4195" y="709"/>
                  <a:ext cx="862" cy="1179"/>
                </a:xfrm>
                <a:prstGeom prst="rect">
                  <a:avLst/>
                </a:prstGeom>
                <a:solidFill>
                  <a:srgbClr val="687670"/>
                </a:solidFill>
                <a:ln w="9525">
                  <a:solidFill>
                    <a:schemeClr val="tx1"/>
                  </a:solidFill>
                  <a:miter lim="800000"/>
                  <a:headEnd/>
                  <a:tailEnd/>
                </a:ln>
              </p:spPr>
              <p:txBody>
                <a:bodyPr wrap="none" anchor="ctr"/>
                <a:lstStyle/>
                <a:p>
                  <a:endParaRPr lang="de-DE">
                    <a:latin typeface="Calibri" pitchFamily="34" charset="0"/>
                  </a:endParaRPr>
                </a:p>
              </p:txBody>
            </p:sp>
            <p:sp>
              <p:nvSpPr>
                <p:cNvPr id="33" name="Oval 16"/>
                <p:cNvSpPr>
                  <a:spLocks noChangeArrowheads="1"/>
                </p:cNvSpPr>
                <p:nvPr/>
              </p:nvSpPr>
              <p:spPr bwMode="auto">
                <a:xfrm>
                  <a:off x="4241" y="1207"/>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34" name="Oval 17"/>
                <p:cNvSpPr>
                  <a:spLocks noChangeArrowheads="1"/>
                </p:cNvSpPr>
                <p:nvPr/>
              </p:nvSpPr>
              <p:spPr bwMode="auto">
                <a:xfrm>
                  <a:off x="4785" y="1752"/>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35" name="Oval 18"/>
                <p:cNvSpPr>
                  <a:spLocks noChangeArrowheads="1"/>
                </p:cNvSpPr>
                <p:nvPr/>
              </p:nvSpPr>
              <p:spPr bwMode="auto">
                <a:xfrm>
                  <a:off x="4241" y="1752"/>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36" name="Oval 19"/>
                <p:cNvSpPr>
                  <a:spLocks noChangeArrowheads="1"/>
                </p:cNvSpPr>
                <p:nvPr/>
              </p:nvSpPr>
              <p:spPr bwMode="auto">
                <a:xfrm>
                  <a:off x="4513" y="1752"/>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37" name="Oval 20"/>
                <p:cNvSpPr>
                  <a:spLocks noChangeArrowheads="1"/>
                </p:cNvSpPr>
                <p:nvPr/>
              </p:nvSpPr>
              <p:spPr bwMode="auto">
                <a:xfrm>
                  <a:off x="4513" y="1207"/>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38" name="Oval 21"/>
                <p:cNvSpPr>
                  <a:spLocks noChangeArrowheads="1"/>
                </p:cNvSpPr>
                <p:nvPr/>
              </p:nvSpPr>
              <p:spPr bwMode="auto">
                <a:xfrm>
                  <a:off x="4785" y="1207"/>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39" name="Oval 22"/>
                <p:cNvSpPr>
                  <a:spLocks noChangeArrowheads="1"/>
                </p:cNvSpPr>
                <p:nvPr/>
              </p:nvSpPr>
              <p:spPr bwMode="auto">
                <a:xfrm>
                  <a:off x="4241" y="1389"/>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40" name="Oval 23"/>
                <p:cNvSpPr>
                  <a:spLocks noChangeArrowheads="1"/>
                </p:cNvSpPr>
                <p:nvPr/>
              </p:nvSpPr>
              <p:spPr bwMode="auto">
                <a:xfrm>
                  <a:off x="4513" y="1389"/>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41" name="Oval 24"/>
                <p:cNvSpPr>
                  <a:spLocks noChangeArrowheads="1"/>
                </p:cNvSpPr>
                <p:nvPr/>
              </p:nvSpPr>
              <p:spPr bwMode="auto">
                <a:xfrm>
                  <a:off x="4785" y="1389"/>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42" name="Oval 25"/>
                <p:cNvSpPr>
                  <a:spLocks noChangeArrowheads="1"/>
                </p:cNvSpPr>
                <p:nvPr/>
              </p:nvSpPr>
              <p:spPr bwMode="auto">
                <a:xfrm>
                  <a:off x="4241" y="1570"/>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43" name="Oval 26"/>
                <p:cNvSpPr>
                  <a:spLocks noChangeArrowheads="1"/>
                </p:cNvSpPr>
                <p:nvPr/>
              </p:nvSpPr>
              <p:spPr bwMode="auto">
                <a:xfrm>
                  <a:off x="4513" y="1570"/>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44" name="Oval 27"/>
                <p:cNvSpPr>
                  <a:spLocks noChangeArrowheads="1"/>
                </p:cNvSpPr>
                <p:nvPr/>
              </p:nvSpPr>
              <p:spPr bwMode="auto">
                <a:xfrm>
                  <a:off x="4785" y="1570"/>
                  <a:ext cx="182" cy="91"/>
                </a:xfrm>
                <a:prstGeom prst="ellipse">
                  <a:avLst/>
                </a:prstGeom>
                <a:solidFill>
                  <a:schemeClr val="bg2"/>
                </a:solidFill>
                <a:ln w="9525">
                  <a:solidFill>
                    <a:schemeClr val="bg1"/>
                  </a:solidFill>
                  <a:round/>
                  <a:headEnd/>
                  <a:tailEnd/>
                </a:ln>
              </p:spPr>
              <p:txBody>
                <a:bodyPr wrap="none" anchor="ctr"/>
                <a:lstStyle/>
                <a:p>
                  <a:endParaRPr lang="de-DE">
                    <a:latin typeface="Calibri" pitchFamily="34" charset="0"/>
                  </a:endParaRPr>
                </a:p>
              </p:txBody>
            </p:sp>
            <p:sp>
              <p:nvSpPr>
                <p:cNvPr id="45" name="AutoShape 28"/>
                <p:cNvSpPr>
                  <a:spLocks noChangeArrowheads="1"/>
                </p:cNvSpPr>
                <p:nvPr/>
              </p:nvSpPr>
              <p:spPr bwMode="auto">
                <a:xfrm>
                  <a:off x="4468" y="754"/>
                  <a:ext cx="362" cy="363"/>
                </a:xfrm>
                <a:prstGeom prst="diamond">
                  <a:avLst/>
                </a:prstGeom>
                <a:solidFill>
                  <a:schemeClr val="bg2"/>
                </a:solidFill>
                <a:ln w="9525">
                  <a:solidFill>
                    <a:schemeClr val="bg1"/>
                  </a:solidFill>
                  <a:miter lim="800000"/>
                  <a:headEnd/>
                  <a:tailEnd/>
                </a:ln>
              </p:spPr>
              <p:txBody>
                <a:bodyPr wrap="none" anchor="ctr"/>
                <a:lstStyle/>
                <a:p>
                  <a:endParaRPr lang="de-DE">
                    <a:latin typeface="Calibri" pitchFamily="34" charset="0"/>
                  </a:endParaRPr>
                </a:p>
              </p:txBody>
            </p:sp>
            <p:grpSp>
              <p:nvGrpSpPr>
                <p:cNvPr id="46" name="Group 29"/>
                <p:cNvGrpSpPr>
                  <a:grpSpLocks/>
                </p:cNvGrpSpPr>
                <p:nvPr/>
              </p:nvGrpSpPr>
              <p:grpSpPr bwMode="auto">
                <a:xfrm>
                  <a:off x="4241" y="799"/>
                  <a:ext cx="137" cy="272"/>
                  <a:chOff x="1383" y="1979"/>
                  <a:chExt cx="137" cy="272"/>
                </a:xfrm>
              </p:grpSpPr>
              <p:sp>
                <p:nvSpPr>
                  <p:cNvPr id="56" name="Oval 30"/>
                  <p:cNvSpPr>
                    <a:spLocks noChangeArrowheads="1"/>
                  </p:cNvSpPr>
                  <p:nvPr/>
                </p:nvSpPr>
                <p:spPr bwMode="auto">
                  <a:xfrm rot="-5400000">
                    <a:off x="1316" y="2046"/>
                    <a:ext cx="272" cy="137"/>
                  </a:xfrm>
                  <a:prstGeom prst="ellipse">
                    <a:avLst/>
                  </a:prstGeom>
                  <a:solidFill>
                    <a:schemeClr val="folHlink"/>
                  </a:solidFill>
                  <a:ln w="9525">
                    <a:solidFill>
                      <a:schemeClr val="tx1"/>
                    </a:solidFill>
                    <a:round/>
                    <a:headEnd/>
                    <a:tailEnd/>
                  </a:ln>
                </p:spPr>
                <p:txBody>
                  <a:bodyPr wrap="none" anchor="ctr"/>
                  <a:lstStyle/>
                  <a:p>
                    <a:endParaRPr lang="de-DE">
                      <a:latin typeface="Calibri" pitchFamily="34" charset="0"/>
                    </a:endParaRPr>
                  </a:p>
                </p:txBody>
              </p:sp>
              <p:sp>
                <p:nvSpPr>
                  <p:cNvPr id="57" name="Freeform 31"/>
                  <p:cNvSpPr>
                    <a:spLocks/>
                  </p:cNvSpPr>
                  <p:nvPr/>
                </p:nvSpPr>
                <p:spPr bwMode="auto">
                  <a:xfrm>
                    <a:off x="1415" y="2024"/>
                    <a:ext cx="65" cy="203"/>
                  </a:xfrm>
                  <a:custGeom>
                    <a:avLst/>
                    <a:gdLst>
                      <a:gd name="T0" fmla="*/ 4 w 160"/>
                      <a:gd name="T1" fmla="*/ 0 h 357"/>
                      <a:gd name="T2" fmla="*/ 2 w 160"/>
                      <a:gd name="T3" fmla="*/ 1 h 357"/>
                      <a:gd name="T4" fmla="*/ 1 w 160"/>
                      <a:gd name="T5" fmla="*/ 11 h 357"/>
                      <a:gd name="T6" fmla="*/ 2 w 160"/>
                      <a:gd name="T7" fmla="*/ 32 h 357"/>
                      <a:gd name="T8" fmla="*/ 4 w 160"/>
                      <a:gd name="T9" fmla="*/ 36 h 357"/>
                      <a:gd name="T10" fmla="*/ 4 w 160"/>
                      <a:gd name="T11" fmla="*/ 30 h 357"/>
                      <a:gd name="T12" fmla="*/ 4 w 160"/>
                      <a:gd name="T13" fmla="*/ 26 h 357"/>
                      <a:gd name="T14" fmla="*/ 2 w 160"/>
                      <a:gd name="T15" fmla="*/ 12 h 357"/>
                      <a:gd name="T16" fmla="*/ 3 w 160"/>
                      <a:gd name="T17" fmla="*/ 14 h 357"/>
                      <a:gd name="T18" fmla="*/ 4 w 160"/>
                      <a:gd name="T19" fmla="*/ 0 h 3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357"/>
                      <a:gd name="T32" fmla="*/ 160 w 160"/>
                      <a:gd name="T33" fmla="*/ 357 h 3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357">
                        <a:moveTo>
                          <a:pt x="135" y="0"/>
                        </a:moveTo>
                        <a:cubicBezTo>
                          <a:pt x="115" y="2"/>
                          <a:pt x="93" y="0"/>
                          <a:pt x="74" y="7"/>
                        </a:cubicBezTo>
                        <a:cubicBezTo>
                          <a:pt x="62" y="11"/>
                          <a:pt x="38" y="92"/>
                          <a:pt x="26" y="108"/>
                        </a:cubicBezTo>
                        <a:cubicBezTo>
                          <a:pt x="6" y="168"/>
                          <a:pt x="0" y="287"/>
                          <a:pt x="74" y="312"/>
                        </a:cubicBezTo>
                        <a:cubicBezTo>
                          <a:pt x="103" y="357"/>
                          <a:pt x="76" y="354"/>
                          <a:pt x="148" y="345"/>
                        </a:cubicBezTo>
                        <a:cubicBezTo>
                          <a:pt x="146" y="327"/>
                          <a:pt x="141" y="309"/>
                          <a:pt x="141" y="291"/>
                        </a:cubicBezTo>
                        <a:cubicBezTo>
                          <a:pt x="141" y="238"/>
                          <a:pt x="160" y="304"/>
                          <a:pt x="141" y="251"/>
                        </a:cubicBezTo>
                        <a:cubicBezTo>
                          <a:pt x="40" y="266"/>
                          <a:pt x="80" y="297"/>
                          <a:pt x="80" y="115"/>
                        </a:cubicBezTo>
                        <a:cubicBezTo>
                          <a:pt x="94" y="76"/>
                          <a:pt x="89" y="107"/>
                          <a:pt x="121" y="129"/>
                        </a:cubicBezTo>
                        <a:cubicBezTo>
                          <a:pt x="139" y="74"/>
                          <a:pt x="128" y="115"/>
                          <a:pt x="135" y="0"/>
                        </a:cubicBezTo>
                        <a:close/>
                      </a:path>
                    </a:pathLst>
                  </a:custGeom>
                  <a:solidFill>
                    <a:schemeClr val="tx1"/>
                  </a:solidFill>
                  <a:ln w="9525">
                    <a:solidFill>
                      <a:schemeClr val="tx1"/>
                    </a:solidFill>
                    <a:round/>
                    <a:headEnd/>
                    <a:tailEnd/>
                  </a:ln>
                </p:spPr>
                <p:txBody>
                  <a:bodyPr/>
                  <a:lstStyle/>
                  <a:p>
                    <a:endParaRPr lang="de-DE"/>
                  </a:p>
                </p:txBody>
              </p:sp>
            </p:grpSp>
            <p:grpSp>
              <p:nvGrpSpPr>
                <p:cNvPr id="47" name="Group 32"/>
                <p:cNvGrpSpPr>
                  <a:grpSpLocks/>
                </p:cNvGrpSpPr>
                <p:nvPr/>
              </p:nvGrpSpPr>
              <p:grpSpPr bwMode="auto">
                <a:xfrm flipH="1">
                  <a:off x="4876" y="799"/>
                  <a:ext cx="137" cy="272"/>
                  <a:chOff x="2471" y="618"/>
                  <a:chExt cx="137" cy="272"/>
                </a:xfrm>
              </p:grpSpPr>
              <p:sp>
                <p:nvSpPr>
                  <p:cNvPr id="52" name="Oval 33"/>
                  <p:cNvSpPr>
                    <a:spLocks noChangeArrowheads="1"/>
                  </p:cNvSpPr>
                  <p:nvPr/>
                </p:nvSpPr>
                <p:spPr bwMode="auto">
                  <a:xfrm rot="-5400000">
                    <a:off x="2404" y="685"/>
                    <a:ext cx="272" cy="137"/>
                  </a:xfrm>
                  <a:prstGeom prst="ellipse">
                    <a:avLst/>
                  </a:prstGeom>
                  <a:solidFill>
                    <a:srgbClr val="FF0066"/>
                  </a:solidFill>
                  <a:ln w="9525">
                    <a:solidFill>
                      <a:schemeClr val="tx1"/>
                    </a:solidFill>
                    <a:round/>
                    <a:headEnd/>
                    <a:tailEnd/>
                  </a:ln>
                </p:spPr>
                <p:txBody>
                  <a:bodyPr wrap="none" anchor="ctr"/>
                  <a:lstStyle/>
                  <a:p>
                    <a:endParaRPr lang="de-DE">
                      <a:latin typeface="Calibri" pitchFamily="34" charset="0"/>
                    </a:endParaRPr>
                  </a:p>
                </p:txBody>
              </p:sp>
              <p:grpSp>
                <p:nvGrpSpPr>
                  <p:cNvPr id="53" name="Group 34"/>
                  <p:cNvGrpSpPr>
                    <a:grpSpLocks/>
                  </p:cNvGrpSpPr>
                  <p:nvPr/>
                </p:nvGrpSpPr>
                <p:grpSpPr bwMode="auto">
                  <a:xfrm>
                    <a:off x="2479" y="653"/>
                    <a:ext cx="112" cy="203"/>
                    <a:chOff x="2085" y="1616"/>
                    <a:chExt cx="112" cy="203"/>
                  </a:xfrm>
                </p:grpSpPr>
                <p:sp>
                  <p:nvSpPr>
                    <p:cNvPr id="54" name="Freeform 35"/>
                    <p:cNvSpPr>
                      <a:spLocks/>
                    </p:cNvSpPr>
                    <p:nvPr/>
                  </p:nvSpPr>
                  <p:spPr bwMode="auto">
                    <a:xfrm>
                      <a:off x="2109" y="1616"/>
                      <a:ext cx="65" cy="203"/>
                    </a:xfrm>
                    <a:custGeom>
                      <a:avLst/>
                      <a:gdLst>
                        <a:gd name="T0" fmla="*/ 4 w 160"/>
                        <a:gd name="T1" fmla="*/ 0 h 357"/>
                        <a:gd name="T2" fmla="*/ 2 w 160"/>
                        <a:gd name="T3" fmla="*/ 1 h 357"/>
                        <a:gd name="T4" fmla="*/ 1 w 160"/>
                        <a:gd name="T5" fmla="*/ 11 h 357"/>
                        <a:gd name="T6" fmla="*/ 2 w 160"/>
                        <a:gd name="T7" fmla="*/ 32 h 357"/>
                        <a:gd name="T8" fmla="*/ 4 w 160"/>
                        <a:gd name="T9" fmla="*/ 36 h 357"/>
                        <a:gd name="T10" fmla="*/ 4 w 160"/>
                        <a:gd name="T11" fmla="*/ 30 h 357"/>
                        <a:gd name="T12" fmla="*/ 4 w 160"/>
                        <a:gd name="T13" fmla="*/ 26 h 357"/>
                        <a:gd name="T14" fmla="*/ 2 w 160"/>
                        <a:gd name="T15" fmla="*/ 12 h 357"/>
                        <a:gd name="T16" fmla="*/ 3 w 160"/>
                        <a:gd name="T17" fmla="*/ 14 h 357"/>
                        <a:gd name="T18" fmla="*/ 4 w 160"/>
                        <a:gd name="T19" fmla="*/ 0 h 3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357"/>
                        <a:gd name="T32" fmla="*/ 160 w 160"/>
                        <a:gd name="T33" fmla="*/ 357 h 3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357">
                          <a:moveTo>
                            <a:pt x="135" y="0"/>
                          </a:moveTo>
                          <a:cubicBezTo>
                            <a:pt x="115" y="2"/>
                            <a:pt x="93" y="0"/>
                            <a:pt x="74" y="7"/>
                          </a:cubicBezTo>
                          <a:cubicBezTo>
                            <a:pt x="62" y="11"/>
                            <a:pt x="38" y="92"/>
                            <a:pt x="26" y="108"/>
                          </a:cubicBezTo>
                          <a:cubicBezTo>
                            <a:pt x="6" y="168"/>
                            <a:pt x="0" y="287"/>
                            <a:pt x="74" y="312"/>
                          </a:cubicBezTo>
                          <a:cubicBezTo>
                            <a:pt x="103" y="357"/>
                            <a:pt x="76" y="354"/>
                            <a:pt x="148" y="345"/>
                          </a:cubicBezTo>
                          <a:cubicBezTo>
                            <a:pt x="146" y="327"/>
                            <a:pt x="141" y="309"/>
                            <a:pt x="141" y="291"/>
                          </a:cubicBezTo>
                          <a:cubicBezTo>
                            <a:pt x="141" y="238"/>
                            <a:pt x="160" y="304"/>
                            <a:pt x="141" y="251"/>
                          </a:cubicBezTo>
                          <a:cubicBezTo>
                            <a:pt x="40" y="266"/>
                            <a:pt x="80" y="297"/>
                            <a:pt x="80" y="115"/>
                          </a:cubicBezTo>
                          <a:cubicBezTo>
                            <a:pt x="94" y="76"/>
                            <a:pt x="89" y="107"/>
                            <a:pt x="121" y="129"/>
                          </a:cubicBezTo>
                          <a:cubicBezTo>
                            <a:pt x="139" y="74"/>
                            <a:pt x="128" y="115"/>
                            <a:pt x="135" y="0"/>
                          </a:cubicBezTo>
                          <a:close/>
                        </a:path>
                      </a:pathLst>
                    </a:custGeom>
                    <a:solidFill>
                      <a:schemeClr val="tx1"/>
                    </a:solidFill>
                    <a:ln w="9525">
                      <a:solidFill>
                        <a:schemeClr val="tx1"/>
                      </a:solidFill>
                      <a:round/>
                      <a:headEnd/>
                      <a:tailEnd/>
                    </a:ln>
                  </p:spPr>
                  <p:txBody>
                    <a:bodyPr/>
                    <a:lstStyle/>
                    <a:p>
                      <a:endParaRPr lang="de-DE"/>
                    </a:p>
                  </p:txBody>
                </p:sp>
                <p:sp>
                  <p:nvSpPr>
                    <p:cNvPr id="55" name="Line 36"/>
                    <p:cNvSpPr>
                      <a:spLocks noChangeShapeType="1"/>
                    </p:cNvSpPr>
                    <p:nvPr/>
                  </p:nvSpPr>
                  <p:spPr bwMode="auto">
                    <a:xfrm>
                      <a:off x="2085" y="1675"/>
                      <a:ext cx="112" cy="105"/>
                    </a:xfrm>
                    <a:prstGeom prst="line">
                      <a:avLst/>
                    </a:prstGeom>
                    <a:noFill/>
                    <a:ln w="28575">
                      <a:solidFill>
                        <a:schemeClr val="tx1"/>
                      </a:solidFill>
                      <a:round/>
                      <a:headEnd/>
                      <a:tailEnd/>
                    </a:ln>
                  </p:spPr>
                  <p:txBody>
                    <a:bodyPr/>
                    <a:lstStyle/>
                    <a:p>
                      <a:endParaRPr lang="de-DE"/>
                    </a:p>
                  </p:txBody>
                </p:sp>
              </p:grpSp>
            </p:grpSp>
            <p:sp>
              <p:nvSpPr>
                <p:cNvPr id="48" name="AutoShape 37"/>
                <p:cNvSpPr>
                  <a:spLocks noChangeArrowheads="1"/>
                </p:cNvSpPr>
                <p:nvPr/>
              </p:nvSpPr>
              <p:spPr bwMode="auto">
                <a:xfrm rot="-5400000">
                  <a:off x="4492" y="890"/>
                  <a:ext cx="91" cy="91"/>
                </a:xfrm>
                <a:prstGeom prst="triangle">
                  <a:avLst>
                    <a:gd name="adj" fmla="val 50000"/>
                  </a:avLst>
                </a:prstGeom>
                <a:solidFill>
                  <a:schemeClr val="bg1"/>
                </a:solidFill>
                <a:ln w="9525">
                  <a:solidFill>
                    <a:schemeClr val="tx1"/>
                  </a:solidFill>
                  <a:miter lim="800000"/>
                  <a:headEnd/>
                  <a:tailEnd/>
                </a:ln>
              </p:spPr>
              <p:txBody>
                <a:bodyPr wrap="none" anchor="ctr"/>
                <a:lstStyle/>
                <a:p>
                  <a:endParaRPr lang="de-DE">
                    <a:latin typeface="Calibri" pitchFamily="34" charset="0"/>
                  </a:endParaRPr>
                </a:p>
              </p:txBody>
            </p:sp>
            <p:sp>
              <p:nvSpPr>
                <p:cNvPr id="49" name="AutoShape 38"/>
                <p:cNvSpPr>
                  <a:spLocks noChangeArrowheads="1"/>
                </p:cNvSpPr>
                <p:nvPr/>
              </p:nvSpPr>
              <p:spPr bwMode="auto">
                <a:xfrm flipV="1">
                  <a:off x="4604" y="1005"/>
                  <a:ext cx="91" cy="91"/>
                </a:xfrm>
                <a:prstGeom prst="triangle">
                  <a:avLst>
                    <a:gd name="adj" fmla="val 50000"/>
                  </a:avLst>
                </a:prstGeom>
                <a:solidFill>
                  <a:schemeClr val="bg1"/>
                </a:solidFill>
                <a:ln w="9525">
                  <a:solidFill>
                    <a:schemeClr val="tx1"/>
                  </a:solidFill>
                  <a:miter lim="800000"/>
                  <a:headEnd/>
                  <a:tailEnd/>
                </a:ln>
              </p:spPr>
              <p:txBody>
                <a:bodyPr wrap="none" anchor="ctr"/>
                <a:lstStyle/>
                <a:p>
                  <a:endParaRPr lang="de-DE">
                    <a:latin typeface="Calibri" pitchFamily="34" charset="0"/>
                  </a:endParaRPr>
                </a:p>
              </p:txBody>
            </p:sp>
            <p:sp>
              <p:nvSpPr>
                <p:cNvPr id="50" name="AutoShape 39"/>
                <p:cNvSpPr>
                  <a:spLocks noChangeArrowheads="1"/>
                </p:cNvSpPr>
                <p:nvPr/>
              </p:nvSpPr>
              <p:spPr bwMode="auto">
                <a:xfrm rot="5400000">
                  <a:off x="4708" y="890"/>
                  <a:ext cx="91" cy="91"/>
                </a:xfrm>
                <a:prstGeom prst="triangle">
                  <a:avLst>
                    <a:gd name="adj" fmla="val 50000"/>
                  </a:avLst>
                </a:prstGeom>
                <a:solidFill>
                  <a:schemeClr val="bg1"/>
                </a:solidFill>
                <a:ln w="9525">
                  <a:solidFill>
                    <a:schemeClr val="tx1"/>
                  </a:solidFill>
                  <a:miter lim="800000"/>
                  <a:headEnd/>
                  <a:tailEnd/>
                </a:ln>
              </p:spPr>
              <p:txBody>
                <a:bodyPr wrap="none" anchor="ctr"/>
                <a:lstStyle/>
                <a:p>
                  <a:endParaRPr lang="de-DE">
                    <a:latin typeface="Calibri" pitchFamily="34" charset="0"/>
                  </a:endParaRPr>
                </a:p>
              </p:txBody>
            </p:sp>
            <p:sp>
              <p:nvSpPr>
                <p:cNvPr id="51" name="AutoShape 40"/>
                <p:cNvSpPr>
                  <a:spLocks noChangeArrowheads="1"/>
                </p:cNvSpPr>
                <p:nvPr/>
              </p:nvSpPr>
              <p:spPr bwMode="auto">
                <a:xfrm>
                  <a:off x="4604" y="785"/>
                  <a:ext cx="91" cy="91"/>
                </a:xfrm>
                <a:prstGeom prst="triangle">
                  <a:avLst>
                    <a:gd name="adj" fmla="val 50000"/>
                  </a:avLst>
                </a:prstGeom>
                <a:solidFill>
                  <a:schemeClr val="bg1"/>
                </a:solidFill>
                <a:ln w="9525">
                  <a:solidFill>
                    <a:schemeClr val="tx1"/>
                  </a:solidFill>
                  <a:miter lim="800000"/>
                  <a:headEnd/>
                  <a:tailEnd/>
                </a:ln>
              </p:spPr>
              <p:txBody>
                <a:bodyPr wrap="none" anchor="ctr"/>
                <a:lstStyle/>
                <a:p>
                  <a:endParaRPr lang="de-DE">
                    <a:latin typeface="Calibri" pitchFamily="34" charset="0"/>
                  </a:endParaRPr>
                </a:p>
              </p:txBody>
            </p:sp>
          </p:grpSp>
          <p:sp>
            <p:nvSpPr>
              <p:cNvPr id="21" name="Rectangle 41"/>
              <p:cNvSpPr>
                <a:spLocks noChangeArrowheads="1"/>
              </p:cNvSpPr>
              <p:nvPr/>
            </p:nvSpPr>
            <p:spPr bwMode="auto">
              <a:xfrm>
                <a:off x="3225" y="1843"/>
                <a:ext cx="18" cy="117"/>
              </a:xfrm>
              <a:prstGeom prst="rect">
                <a:avLst/>
              </a:prstGeom>
              <a:solidFill>
                <a:schemeClr val="bg2"/>
              </a:solidFill>
              <a:ln w="9525">
                <a:miter lim="800000"/>
                <a:headEnd/>
                <a:tailEnd/>
              </a:ln>
              <a:scene3d>
                <a:camera prst="legacyObliqueTopRight"/>
                <a:lightRig rig="legacyFlat3" dir="b"/>
              </a:scene3d>
              <a:sp3d extrusionH="100000" prstMaterial="legacyMatte">
                <a:bevelT w="13500" h="13500" prst="angle"/>
                <a:bevelB w="13500" h="13500" prst="angle"/>
                <a:extrusionClr>
                  <a:schemeClr val="bg2"/>
                </a:extrusionClr>
              </a:sp3d>
            </p:spPr>
            <p:txBody>
              <a:bodyPr wrap="none" anchor="ctr">
                <a:flatTx/>
              </a:bodyPr>
              <a:lstStyle/>
              <a:p>
                <a:endParaRPr lang="de-DE">
                  <a:latin typeface="Calibri" pitchFamily="34" charset="0"/>
                </a:endParaRPr>
              </a:p>
            </p:txBody>
          </p:sp>
          <p:sp>
            <p:nvSpPr>
              <p:cNvPr id="22" name="Line 42"/>
              <p:cNvSpPr>
                <a:spLocks noChangeShapeType="1"/>
              </p:cNvSpPr>
              <p:nvPr/>
            </p:nvSpPr>
            <p:spPr bwMode="auto">
              <a:xfrm>
                <a:off x="2977" y="1648"/>
                <a:ext cx="107" cy="0"/>
              </a:xfrm>
              <a:prstGeom prst="line">
                <a:avLst/>
              </a:prstGeom>
              <a:noFill/>
              <a:ln w="38100">
                <a:solidFill>
                  <a:schemeClr val="tx1"/>
                </a:solidFill>
                <a:round/>
                <a:headEnd/>
                <a:tailEnd/>
              </a:ln>
            </p:spPr>
            <p:txBody>
              <a:bodyPr/>
              <a:lstStyle/>
              <a:p>
                <a:endParaRPr lang="de-DE"/>
              </a:p>
            </p:txBody>
          </p:sp>
          <p:sp>
            <p:nvSpPr>
              <p:cNvPr id="23" name="Line 43"/>
              <p:cNvSpPr>
                <a:spLocks noChangeShapeType="1"/>
              </p:cNvSpPr>
              <p:nvPr/>
            </p:nvSpPr>
            <p:spPr bwMode="auto">
              <a:xfrm>
                <a:off x="3006" y="1682"/>
                <a:ext cx="53" cy="0"/>
              </a:xfrm>
              <a:prstGeom prst="line">
                <a:avLst/>
              </a:prstGeom>
              <a:noFill/>
              <a:ln w="38100">
                <a:solidFill>
                  <a:schemeClr val="tx1"/>
                </a:solidFill>
                <a:round/>
                <a:headEnd/>
                <a:tailEnd/>
              </a:ln>
            </p:spPr>
            <p:txBody>
              <a:bodyPr/>
              <a:lstStyle/>
              <a:p>
                <a:endParaRPr lang="de-DE"/>
              </a:p>
            </p:txBody>
          </p:sp>
          <p:sp>
            <p:nvSpPr>
              <p:cNvPr id="24" name="Line 44"/>
              <p:cNvSpPr>
                <a:spLocks noChangeShapeType="1"/>
              </p:cNvSpPr>
              <p:nvPr/>
            </p:nvSpPr>
            <p:spPr bwMode="auto">
              <a:xfrm>
                <a:off x="2987" y="1664"/>
                <a:ext cx="88" cy="0"/>
              </a:xfrm>
              <a:prstGeom prst="line">
                <a:avLst/>
              </a:prstGeom>
              <a:noFill/>
              <a:ln w="38100">
                <a:solidFill>
                  <a:schemeClr val="tx1"/>
                </a:solidFill>
                <a:round/>
                <a:headEnd/>
                <a:tailEnd/>
              </a:ln>
            </p:spPr>
            <p:txBody>
              <a:bodyPr/>
              <a:lstStyle/>
              <a:p>
                <a:endParaRPr lang="de-DE"/>
              </a:p>
            </p:txBody>
          </p:sp>
          <p:sp>
            <p:nvSpPr>
              <p:cNvPr id="25" name="Oval 45"/>
              <p:cNvSpPr>
                <a:spLocks noChangeArrowheads="1"/>
              </p:cNvSpPr>
              <p:nvPr/>
            </p:nvSpPr>
            <p:spPr bwMode="auto">
              <a:xfrm>
                <a:off x="3018" y="2490"/>
                <a:ext cx="18" cy="20"/>
              </a:xfrm>
              <a:prstGeom prst="ellipse">
                <a:avLst/>
              </a:prstGeom>
              <a:solidFill>
                <a:schemeClr val="tx1"/>
              </a:solidFill>
              <a:ln w="9525">
                <a:solidFill>
                  <a:schemeClr val="tx1"/>
                </a:solidFill>
                <a:round/>
                <a:headEnd/>
                <a:tailEnd/>
              </a:ln>
            </p:spPr>
            <p:txBody>
              <a:bodyPr wrap="none" anchor="ctr"/>
              <a:lstStyle/>
              <a:p>
                <a:pPr algn="ctr"/>
                <a:endParaRPr lang="de-DE">
                  <a:latin typeface="Calibri" pitchFamily="34" charset="0"/>
                </a:endParaRPr>
              </a:p>
            </p:txBody>
          </p:sp>
          <p:sp>
            <p:nvSpPr>
              <p:cNvPr id="26" name="AutoShape 46"/>
              <p:cNvSpPr>
                <a:spLocks noChangeArrowheads="1"/>
              </p:cNvSpPr>
              <p:nvPr/>
            </p:nvSpPr>
            <p:spPr bwMode="auto">
              <a:xfrm>
                <a:off x="2924" y="1493"/>
                <a:ext cx="71" cy="97"/>
              </a:xfrm>
              <a:prstGeom prst="can">
                <a:avLst>
                  <a:gd name="adj" fmla="val 34155"/>
                </a:avLst>
              </a:prstGeom>
              <a:solidFill>
                <a:schemeClr val="bg2"/>
              </a:solidFill>
              <a:ln w="9525">
                <a:solidFill>
                  <a:schemeClr val="tx1"/>
                </a:solidFill>
                <a:round/>
                <a:headEnd/>
                <a:tailEnd/>
              </a:ln>
            </p:spPr>
            <p:txBody>
              <a:bodyPr wrap="none" anchor="ctr"/>
              <a:lstStyle/>
              <a:p>
                <a:endParaRPr lang="de-DE">
                  <a:latin typeface="Calibri" pitchFamily="34" charset="0"/>
                </a:endParaRPr>
              </a:p>
            </p:txBody>
          </p:sp>
          <p:sp>
            <p:nvSpPr>
              <p:cNvPr id="27" name="Line 47"/>
              <p:cNvSpPr>
                <a:spLocks noChangeShapeType="1"/>
              </p:cNvSpPr>
              <p:nvPr/>
            </p:nvSpPr>
            <p:spPr bwMode="auto">
              <a:xfrm>
                <a:off x="2959" y="1512"/>
                <a:ext cx="0" cy="78"/>
              </a:xfrm>
              <a:prstGeom prst="line">
                <a:avLst/>
              </a:prstGeom>
              <a:noFill/>
              <a:ln w="19050">
                <a:solidFill>
                  <a:schemeClr val="tx1"/>
                </a:solidFill>
                <a:round/>
                <a:headEnd/>
                <a:tailEnd/>
              </a:ln>
            </p:spPr>
            <p:txBody>
              <a:bodyPr/>
              <a:lstStyle/>
              <a:p>
                <a:endParaRPr lang="de-DE"/>
              </a:p>
            </p:txBody>
          </p:sp>
          <p:sp>
            <p:nvSpPr>
              <p:cNvPr id="28" name="Rectangle 48"/>
              <p:cNvSpPr>
                <a:spLocks noChangeArrowheads="1"/>
              </p:cNvSpPr>
              <p:nvPr/>
            </p:nvSpPr>
            <p:spPr bwMode="auto">
              <a:xfrm>
                <a:off x="3119" y="1104"/>
                <a:ext cx="52" cy="483"/>
              </a:xfrm>
              <a:prstGeom prst="rect">
                <a:avLst/>
              </a:prstGeom>
              <a:gradFill rotWithShape="1">
                <a:gsLst>
                  <a:gs pos="0">
                    <a:schemeClr val="tx1">
                      <a:alpha val="67000"/>
                    </a:schemeClr>
                  </a:gs>
                  <a:gs pos="100000">
                    <a:schemeClr val="tx1">
                      <a:gamma/>
                      <a:tint val="84314"/>
                      <a:invGamma/>
                      <a:alpha val="85001"/>
                    </a:schemeClr>
                  </a:gs>
                </a:gsLst>
                <a:lin ang="5400000" scaled="1"/>
              </a:gradFill>
              <a:ln w="9525">
                <a:solidFill>
                  <a:schemeClr val="tx1"/>
                </a:solidFill>
                <a:miter lim="800000"/>
                <a:headEnd/>
                <a:tailEnd/>
              </a:ln>
              <a:effectLst/>
            </p:spPr>
            <p:txBody>
              <a:bodyPr wrap="none" anchor="ctr"/>
              <a:lstStyle/>
              <a:p>
                <a:pPr fontAlgn="auto">
                  <a:spcBef>
                    <a:spcPts val="0"/>
                  </a:spcBef>
                  <a:spcAft>
                    <a:spcPts val="0"/>
                  </a:spcAft>
                  <a:defRPr/>
                </a:pPr>
                <a:endParaRPr lang="de-DE">
                  <a:latin typeface="+mn-lt"/>
                  <a:cs typeface="+mn-cs"/>
                </a:endParaRPr>
              </a:p>
            </p:txBody>
          </p:sp>
          <p:sp>
            <p:nvSpPr>
              <p:cNvPr id="29" name="AutoShape 49"/>
              <p:cNvSpPr>
                <a:spLocks noChangeArrowheads="1"/>
              </p:cNvSpPr>
              <p:nvPr/>
            </p:nvSpPr>
            <p:spPr bwMode="auto">
              <a:xfrm>
                <a:off x="3119" y="1025"/>
                <a:ext cx="52" cy="99"/>
              </a:xfrm>
              <a:prstGeom prst="can">
                <a:avLst>
                  <a:gd name="adj" fmla="val 45755"/>
                </a:avLst>
              </a:prstGeom>
              <a:gradFill rotWithShape="1">
                <a:gsLst>
                  <a:gs pos="0">
                    <a:schemeClr val="tx1">
                      <a:alpha val="67000"/>
                    </a:schemeClr>
                  </a:gs>
                  <a:gs pos="100000">
                    <a:schemeClr val="tx1">
                      <a:gamma/>
                      <a:tint val="84314"/>
                      <a:invGamma/>
                      <a:alpha val="85001"/>
                    </a:schemeClr>
                  </a:gs>
                </a:gsLst>
                <a:lin ang="5400000" scaled="1"/>
              </a:gradFill>
              <a:ln w="9525">
                <a:solidFill>
                  <a:schemeClr val="tx1"/>
                </a:solidFill>
                <a:round/>
                <a:headEnd/>
                <a:tailEnd/>
              </a:ln>
              <a:effectLst/>
            </p:spPr>
            <p:txBody>
              <a:bodyPr wrap="none" anchor="ctr"/>
              <a:lstStyle/>
              <a:p>
                <a:pPr fontAlgn="auto">
                  <a:spcBef>
                    <a:spcPts val="0"/>
                  </a:spcBef>
                  <a:spcAft>
                    <a:spcPts val="0"/>
                  </a:spcAft>
                  <a:defRPr/>
                </a:pPr>
                <a:endParaRPr lang="de-DE">
                  <a:latin typeface="+mn-lt"/>
                  <a:cs typeface="+mn-cs"/>
                </a:endParaRPr>
              </a:p>
            </p:txBody>
          </p:sp>
          <p:sp>
            <p:nvSpPr>
              <p:cNvPr id="30" name="AutoShape 50"/>
              <p:cNvSpPr>
                <a:spLocks noChangeArrowheads="1"/>
              </p:cNvSpPr>
              <p:nvPr/>
            </p:nvSpPr>
            <p:spPr bwMode="auto">
              <a:xfrm>
                <a:off x="3102" y="1470"/>
                <a:ext cx="90" cy="140"/>
              </a:xfrm>
              <a:prstGeom prst="can">
                <a:avLst>
                  <a:gd name="adj" fmla="val 38483"/>
                </a:avLst>
              </a:prstGeom>
              <a:gradFill rotWithShape="1">
                <a:gsLst>
                  <a:gs pos="0">
                    <a:schemeClr val="tx1">
                      <a:alpha val="67000"/>
                    </a:schemeClr>
                  </a:gs>
                  <a:gs pos="100000">
                    <a:schemeClr val="tx1">
                      <a:gamma/>
                      <a:tint val="84314"/>
                      <a:invGamma/>
                      <a:alpha val="85001"/>
                    </a:schemeClr>
                  </a:gs>
                </a:gsLst>
                <a:lin ang="5400000" scaled="1"/>
              </a:gradFill>
              <a:ln w="9525">
                <a:solidFill>
                  <a:schemeClr val="tx1"/>
                </a:solidFill>
                <a:round/>
                <a:headEnd/>
                <a:tailEnd/>
              </a:ln>
              <a:effectLst/>
            </p:spPr>
            <p:txBody>
              <a:bodyPr wrap="none" anchor="ctr"/>
              <a:lstStyle/>
              <a:p>
                <a:pPr fontAlgn="auto">
                  <a:spcBef>
                    <a:spcPts val="0"/>
                  </a:spcBef>
                  <a:spcAft>
                    <a:spcPts val="0"/>
                  </a:spcAft>
                  <a:defRPr/>
                </a:pPr>
                <a:endParaRPr lang="de-DE">
                  <a:latin typeface="+mn-lt"/>
                  <a:cs typeface="+mn-cs"/>
                </a:endParaRPr>
              </a:p>
            </p:txBody>
          </p:sp>
          <p:sp>
            <p:nvSpPr>
              <p:cNvPr id="31" name="AutoShape 51"/>
              <p:cNvSpPr>
                <a:spLocks noChangeArrowheads="1"/>
              </p:cNvSpPr>
              <p:nvPr/>
            </p:nvSpPr>
            <p:spPr bwMode="auto">
              <a:xfrm flipH="1">
                <a:off x="3015" y="1556"/>
                <a:ext cx="48" cy="38"/>
              </a:xfrm>
              <a:prstGeom prst="can">
                <a:avLst>
                  <a:gd name="adj" fmla="val 50000"/>
                </a:avLst>
              </a:prstGeom>
              <a:solidFill>
                <a:srgbClr val="F26C1A"/>
              </a:solidFill>
              <a:ln w="9525">
                <a:solidFill>
                  <a:schemeClr val="tx1"/>
                </a:solidFill>
                <a:round/>
                <a:headEnd/>
                <a:tailEnd/>
              </a:ln>
            </p:spPr>
            <p:txBody>
              <a:bodyPr wrap="none" anchor="ctr"/>
              <a:lstStyle/>
              <a:p>
                <a:endParaRPr lang="de-DE">
                  <a:latin typeface="Calibri" pitchFamily="34" charset="0"/>
                </a:endParaRPr>
              </a:p>
            </p:txBody>
          </p:sp>
        </p:grpSp>
      </p:grpSp>
      <p:sp>
        <p:nvSpPr>
          <p:cNvPr id="58" name="Rechteck 57"/>
          <p:cNvSpPr/>
          <p:nvPr/>
        </p:nvSpPr>
        <p:spPr>
          <a:xfrm>
            <a:off x="251520" y="1412776"/>
            <a:ext cx="8712968" cy="2677656"/>
          </a:xfrm>
          <a:prstGeom prst="rect">
            <a:avLst/>
          </a:prstGeom>
        </p:spPr>
        <p:txBody>
          <a:bodyPr wrap="square">
            <a:spAutoFit/>
          </a:bodyPr>
          <a:lstStyle/>
          <a:p>
            <a:r>
              <a:rPr lang="de-DE" sz="1400" dirty="0"/>
              <a:t>Beim Einsatz von Handsprechfunkgeräten im DMO ist, bedingt durch die geringere</a:t>
            </a:r>
          </a:p>
          <a:p>
            <a:r>
              <a:rPr lang="de-DE" sz="1400" dirty="0"/>
              <a:t>Sendeleistung und eine kürzere Antenne, die Reichweite begrenzt. Um die  Reichweite zu erhöhen, ist es möglich, speziell dafür vorgesehene Funkgeräte als </a:t>
            </a:r>
            <a:r>
              <a:rPr lang="de-DE" sz="1400" dirty="0" err="1"/>
              <a:t>Repeater</a:t>
            </a:r>
            <a:r>
              <a:rPr lang="de-DE" sz="1400" dirty="0"/>
              <a:t> einzusetzen.</a:t>
            </a:r>
          </a:p>
          <a:p>
            <a:r>
              <a:rPr lang="de-DE" sz="1400" dirty="0"/>
              <a:t>Ein </a:t>
            </a:r>
            <a:r>
              <a:rPr lang="de-DE" sz="1400" dirty="0" err="1"/>
              <a:t>Repeater</a:t>
            </a:r>
            <a:r>
              <a:rPr lang="de-DE" sz="1400" dirty="0"/>
              <a:t> nimmt das gesendete Signal auf, verstärkt es und sendet es auf einem anderen Zeitschlitz wieder aus. So kann eine </a:t>
            </a:r>
            <a:r>
              <a:rPr lang="de-DE" sz="1400" dirty="0" err="1"/>
              <a:t>Reichweitenerhöhung</a:t>
            </a:r>
            <a:r>
              <a:rPr lang="de-DE" sz="1400" dirty="0"/>
              <a:t> erzielt werden.  </a:t>
            </a:r>
            <a:r>
              <a:rPr lang="de-DE" sz="1400" b="1" dirty="0">
                <a:solidFill>
                  <a:srgbClr val="FF0000"/>
                </a:solidFill>
              </a:rPr>
              <a:t>NUR EIN REPEATER !!! (BEI GATEWAY Betrieb darf </a:t>
            </a:r>
            <a:r>
              <a:rPr lang="de-DE" sz="1400" b="1" dirty="0" err="1">
                <a:solidFill>
                  <a:srgbClr val="FF0000"/>
                </a:solidFill>
              </a:rPr>
              <a:t>Repeater</a:t>
            </a:r>
            <a:r>
              <a:rPr lang="de-DE" sz="1400" b="1" dirty="0">
                <a:solidFill>
                  <a:srgbClr val="FF0000"/>
                </a:solidFill>
              </a:rPr>
              <a:t> nicht geschalten sein!</a:t>
            </a:r>
          </a:p>
          <a:p>
            <a:r>
              <a:rPr lang="de-DE" sz="1400" b="1" dirty="0"/>
              <a:t>Es sind jedoch zwei Umstände unbedingt zu beachten. </a:t>
            </a:r>
          </a:p>
          <a:p>
            <a:pPr marL="342900" indent="-342900">
              <a:buFont typeface="+mj-lt"/>
              <a:buAutoNum type="arabicPeriod"/>
            </a:pPr>
            <a:r>
              <a:rPr lang="de-DE" sz="1400" dirty="0"/>
              <a:t>Ein als </a:t>
            </a:r>
            <a:r>
              <a:rPr lang="de-DE" sz="1400" dirty="0" err="1"/>
              <a:t>Repeater</a:t>
            </a:r>
            <a:r>
              <a:rPr lang="de-DE" sz="1400" dirty="0"/>
              <a:t> eingesetztes Funkgerät hat einen </a:t>
            </a:r>
            <a:r>
              <a:rPr lang="de-DE" sz="1400" dirty="0">
                <a:solidFill>
                  <a:srgbClr val="FF0000"/>
                </a:solidFill>
              </a:rPr>
              <a:t>wesentlich höheren Energieverbrauch </a:t>
            </a:r>
            <a:r>
              <a:rPr lang="de-DE" sz="1400" dirty="0"/>
              <a:t>als normal eingesetzte Funkgeräte. </a:t>
            </a:r>
          </a:p>
          <a:p>
            <a:pPr marL="342900" indent="-342900">
              <a:buFont typeface="+mj-lt"/>
              <a:buAutoNum type="arabicPeriod"/>
            </a:pPr>
            <a:r>
              <a:rPr lang="de-DE" sz="1400" dirty="0"/>
              <a:t>Das als </a:t>
            </a:r>
            <a:r>
              <a:rPr lang="de-DE" sz="1400" dirty="0" err="1"/>
              <a:t>Repeater</a:t>
            </a:r>
            <a:r>
              <a:rPr lang="de-DE" sz="1400" dirty="0"/>
              <a:t> eingesetzte Funkgerät darf </a:t>
            </a:r>
            <a:r>
              <a:rPr lang="de-DE" sz="1400" dirty="0">
                <a:solidFill>
                  <a:srgbClr val="FF0000"/>
                </a:solidFill>
              </a:rPr>
              <a:t>nicht beweglich genutzt </a:t>
            </a:r>
            <a:r>
              <a:rPr lang="de-DE" sz="1400" dirty="0"/>
              <a:t>werden, da der </a:t>
            </a:r>
            <a:r>
              <a:rPr lang="de-DE" sz="1400" dirty="0" err="1"/>
              <a:t>Repeater</a:t>
            </a:r>
            <a:r>
              <a:rPr lang="de-DE" sz="1400" dirty="0"/>
              <a:t> sich ständig mit allen anderen Funkgeräten synchronisiert. Durch eine ständige Bewegung des </a:t>
            </a:r>
            <a:r>
              <a:rPr lang="de-DE" sz="1400" dirty="0" err="1"/>
              <a:t>Repeaters</a:t>
            </a:r>
            <a:r>
              <a:rPr lang="de-DE" sz="1400" dirty="0"/>
              <a:t> ist diese Synchronisierung nicht möglich.</a:t>
            </a:r>
            <a:endParaRPr lang="en-US" sz="1400" dirty="0"/>
          </a:p>
        </p:txBody>
      </p:sp>
      <p:pic>
        <p:nvPicPr>
          <p:cNvPr id="59" name="Picture 1"/>
          <p:cNvPicPr>
            <a:picLocks noChangeAspect="1" noChangeArrowheads="1"/>
          </p:cNvPicPr>
          <p:nvPr/>
        </p:nvPicPr>
        <p:blipFill>
          <a:blip r:embed="rId6" cstate="print"/>
          <a:srcRect/>
          <a:stretch>
            <a:fillRect/>
          </a:stretch>
        </p:blipFill>
        <p:spPr bwMode="auto">
          <a:xfrm>
            <a:off x="6804248" y="3789040"/>
            <a:ext cx="1929317" cy="1512168"/>
          </a:xfrm>
          <a:prstGeom prst="rect">
            <a:avLst/>
          </a:prstGeom>
          <a:noFill/>
          <a:ln w="9525">
            <a:noFill/>
            <a:miter lim="800000"/>
            <a:headEnd/>
            <a:tailEnd/>
          </a:ln>
        </p:spPr>
      </p:pic>
      <p:pic>
        <p:nvPicPr>
          <p:cNvPr id="60" name="Picture 1"/>
          <p:cNvPicPr>
            <a:picLocks noChangeAspect="1" noChangeArrowheads="1"/>
          </p:cNvPicPr>
          <p:nvPr/>
        </p:nvPicPr>
        <p:blipFill>
          <a:blip r:embed="rId6" cstate="print"/>
          <a:srcRect l="82111" r="6692" b="80952"/>
          <a:stretch>
            <a:fillRect/>
          </a:stretch>
        </p:blipFill>
        <p:spPr bwMode="auto">
          <a:xfrm>
            <a:off x="7596336" y="5157192"/>
            <a:ext cx="1152128" cy="153617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8">
                                            <p:txEl>
                                              <p:pRg st="2" end="2"/>
                                            </p:txEl>
                                          </p:spTgt>
                                        </p:tgtEl>
                                        <p:attrNameLst>
                                          <p:attrName>style.visibility</p:attrName>
                                        </p:attrNameLst>
                                      </p:cBhvr>
                                      <p:to>
                                        <p:strVal val="visible"/>
                                      </p:to>
                                    </p:set>
                                    <p:animEffect transition="in" filter="blinds(horizontal)">
                                      <p:cBhvr>
                                        <p:cTn id="7" dur="500"/>
                                        <p:tgtEl>
                                          <p:spTgt spid="5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8">
                                            <p:txEl>
                                              <p:pRg st="3" end="3"/>
                                            </p:txEl>
                                          </p:spTgt>
                                        </p:tgtEl>
                                        <p:attrNameLst>
                                          <p:attrName>style.visibility</p:attrName>
                                        </p:attrNameLst>
                                      </p:cBhvr>
                                      <p:to>
                                        <p:strVal val="visible"/>
                                      </p:to>
                                    </p:set>
                                    <p:animEffect transition="in" filter="blinds(horizontal)">
                                      <p:cBhvr>
                                        <p:cTn id="12" dur="500"/>
                                        <p:tgtEl>
                                          <p:spTgt spid="5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8">
                                            <p:txEl>
                                              <p:pRg st="4" end="4"/>
                                            </p:txEl>
                                          </p:spTgt>
                                        </p:tgtEl>
                                        <p:attrNameLst>
                                          <p:attrName>style.visibility</p:attrName>
                                        </p:attrNameLst>
                                      </p:cBhvr>
                                      <p:to>
                                        <p:strVal val="visible"/>
                                      </p:to>
                                    </p:set>
                                    <p:animEffect transition="in" filter="blinds(horizontal)">
                                      <p:cBhvr>
                                        <p:cTn id="17" dur="500"/>
                                        <p:tgtEl>
                                          <p:spTgt spid="5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8">
                                            <p:txEl>
                                              <p:pRg st="5" end="5"/>
                                            </p:txEl>
                                          </p:spTgt>
                                        </p:tgtEl>
                                        <p:attrNameLst>
                                          <p:attrName>style.visibility</p:attrName>
                                        </p:attrNameLst>
                                      </p:cBhvr>
                                      <p:to>
                                        <p:strVal val="visible"/>
                                      </p:to>
                                    </p:set>
                                    <p:animEffect transition="in" filter="blinds(horizontal)">
                                      <p:cBhvr>
                                        <p:cTn id="22" dur="500"/>
                                        <p:tgtEl>
                                          <p:spTgt spid="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descr="http://www.selectric.de/is-bin/intershop.static/WFS/Selectric-SelectricB2B-Site/Selectric-SelectricB2B/de_DE/Thumbnails/B16840.gif"/>
          <p:cNvPicPr/>
          <p:nvPr/>
        </p:nvPicPr>
        <p:blipFill>
          <a:blip r:embed="rId2" cstate="print"/>
          <a:srcRect/>
          <a:stretch>
            <a:fillRect/>
          </a:stretch>
        </p:blipFill>
        <p:spPr bwMode="auto">
          <a:xfrm>
            <a:off x="4254894" y="2852936"/>
            <a:ext cx="570865" cy="1331595"/>
          </a:xfrm>
          <a:prstGeom prst="rect">
            <a:avLst/>
          </a:prstGeom>
          <a:noFill/>
          <a:ln w="9525">
            <a:noFill/>
            <a:miter lim="800000"/>
            <a:headEnd/>
            <a:tailEnd/>
          </a:ln>
          <a:effectLst>
            <a:softEdge rad="31750"/>
          </a:effectLst>
        </p:spPr>
      </p:pic>
      <p:pic>
        <p:nvPicPr>
          <p:cNvPr id="27" name="Picture 2" descr="http://www.selectric.de/images/content/Sepura-STP9000/galerie/stp_9000_1%201%20von%201.jpg"/>
          <p:cNvPicPr>
            <a:picLocks noChangeAspect="1" noChangeArrowheads="1"/>
          </p:cNvPicPr>
          <p:nvPr/>
        </p:nvPicPr>
        <p:blipFill>
          <a:blip r:embed="rId3" cstate="print"/>
          <a:srcRect/>
          <a:stretch>
            <a:fillRect/>
          </a:stretch>
        </p:blipFill>
        <p:spPr bwMode="auto">
          <a:xfrm>
            <a:off x="6012160" y="2780928"/>
            <a:ext cx="944766" cy="1412206"/>
          </a:xfrm>
          <a:prstGeom prst="rect">
            <a:avLst/>
          </a:prstGeom>
          <a:noFill/>
        </p:spPr>
      </p:pic>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err="1">
                <a:latin typeface="+mj-lt"/>
                <a:ea typeface="+mj-ea"/>
                <a:cs typeface="+mj-cs"/>
              </a:rPr>
              <a:t>Repeater</a:t>
            </a:r>
            <a:endParaRPr lang="de-DE" sz="8000" dirty="0">
              <a:latin typeface="+mj-lt"/>
              <a:ea typeface="+mj-ea"/>
              <a:cs typeface="+mj-cs"/>
            </a:endParaRPr>
          </a:p>
        </p:txBody>
      </p:sp>
      <p:sp>
        <p:nvSpPr>
          <p:cNvPr id="60" name="Text Box 4"/>
          <p:cNvSpPr txBox="1">
            <a:spLocks noChangeArrowheads="1"/>
          </p:cNvSpPr>
          <p:nvPr/>
        </p:nvSpPr>
        <p:spPr bwMode="auto">
          <a:xfrm>
            <a:off x="611188" y="1706563"/>
            <a:ext cx="4305300" cy="230187"/>
          </a:xfrm>
          <a:prstGeom prst="rect">
            <a:avLst/>
          </a:prstGeom>
          <a:noFill/>
          <a:ln w="9525">
            <a:noFill/>
            <a:miter lim="800000"/>
            <a:headEnd/>
            <a:tailEnd/>
          </a:ln>
        </p:spPr>
        <p:txBody>
          <a:bodyPr>
            <a:spAutoFit/>
          </a:bodyPr>
          <a:lstStyle/>
          <a:p>
            <a:pPr algn="ctr">
              <a:lnSpc>
                <a:spcPct val="80000"/>
              </a:lnSpc>
              <a:spcBef>
                <a:spcPct val="50000"/>
              </a:spcBef>
              <a:buClr>
                <a:schemeClr val="tx2"/>
              </a:buClr>
            </a:pPr>
            <a:r>
              <a:rPr lang="de-DE" sz="1100" b="1">
                <a:solidFill>
                  <a:srgbClr val="0066FF"/>
                </a:solidFill>
                <a:latin typeface="Calibri" pitchFamily="34" charset="0"/>
              </a:rPr>
              <a:t>Maximale Sendereichweite Endgerät</a:t>
            </a:r>
          </a:p>
        </p:txBody>
      </p:sp>
      <p:sp>
        <p:nvSpPr>
          <p:cNvPr id="61" name="Line 5"/>
          <p:cNvSpPr>
            <a:spLocks noChangeShapeType="1"/>
          </p:cNvSpPr>
          <p:nvPr/>
        </p:nvSpPr>
        <p:spPr bwMode="auto">
          <a:xfrm>
            <a:off x="758825" y="1997075"/>
            <a:ext cx="4449763" cy="0"/>
          </a:xfrm>
          <a:prstGeom prst="line">
            <a:avLst/>
          </a:prstGeom>
          <a:noFill/>
          <a:ln w="28575">
            <a:solidFill>
              <a:srgbClr val="0000FF"/>
            </a:solidFill>
            <a:round/>
            <a:headEnd type="triangle" w="med" len="med"/>
            <a:tailEnd type="triangle" w="med" len="med"/>
          </a:ln>
          <a:effectLst/>
        </p:spPr>
        <p:txBody>
          <a:bodyPr>
            <a:spAutoFit/>
          </a:bodyPr>
          <a:lstStyle/>
          <a:p>
            <a:pPr fontAlgn="auto">
              <a:spcBef>
                <a:spcPts val="0"/>
              </a:spcBef>
              <a:spcAft>
                <a:spcPts val="0"/>
              </a:spcAft>
              <a:defRPr/>
            </a:pPr>
            <a:endParaRPr lang="de-DE" sz="1400">
              <a:ln w="38100">
                <a:solidFill>
                  <a:schemeClr val="tx1"/>
                </a:solidFill>
              </a:ln>
              <a:latin typeface="+mn-lt"/>
              <a:cs typeface="+mn-cs"/>
            </a:endParaRPr>
          </a:p>
        </p:txBody>
      </p:sp>
      <p:sp>
        <p:nvSpPr>
          <p:cNvPr id="62" name="Text Box 93"/>
          <p:cNvSpPr txBox="1">
            <a:spLocks noChangeArrowheads="1"/>
          </p:cNvSpPr>
          <p:nvPr/>
        </p:nvSpPr>
        <p:spPr bwMode="auto">
          <a:xfrm>
            <a:off x="3852863" y="1700213"/>
            <a:ext cx="4591050" cy="231775"/>
          </a:xfrm>
          <a:prstGeom prst="rect">
            <a:avLst/>
          </a:prstGeom>
          <a:noFill/>
          <a:ln w="9525">
            <a:noFill/>
            <a:miter lim="800000"/>
            <a:headEnd/>
            <a:tailEnd/>
          </a:ln>
        </p:spPr>
        <p:txBody>
          <a:bodyPr>
            <a:spAutoFit/>
          </a:bodyPr>
          <a:lstStyle/>
          <a:p>
            <a:pPr algn="ctr">
              <a:lnSpc>
                <a:spcPct val="80000"/>
              </a:lnSpc>
              <a:spcBef>
                <a:spcPct val="50000"/>
              </a:spcBef>
              <a:buClr>
                <a:schemeClr val="tx2"/>
              </a:buClr>
            </a:pPr>
            <a:r>
              <a:rPr lang="de-DE" sz="1100" b="1">
                <a:solidFill>
                  <a:srgbClr val="339933"/>
                </a:solidFill>
                <a:latin typeface="Calibri" pitchFamily="34" charset="0"/>
              </a:rPr>
              <a:t>Maximale Sendereichweite Endgerät</a:t>
            </a:r>
          </a:p>
        </p:txBody>
      </p:sp>
      <p:sp>
        <p:nvSpPr>
          <p:cNvPr id="63" name="Line 94"/>
          <p:cNvSpPr>
            <a:spLocks noChangeShapeType="1"/>
          </p:cNvSpPr>
          <p:nvPr/>
        </p:nvSpPr>
        <p:spPr bwMode="auto">
          <a:xfrm>
            <a:off x="3776663" y="1927225"/>
            <a:ext cx="4705350" cy="0"/>
          </a:xfrm>
          <a:prstGeom prst="line">
            <a:avLst/>
          </a:prstGeom>
          <a:noFill/>
          <a:ln w="28575">
            <a:solidFill>
              <a:srgbClr val="008000"/>
            </a:solidFill>
            <a:round/>
            <a:headEnd type="triangle" w="med" len="med"/>
            <a:tailEnd type="triangle" w="med" len="med"/>
          </a:ln>
        </p:spPr>
        <p:txBody>
          <a:bodyPr>
            <a:spAutoFit/>
          </a:bodyPr>
          <a:lstStyle/>
          <a:p>
            <a:endParaRPr lang="de-DE"/>
          </a:p>
        </p:txBody>
      </p:sp>
      <p:sp>
        <p:nvSpPr>
          <p:cNvPr id="64" name="Rectangle 95"/>
          <p:cNvSpPr>
            <a:spLocks noChangeArrowheads="1"/>
          </p:cNvSpPr>
          <p:nvPr/>
        </p:nvSpPr>
        <p:spPr bwMode="auto">
          <a:xfrm>
            <a:off x="787400" y="5532438"/>
            <a:ext cx="7891463" cy="631825"/>
          </a:xfrm>
          <a:prstGeom prst="rect">
            <a:avLst/>
          </a:prstGeom>
          <a:noFill/>
          <a:ln w="9525">
            <a:noFill/>
            <a:miter lim="800000"/>
            <a:headEnd/>
            <a:tailEnd/>
          </a:ln>
        </p:spPr>
        <p:txBody>
          <a:bodyPr>
            <a:spAutoFit/>
          </a:bodyPr>
          <a:lstStyle/>
          <a:p>
            <a:pPr>
              <a:spcBef>
                <a:spcPct val="50000"/>
              </a:spcBef>
            </a:pPr>
            <a:r>
              <a:rPr lang="de-DE" sz="1400">
                <a:latin typeface="Calibri" pitchFamily="34" charset="0"/>
              </a:rPr>
              <a:t>Ein Repeater erweitert den DMO- Versorgungsbereich. </a:t>
            </a:r>
          </a:p>
          <a:p>
            <a:pPr>
              <a:spcBef>
                <a:spcPct val="50000"/>
              </a:spcBef>
            </a:pPr>
            <a:r>
              <a:rPr lang="de-DE" sz="1400">
                <a:latin typeface="Calibri" pitchFamily="34" charset="0"/>
              </a:rPr>
              <a:t>Der Abstand zwischen Handfunkgeräten im DMO kann so deutlich erweitert werden.</a:t>
            </a:r>
          </a:p>
        </p:txBody>
      </p:sp>
      <p:grpSp>
        <p:nvGrpSpPr>
          <p:cNvPr id="65" name="Group 96"/>
          <p:cNvGrpSpPr>
            <a:grpSpLocks/>
          </p:cNvGrpSpPr>
          <p:nvPr/>
        </p:nvGrpSpPr>
        <p:grpSpPr bwMode="auto">
          <a:xfrm>
            <a:off x="2700338" y="4732338"/>
            <a:ext cx="3798887" cy="641350"/>
            <a:chOff x="1555" y="2960"/>
            <a:chExt cx="3014" cy="488"/>
          </a:xfrm>
        </p:grpSpPr>
        <p:sp>
          <p:nvSpPr>
            <p:cNvPr id="66" name="Text Box 97"/>
            <p:cNvSpPr txBox="1">
              <a:spLocks noChangeArrowheads="1"/>
            </p:cNvSpPr>
            <p:nvPr/>
          </p:nvSpPr>
          <p:spPr bwMode="auto">
            <a:xfrm>
              <a:off x="2475" y="2960"/>
              <a:ext cx="1056" cy="251"/>
            </a:xfrm>
            <a:prstGeom prst="rect">
              <a:avLst/>
            </a:prstGeom>
            <a:noFill/>
            <a:ln w="9525">
              <a:noFill/>
              <a:miter lim="800000"/>
              <a:headEnd/>
              <a:tailEnd/>
            </a:ln>
          </p:spPr>
          <p:txBody>
            <a:bodyPr anchor="ctr">
              <a:spAutoFit/>
            </a:bodyPr>
            <a:lstStyle/>
            <a:p>
              <a:pPr algn="ctr">
                <a:lnSpc>
                  <a:spcPct val="70000"/>
                </a:lnSpc>
                <a:spcBef>
                  <a:spcPct val="50000"/>
                </a:spcBef>
                <a:buClr>
                  <a:schemeClr val="tx2"/>
                </a:buClr>
              </a:pPr>
              <a:r>
                <a:rPr lang="de-DE" sz="1100" b="1">
                  <a:solidFill>
                    <a:srgbClr val="000000"/>
                  </a:solidFill>
                  <a:latin typeface="Verdana" pitchFamily="34" charset="0"/>
                </a:rPr>
                <a:t>HRT mit Repeater</a:t>
              </a:r>
            </a:p>
          </p:txBody>
        </p:sp>
        <p:sp>
          <p:nvSpPr>
            <p:cNvPr id="67" name="Line 99"/>
            <p:cNvSpPr>
              <a:spLocks noChangeShapeType="1"/>
            </p:cNvSpPr>
            <p:nvPr/>
          </p:nvSpPr>
          <p:spPr bwMode="auto">
            <a:xfrm>
              <a:off x="1555" y="3193"/>
              <a:ext cx="3014" cy="0"/>
            </a:xfrm>
            <a:prstGeom prst="line">
              <a:avLst/>
            </a:prstGeom>
            <a:noFill/>
            <a:ln w="57150">
              <a:solidFill>
                <a:srgbClr val="FF0000"/>
              </a:solidFill>
              <a:round/>
              <a:headEnd type="oval" w="med" len="med"/>
              <a:tailEnd type="oval" w="med" len="med"/>
            </a:ln>
          </p:spPr>
          <p:txBody>
            <a:bodyPr>
              <a:spAutoFit/>
            </a:bodyPr>
            <a:lstStyle/>
            <a:p>
              <a:endParaRPr lang="de-DE"/>
            </a:p>
          </p:txBody>
        </p:sp>
        <p:sp>
          <p:nvSpPr>
            <p:cNvPr id="68" name="Text Box 100"/>
            <p:cNvSpPr txBox="1">
              <a:spLocks noChangeArrowheads="1"/>
            </p:cNvSpPr>
            <p:nvPr/>
          </p:nvSpPr>
          <p:spPr bwMode="auto">
            <a:xfrm>
              <a:off x="1627" y="3243"/>
              <a:ext cx="2881" cy="205"/>
            </a:xfrm>
            <a:prstGeom prst="rect">
              <a:avLst/>
            </a:prstGeom>
            <a:noFill/>
            <a:ln w="9525">
              <a:noFill/>
              <a:miter lim="800000"/>
              <a:headEnd/>
              <a:tailEnd/>
            </a:ln>
          </p:spPr>
          <p:txBody>
            <a:bodyPr>
              <a:spAutoFit/>
            </a:bodyPr>
            <a:lstStyle/>
            <a:p>
              <a:pPr algn="ctr">
                <a:lnSpc>
                  <a:spcPct val="80000"/>
                </a:lnSpc>
                <a:spcBef>
                  <a:spcPct val="50000"/>
                </a:spcBef>
                <a:buClr>
                  <a:schemeClr val="tx2"/>
                </a:buClr>
              </a:pPr>
              <a:r>
                <a:rPr lang="de-DE" sz="1400" b="1">
                  <a:solidFill>
                    <a:srgbClr val="FF0000"/>
                  </a:solidFill>
                  <a:latin typeface="Calibri" pitchFamily="34" charset="0"/>
                </a:rPr>
                <a:t>Reichweitenvergrößerung durch den Repeater</a:t>
              </a:r>
            </a:p>
          </p:txBody>
        </p:sp>
      </p:grpSp>
      <p:cxnSp>
        <p:nvCxnSpPr>
          <p:cNvPr id="70" name="Gerade Verbindung mit Pfeil 69"/>
          <p:cNvCxnSpPr/>
          <p:nvPr/>
        </p:nvCxnSpPr>
        <p:spPr>
          <a:xfrm>
            <a:off x="4873625" y="2363788"/>
            <a:ext cx="1720850" cy="192087"/>
          </a:xfrm>
          <a:prstGeom prst="straightConnector1">
            <a:avLst/>
          </a:prstGeom>
          <a:ln w="57150">
            <a:solidFill>
              <a:srgbClr val="F74E4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1" name="Gerade Verbindung mit Pfeil 70"/>
          <p:cNvCxnSpPr/>
          <p:nvPr/>
        </p:nvCxnSpPr>
        <p:spPr>
          <a:xfrm flipV="1">
            <a:off x="2952750" y="2363788"/>
            <a:ext cx="1647825" cy="192087"/>
          </a:xfrm>
          <a:prstGeom prst="straightConnector1">
            <a:avLst/>
          </a:prstGeom>
          <a:ln w="57150">
            <a:solidFill>
              <a:srgbClr val="F74E4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4" name="Textfeld 29"/>
          <p:cNvSpPr txBox="1">
            <a:spLocks noChangeArrowheads="1"/>
          </p:cNvSpPr>
          <p:nvPr/>
        </p:nvSpPr>
        <p:spPr bwMode="auto">
          <a:xfrm>
            <a:off x="3011488" y="3178175"/>
            <a:ext cx="709612" cy="430213"/>
          </a:xfrm>
          <a:prstGeom prst="rect">
            <a:avLst/>
          </a:prstGeom>
          <a:noFill/>
          <a:ln w="9525">
            <a:noFill/>
            <a:miter lim="800000"/>
            <a:headEnd/>
            <a:tailEnd/>
          </a:ln>
        </p:spPr>
        <p:txBody>
          <a:bodyPr wrap="none">
            <a:spAutoFit/>
          </a:bodyPr>
          <a:lstStyle/>
          <a:p>
            <a:pPr algn="ctr"/>
            <a:r>
              <a:rPr lang="de-DE" sz="1100" dirty="0" err="1">
                <a:latin typeface="Calibri" pitchFamily="34" charset="0"/>
              </a:rPr>
              <a:t>Repeater</a:t>
            </a:r>
            <a:endParaRPr lang="de-DE" sz="1100" dirty="0">
              <a:latin typeface="Calibri" pitchFamily="34" charset="0"/>
            </a:endParaRPr>
          </a:p>
          <a:p>
            <a:pPr algn="ctr"/>
            <a:r>
              <a:rPr lang="de-DE" sz="1100" dirty="0">
                <a:latin typeface="Calibri" pitchFamily="34" charset="0"/>
              </a:rPr>
              <a:t>aktiv</a:t>
            </a:r>
          </a:p>
        </p:txBody>
      </p:sp>
      <p:sp>
        <p:nvSpPr>
          <p:cNvPr id="75" name="Textfeld 30"/>
          <p:cNvSpPr txBox="1">
            <a:spLocks noChangeArrowheads="1"/>
          </p:cNvSpPr>
          <p:nvPr/>
        </p:nvSpPr>
        <p:spPr bwMode="auto">
          <a:xfrm>
            <a:off x="5435600" y="3103563"/>
            <a:ext cx="709613" cy="430212"/>
          </a:xfrm>
          <a:prstGeom prst="rect">
            <a:avLst/>
          </a:prstGeom>
          <a:noFill/>
          <a:ln w="9525">
            <a:noFill/>
            <a:miter lim="800000"/>
            <a:headEnd/>
            <a:tailEnd/>
          </a:ln>
        </p:spPr>
        <p:txBody>
          <a:bodyPr wrap="none">
            <a:spAutoFit/>
          </a:bodyPr>
          <a:lstStyle/>
          <a:p>
            <a:pPr algn="ctr"/>
            <a:r>
              <a:rPr lang="de-DE" sz="1100" dirty="0" err="1">
                <a:latin typeface="Calibri" pitchFamily="34" charset="0"/>
              </a:rPr>
              <a:t>Repeater</a:t>
            </a:r>
            <a:endParaRPr lang="de-DE" sz="1100" dirty="0">
              <a:latin typeface="Calibri" pitchFamily="34" charset="0"/>
            </a:endParaRPr>
          </a:p>
          <a:p>
            <a:pPr algn="ctr"/>
            <a:r>
              <a:rPr lang="de-DE" sz="1100" dirty="0">
                <a:latin typeface="Calibri" pitchFamily="34" charset="0"/>
              </a:rPr>
              <a:t>aktiv</a:t>
            </a:r>
          </a:p>
        </p:txBody>
      </p:sp>
      <p:sp>
        <p:nvSpPr>
          <p:cNvPr id="79" name="Ellipse 78"/>
          <p:cNvSpPr/>
          <p:nvPr/>
        </p:nvSpPr>
        <p:spPr>
          <a:xfrm>
            <a:off x="323850" y="2060575"/>
            <a:ext cx="5400675" cy="252095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a:p>
        </p:txBody>
      </p:sp>
      <p:sp>
        <p:nvSpPr>
          <p:cNvPr id="80" name="Ellipse 79"/>
          <p:cNvSpPr/>
          <p:nvPr/>
        </p:nvSpPr>
        <p:spPr>
          <a:xfrm>
            <a:off x="3492500" y="1989138"/>
            <a:ext cx="5400675" cy="2663825"/>
          </a:xfrm>
          <a:prstGeom prst="ellipse">
            <a:avLst/>
          </a:prstGeom>
          <a:noFill/>
          <a:ln>
            <a:solidFill>
              <a:srgbClr val="92D05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de-DE"/>
          </a:p>
        </p:txBody>
      </p:sp>
      <p:pic>
        <p:nvPicPr>
          <p:cNvPr id="25" name="Picture 2" descr="http://www.selectric.de/images/content/Sepura-STP9000/galerie/stp_9000_1%201%20von%201.jpg"/>
          <p:cNvPicPr>
            <a:picLocks noChangeAspect="1" noChangeArrowheads="1"/>
          </p:cNvPicPr>
          <p:nvPr/>
        </p:nvPicPr>
        <p:blipFill>
          <a:blip r:embed="rId3" cstate="print"/>
          <a:srcRect/>
          <a:stretch>
            <a:fillRect/>
          </a:stretch>
        </p:blipFill>
        <p:spPr bwMode="auto">
          <a:xfrm>
            <a:off x="1619672" y="2780928"/>
            <a:ext cx="944766" cy="1412206"/>
          </a:xfrm>
          <a:prstGeom prst="rect">
            <a:avLst/>
          </a:prstGeom>
          <a:noFill/>
        </p:spPr>
      </p:pic>
      <p:pic>
        <p:nvPicPr>
          <p:cNvPr id="29" name="Picture 1"/>
          <p:cNvPicPr>
            <a:picLocks noChangeAspect="1" noChangeArrowheads="1"/>
          </p:cNvPicPr>
          <p:nvPr/>
        </p:nvPicPr>
        <p:blipFill>
          <a:blip r:embed="rId4" cstate="print"/>
          <a:srcRect l="82111" r="6692" b="80952"/>
          <a:stretch>
            <a:fillRect/>
          </a:stretch>
        </p:blipFill>
        <p:spPr bwMode="auto">
          <a:xfrm>
            <a:off x="4499992" y="3212976"/>
            <a:ext cx="216024" cy="288032"/>
          </a:xfrm>
          <a:prstGeom prst="rect">
            <a:avLst/>
          </a:prstGeom>
          <a:noFill/>
          <a:ln w="9525">
            <a:noFill/>
            <a:miter lim="800000"/>
            <a:headEnd/>
            <a:tailEnd/>
          </a:ln>
        </p:spPr>
      </p:pic>
      <p:pic>
        <p:nvPicPr>
          <p:cNvPr id="31" name="Grafik 27"/>
          <p:cNvPicPr>
            <a:picLocks noChangeAspect="1"/>
          </p:cNvPicPr>
          <p:nvPr/>
        </p:nvPicPr>
        <p:blipFill>
          <a:blip r:embed="rId5" cstate="print"/>
          <a:srcRect/>
          <a:stretch>
            <a:fillRect/>
          </a:stretch>
        </p:blipFill>
        <p:spPr bwMode="auto">
          <a:xfrm>
            <a:off x="1979712" y="3284984"/>
            <a:ext cx="403225" cy="300038"/>
          </a:xfrm>
          <a:prstGeom prst="rect">
            <a:avLst/>
          </a:prstGeom>
          <a:noFill/>
          <a:ln w="9525">
            <a:noFill/>
            <a:miter lim="800000"/>
            <a:headEnd/>
            <a:tailEnd/>
          </a:ln>
        </p:spPr>
      </p:pic>
      <p:pic>
        <p:nvPicPr>
          <p:cNvPr id="32" name="Grafik 27"/>
          <p:cNvPicPr>
            <a:picLocks noChangeAspect="1"/>
          </p:cNvPicPr>
          <p:nvPr/>
        </p:nvPicPr>
        <p:blipFill>
          <a:blip r:embed="rId5" cstate="print"/>
          <a:srcRect/>
          <a:stretch>
            <a:fillRect/>
          </a:stretch>
        </p:blipFill>
        <p:spPr bwMode="auto">
          <a:xfrm>
            <a:off x="6300192" y="3284984"/>
            <a:ext cx="403225" cy="3000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cTn>
                              </p:par>
                              <p:par>
                                <p:cTn id="11" presetID="3"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1D1855-F14C-4BA2-B93F-5A95155B3EF5}"/>
              </a:ext>
            </a:extLst>
          </p:cNvPr>
          <p:cNvSpPr>
            <a:spLocks noGrp="1"/>
          </p:cNvSpPr>
          <p:nvPr>
            <p:ph type="title"/>
          </p:nvPr>
        </p:nvSpPr>
        <p:spPr/>
        <p:txBody>
          <a:bodyPr/>
          <a:lstStyle/>
          <a:p>
            <a:r>
              <a:rPr lang="de-DE" dirty="0"/>
              <a:t>Beispiel </a:t>
            </a:r>
            <a:r>
              <a:rPr lang="de-DE" dirty="0" err="1"/>
              <a:t>Repeatereinsatz</a:t>
            </a:r>
            <a:endParaRPr lang="de-DE" dirty="0"/>
          </a:p>
        </p:txBody>
      </p:sp>
      <p:pic>
        <p:nvPicPr>
          <p:cNvPr id="4" name="Grafik 3">
            <a:extLst>
              <a:ext uri="{FF2B5EF4-FFF2-40B4-BE49-F238E27FC236}">
                <a16:creationId xmlns:a16="http://schemas.microsoft.com/office/drawing/2014/main" id="{C5B2B65D-AF02-41C1-AC55-4BF3BBDFD8AB}"/>
              </a:ext>
            </a:extLst>
          </p:cNvPr>
          <p:cNvPicPr>
            <a:picLocks noChangeAspect="1"/>
          </p:cNvPicPr>
          <p:nvPr/>
        </p:nvPicPr>
        <p:blipFill>
          <a:blip r:embed="rId2"/>
          <a:stretch>
            <a:fillRect/>
          </a:stretch>
        </p:blipFill>
        <p:spPr>
          <a:xfrm>
            <a:off x="1331640" y="980728"/>
            <a:ext cx="6084844" cy="5220654"/>
          </a:xfrm>
          <a:prstGeom prst="rect">
            <a:avLst/>
          </a:prstGeom>
        </p:spPr>
      </p:pic>
    </p:spTree>
    <p:extLst>
      <p:ext uri="{BB962C8B-B14F-4D97-AF65-F5344CB8AC3E}">
        <p14:creationId xmlns:p14="http://schemas.microsoft.com/office/powerpoint/2010/main" val="42944405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Gateway TMO-DMO</a:t>
            </a:r>
          </a:p>
        </p:txBody>
      </p:sp>
      <p:grpSp>
        <p:nvGrpSpPr>
          <p:cNvPr id="25" name="Gruppieren 110"/>
          <p:cNvGrpSpPr>
            <a:grpSpLocks/>
          </p:cNvGrpSpPr>
          <p:nvPr/>
        </p:nvGrpSpPr>
        <p:grpSpPr bwMode="auto">
          <a:xfrm>
            <a:off x="3779912" y="3861048"/>
            <a:ext cx="5256584" cy="2307481"/>
            <a:chOff x="-2608263" y="112713"/>
            <a:chExt cx="17499013" cy="6632575"/>
          </a:xfrm>
        </p:grpSpPr>
        <p:pic>
          <p:nvPicPr>
            <p:cNvPr id="26" name="Picture 53" descr="Bereich Basisstation"/>
            <p:cNvPicPr>
              <a:picLocks noChangeAspect="1" noChangeArrowheads="1"/>
            </p:cNvPicPr>
            <p:nvPr/>
          </p:nvPicPr>
          <p:blipFill>
            <a:blip r:embed="rId2" cstate="print"/>
            <a:srcRect/>
            <a:stretch>
              <a:fillRect/>
            </a:stretch>
          </p:blipFill>
          <p:spPr bwMode="auto">
            <a:xfrm>
              <a:off x="-2608263" y="836613"/>
              <a:ext cx="6723063" cy="5630862"/>
            </a:xfrm>
            <a:prstGeom prst="rect">
              <a:avLst/>
            </a:prstGeom>
            <a:noFill/>
            <a:ln w="9525">
              <a:noFill/>
              <a:miter lim="800000"/>
              <a:headEnd/>
              <a:tailEnd/>
            </a:ln>
          </p:spPr>
        </p:pic>
        <p:sp>
          <p:nvSpPr>
            <p:cNvPr id="27" name="Oval 54"/>
            <p:cNvSpPr>
              <a:spLocks noChangeArrowheads="1"/>
            </p:cNvSpPr>
            <p:nvPr/>
          </p:nvSpPr>
          <p:spPr bwMode="auto">
            <a:xfrm>
              <a:off x="849313" y="836613"/>
              <a:ext cx="14041437" cy="5688012"/>
            </a:xfrm>
            <a:prstGeom prst="ellipse">
              <a:avLst/>
            </a:prstGeom>
            <a:solidFill>
              <a:srgbClr val="EDFE50">
                <a:alpha val="20000"/>
              </a:srgbClr>
            </a:solidFill>
            <a:ln w="38100">
              <a:solidFill>
                <a:schemeClr val="tx1"/>
              </a:solidFill>
              <a:round/>
              <a:headEnd/>
              <a:tailEnd/>
            </a:ln>
          </p:spPr>
          <p:txBody>
            <a:bodyPr wrap="none" anchor="ctr"/>
            <a:lstStyle/>
            <a:p>
              <a:endParaRPr lang="de-DE">
                <a:latin typeface="Calibri" pitchFamily="34" charset="0"/>
              </a:endParaRPr>
            </a:p>
          </p:txBody>
        </p:sp>
        <p:pic>
          <p:nvPicPr>
            <p:cNvPr id="28" name="Picture 5" descr="B07-022"/>
            <p:cNvPicPr>
              <a:picLocks noChangeAspect="1" noChangeArrowheads="1"/>
            </p:cNvPicPr>
            <p:nvPr/>
          </p:nvPicPr>
          <p:blipFill>
            <a:blip r:embed="rId3" cstate="print"/>
            <a:srcRect/>
            <a:stretch>
              <a:fillRect/>
            </a:stretch>
          </p:blipFill>
          <p:spPr bwMode="auto">
            <a:xfrm>
              <a:off x="4448175" y="112713"/>
              <a:ext cx="9445625" cy="6632575"/>
            </a:xfrm>
            <a:prstGeom prst="rect">
              <a:avLst/>
            </a:prstGeom>
            <a:noFill/>
            <a:ln w="9525">
              <a:noFill/>
              <a:miter lim="800000"/>
              <a:headEnd/>
              <a:tailEnd/>
            </a:ln>
          </p:spPr>
        </p:pic>
        <p:pic>
          <p:nvPicPr>
            <p:cNvPr id="29" name="Picture 56" descr="B08-101d"/>
            <p:cNvPicPr>
              <a:picLocks noChangeAspect="1" noChangeArrowheads="1"/>
            </p:cNvPicPr>
            <p:nvPr/>
          </p:nvPicPr>
          <p:blipFill>
            <a:blip r:embed="rId4" cstate="print"/>
            <a:srcRect/>
            <a:stretch>
              <a:fillRect/>
            </a:stretch>
          </p:blipFill>
          <p:spPr bwMode="auto">
            <a:xfrm>
              <a:off x="7329488" y="3055938"/>
              <a:ext cx="430212" cy="955675"/>
            </a:xfrm>
            <a:prstGeom prst="rect">
              <a:avLst/>
            </a:prstGeom>
            <a:noFill/>
            <a:ln w="9525">
              <a:noFill/>
              <a:miter lim="800000"/>
              <a:headEnd/>
              <a:tailEnd/>
            </a:ln>
          </p:spPr>
        </p:pic>
        <p:sp>
          <p:nvSpPr>
            <p:cNvPr id="30" name="Line 49"/>
            <p:cNvSpPr>
              <a:spLocks noChangeShapeType="1"/>
            </p:cNvSpPr>
            <p:nvPr/>
          </p:nvSpPr>
          <p:spPr bwMode="auto">
            <a:xfrm>
              <a:off x="1136650" y="1700213"/>
              <a:ext cx="1971675" cy="2314575"/>
            </a:xfrm>
            <a:prstGeom prst="line">
              <a:avLst/>
            </a:prstGeom>
            <a:noFill/>
            <a:ln w="57150">
              <a:solidFill>
                <a:srgbClr val="FF0000"/>
              </a:solidFill>
              <a:round/>
              <a:headEnd type="triangle" w="med" len="med"/>
              <a:tailEnd type="triangle" w="med" len="med"/>
            </a:ln>
          </p:spPr>
          <p:txBody>
            <a:bodyPr/>
            <a:lstStyle/>
            <a:p>
              <a:endParaRPr lang="de-DE"/>
            </a:p>
          </p:txBody>
        </p:sp>
        <p:grpSp>
          <p:nvGrpSpPr>
            <p:cNvPr id="31" name="Group 55"/>
            <p:cNvGrpSpPr>
              <a:grpSpLocks/>
            </p:cNvGrpSpPr>
            <p:nvPr/>
          </p:nvGrpSpPr>
          <p:grpSpPr bwMode="auto">
            <a:xfrm>
              <a:off x="849313" y="4005263"/>
              <a:ext cx="3887787" cy="2157412"/>
              <a:chOff x="308" y="2544"/>
              <a:chExt cx="2449" cy="1359"/>
            </a:xfrm>
          </p:grpSpPr>
          <p:pic>
            <p:nvPicPr>
              <p:cNvPr id="53" name="Picture 50" descr="B02-594"/>
              <p:cNvPicPr>
                <a:picLocks noChangeAspect="1" noChangeArrowheads="1"/>
              </p:cNvPicPr>
              <p:nvPr/>
            </p:nvPicPr>
            <p:blipFill>
              <a:blip r:embed="rId5" cstate="print"/>
              <a:srcRect/>
              <a:stretch>
                <a:fillRect/>
              </a:stretch>
            </p:blipFill>
            <p:spPr bwMode="auto">
              <a:xfrm flipH="1">
                <a:off x="308" y="2750"/>
                <a:ext cx="2449" cy="1153"/>
              </a:xfrm>
              <a:prstGeom prst="rect">
                <a:avLst/>
              </a:prstGeom>
              <a:noFill/>
              <a:ln w="9525">
                <a:noFill/>
                <a:miter lim="800000"/>
                <a:headEnd/>
                <a:tailEnd/>
              </a:ln>
            </p:spPr>
          </p:pic>
          <p:sp>
            <p:nvSpPr>
              <p:cNvPr id="54" name="Line 51"/>
              <p:cNvSpPr>
                <a:spLocks noChangeShapeType="1"/>
              </p:cNvSpPr>
              <p:nvPr/>
            </p:nvSpPr>
            <p:spPr bwMode="auto">
              <a:xfrm>
                <a:off x="1732" y="2544"/>
                <a:ext cx="0" cy="318"/>
              </a:xfrm>
              <a:prstGeom prst="line">
                <a:avLst/>
              </a:prstGeom>
              <a:noFill/>
              <a:ln w="25400">
                <a:solidFill>
                  <a:schemeClr val="tx1"/>
                </a:solidFill>
                <a:round/>
                <a:headEnd/>
                <a:tailEnd/>
              </a:ln>
            </p:spPr>
            <p:txBody>
              <a:bodyPr/>
              <a:lstStyle/>
              <a:p>
                <a:endParaRPr lang="de-DE"/>
              </a:p>
            </p:txBody>
          </p:sp>
        </p:grpSp>
        <p:sp>
          <p:nvSpPr>
            <p:cNvPr id="32" name="Line 52"/>
            <p:cNvSpPr>
              <a:spLocks noChangeShapeType="1"/>
            </p:cNvSpPr>
            <p:nvPr/>
          </p:nvSpPr>
          <p:spPr bwMode="auto">
            <a:xfrm flipH="1">
              <a:off x="3105150" y="3213100"/>
              <a:ext cx="4295775" cy="796925"/>
            </a:xfrm>
            <a:prstGeom prst="line">
              <a:avLst/>
            </a:prstGeom>
            <a:noFill/>
            <a:ln w="57150">
              <a:solidFill>
                <a:srgbClr val="009900"/>
              </a:solidFill>
              <a:round/>
              <a:headEnd type="triangle" w="med" len="med"/>
              <a:tailEnd type="triangle" w="med" len="med"/>
            </a:ln>
          </p:spPr>
          <p:txBody>
            <a:bodyPr/>
            <a:lstStyle/>
            <a:p>
              <a:endParaRPr lang="de-DE"/>
            </a:p>
          </p:txBody>
        </p:sp>
        <p:grpSp>
          <p:nvGrpSpPr>
            <p:cNvPr id="33" name="Group 59"/>
            <p:cNvGrpSpPr>
              <a:grpSpLocks/>
            </p:cNvGrpSpPr>
            <p:nvPr/>
          </p:nvGrpSpPr>
          <p:grpSpPr bwMode="auto">
            <a:xfrm>
              <a:off x="0" y="1196975"/>
              <a:ext cx="1136650" cy="1944688"/>
              <a:chOff x="2420" y="2647"/>
              <a:chExt cx="450" cy="804"/>
            </a:xfrm>
          </p:grpSpPr>
          <p:grpSp>
            <p:nvGrpSpPr>
              <p:cNvPr id="34" name="Group 60"/>
              <p:cNvGrpSpPr>
                <a:grpSpLocks noChangeAspect="1"/>
              </p:cNvGrpSpPr>
              <p:nvPr/>
            </p:nvGrpSpPr>
            <p:grpSpPr bwMode="auto">
              <a:xfrm>
                <a:off x="2622" y="2647"/>
                <a:ext cx="248" cy="659"/>
                <a:chOff x="2622" y="2647"/>
                <a:chExt cx="248" cy="659"/>
              </a:xfrm>
            </p:grpSpPr>
            <p:grpSp>
              <p:nvGrpSpPr>
                <p:cNvPr id="43" name="Group 61"/>
                <p:cNvGrpSpPr>
                  <a:grpSpLocks noChangeAspect="1"/>
                </p:cNvGrpSpPr>
                <p:nvPr/>
              </p:nvGrpSpPr>
              <p:grpSpPr bwMode="auto">
                <a:xfrm>
                  <a:off x="2622" y="2909"/>
                  <a:ext cx="248" cy="397"/>
                  <a:chOff x="2415" y="1620"/>
                  <a:chExt cx="799" cy="1281"/>
                </a:xfrm>
              </p:grpSpPr>
              <p:sp>
                <p:nvSpPr>
                  <p:cNvPr id="49" name="Freeform 62"/>
                  <p:cNvSpPr>
                    <a:spLocks noChangeAspect="1"/>
                  </p:cNvSpPr>
                  <p:nvPr/>
                </p:nvSpPr>
                <p:spPr bwMode="auto">
                  <a:xfrm>
                    <a:off x="2415" y="1620"/>
                    <a:ext cx="799" cy="1281"/>
                  </a:xfrm>
                  <a:custGeom>
                    <a:avLst/>
                    <a:gdLst>
                      <a:gd name="T0" fmla="*/ 502 w 799"/>
                      <a:gd name="T1" fmla="*/ 0 h 1281"/>
                      <a:gd name="T2" fmla="*/ 300 w 799"/>
                      <a:gd name="T3" fmla="*/ 0 h 1281"/>
                      <a:gd name="T4" fmla="*/ 0 w 799"/>
                      <a:gd name="T5" fmla="*/ 1281 h 1281"/>
                      <a:gd name="T6" fmla="*/ 799 w 799"/>
                      <a:gd name="T7" fmla="*/ 1281 h 1281"/>
                      <a:gd name="T8" fmla="*/ 502 w 799"/>
                      <a:gd name="T9" fmla="*/ 0 h 1281"/>
                      <a:gd name="T10" fmla="*/ 0 60000 65536"/>
                      <a:gd name="T11" fmla="*/ 0 60000 65536"/>
                      <a:gd name="T12" fmla="*/ 0 60000 65536"/>
                      <a:gd name="T13" fmla="*/ 0 60000 65536"/>
                      <a:gd name="T14" fmla="*/ 0 60000 65536"/>
                      <a:gd name="T15" fmla="*/ 0 w 799"/>
                      <a:gd name="T16" fmla="*/ 0 h 1281"/>
                      <a:gd name="T17" fmla="*/ 799 w 799"/>
                      <a:gd name="T18" fmla="*/ 1281 h 1281"/>
                    </a:gdLst>
                    <a:ahLst/>
                    <a:cxnLst>
                      <a:cxn ang="T10">
                        <a:pos x="T0" y="T1"/>
                      </a:cxn>
                      <a:cxn ang="T11">
                        <a:pos x="T2" y="T3"/>
                      </a:cxn>
                      <a:cxn ang="T12">
                        <a:pos x="T4" y="T5"/>
                      </a:cxn>
                      <a:cxn ang="T13">
                        <a:pos x="T6" y="T7"/>
                      </a:cxn>
                      <a:cxn ang="T14">
                        <a:pos x="T8" y="T9"/>
                      </a:cxn>
                    </a:cxnLst>
                    <a:rect l="T15" t="T16" r="T17" b="T18"/>
                    <a:pathLst>
                      <a:path w="799" h="1281">
                        <a:moveTo>
                          <a:pt x="502" y="0"/>
                        </a:moveTo>
                        <a:lnTo>
                          <a:pt x="300" y="0"/>
                        </a:lnTo>
                        <a:lnTo>
                          <a:pt x="0" y="1281"/>
                        </a:lnTo>
                        <a:lnTo>
                          <a:pt x="799" y="1281"/>
                        </a:lnTo>
                        <a:lnTo>
                          <a:pt x="502" y="0"/>
                        </a:lnTo>
                        <a:close/>
                      </a:path>
                    </a:pathLst>
                  </a:custGeom>
                  <a:solidFill>
                    <a:srgbClr val="000000"/>
                  </a:solidFill>
                  <a:ln w="9525">
                    <a:noFill/>
                    <a:round/>
                    <a:headEnd/>
                    <a:tailEnd/>
                  </a:ln>
                </p:spPr>
                <p:txBody>
                  <a:bodyPr/>
                  <a:lstStyle/>
                  <a:p>
                    <a:endParaRPr lang="de-DE"/>
                  </a:p>
                </p:txBody>
              </p:sp>
              <p:sp>
                <p:nvSpPr>
                  <p:cNvPr id="50" name="Freeform 63"/>
                  <p:cNvSpPr>
                    <a:spLocks noChangeAspect="1"/>
                  </p:cNvSpPr>
                  <p:nvPr/>
                </p:nvSpPr>
                <p:spPr bwMode="auto">
                  <a:xfrm>
                    <a:off x="2471" y="1665"/>
                    <a:ext cx="687" cy="1191"/>
                  </a:xfrm>
                  <a:custGeom>
                    <a:avLst/>
                    <a:gdLst>
                      <a:gd name="T0" fmla="*/ 279 w 687"/>
                      <a:gd name="T1" fmla="*/ 0 h 1191"/>
                      <a:gd name="T2" fmla="*/ 410 w 687"/>
                      <a:gd name="T3" fmla="*/ 0 h 1191"/>
                      <a:gd name="T4" fmla="*/ 687 w 687"/>
                      <a:gd name="T5" fmla="*/ 1191 h 1191"/>
                      <a:gd name="T6" fmla="*/ 0 w 687"/>
                      <a:gd name="T7" fmla="*/ 1191 h 1191"/>
                      <a:gd name="T8" fmla="*/ 279 w 687"/>
                      <a:gd name="T9" fmla="*/ 0 h 1191"/>
                      <a:gd name="T10" fmla="*/ 0 60000 65536"/>
                      <a:gd name="T11" fmla="*/ 0 60000 65536"/>
                      <a:gd name="T12" fmla="*/ 0 60000 65536"/>
                      <a:gd name="T13" fmla="*/ 0 60000 65536"/>
                      <a:gd name="T14" fmla="*/ 0 60000 65536"/>
                      <a:gd name="T15" fmla="*/ 0 w 687"/>
                      <a:gd name="T16" fmla="*/ 0 h 1191"/>
                      <a:gd name="T17" fmla="*/ 687 w 687"/>
                      <a:gd name="T18" fmla="*/ 1191 h 1191"/>
                    </a:gdLst>
                    <a:ahLst/>
                    <a:cxnLst>
                      <a:cxn ang="T10">
                        <a:pos x="T0" y="T1"/>
                      </a:cxn>
                      <a:cxn ang="T11">
                        <a:pos x="T2" y="T3"/>
                      </a:cxn>
                      <a:cxn ang="T12">
                        <a:pos x="T4" y="T5"/>
                      </a:cxn>
                      <a:cxn ang="T13">
                        <a:pos x="T6" y="T7"/>
                      </a:cxn>
                      <a:cxn ang="T14">
                        <a:pos x="T8" y="T9"/>
                      </a:cxn>
                    </a:cxnLst>
                    <a:rect l="T15" t="T16" r="T17" b="T18"/>
                    <a:pathLst>
                      <a:path w="687" h="1191">
                        <a:moveTo>
                          <a:pt x="279" y="0"/>
                        </a:moveTo>
                        <a:lnTo>
                          <a:pt x="410" y="0"/>
                        </a:lnTo>
                        <a:lnTo>
                          <a:pt x="687" y="1191"/>
                        </a:lnTo>
                        <a:lnTo>
                          <a:pt x="0" y="1191"/>
                        </a:lnTo>
                        <a:lnTo>
                          <a:pt x="279" y="0"/>
                        </a:lnTo>
                        <a:close/>
                      </a:path>
                    </a:pathLst>
                  </a:custGeom>
                  <a:solidFill>
                    <a:srgbClr val="FFFFFF"/>
                  </a:solidFill>
                  <a:ln w="9525">
                    <a:noFill/>
                    <a:round/>
                    <a:headEnd/>
                    <a:tailEnd/>
                  </a:ln>
                </p:spPr>
                <p:txBody>
                  <a:bodyPr/>
                  <a:lstStyle/>
                  <a:p>
                    <a:endParaRPr lang="de-DE"/>
                  </a:p>
                </p:txBody>
              </p:sp>
              <p:sp>
                <p:nvSpPr>
                  <p:cNvPr id="51" name="Freeform 64"/>
                  <p:cNvSpPr>
                    <a:spLocks noChangeAspect="1"/>
                  </p:cNvSpPr>
                  <p:nvPr/>
                </p:nvSpPr>
                <p:spPr bwMode="auto">
                  <a:xfrm>
                    <a:off x="2438" y="1796"/>
                    <a:ext cx="690" cy="1083"/>
                  </a:xfrm>
                  <a:custGeom>
                    <a:avLst/>
                    <a:gdLst>
                      <a:gd name="T0" fmla="*/ 203 w 690"/>
                      <a:gd name="T1" fmla="*/ 463 h 1083"/>
                      <a:gd name="T2" fmla="*/ 557 w 690"/>
                      <a:gd name="T3" fmla="*/ 226 h 1083"/>
                      <a:gd name="T4" fmla="*/ 265 w 690"/>
                      <a:gd name="T5" fmla="*/ 0 h 1083"/>
                      <a:gd name="T6" fmla="*/ 241 w 690"/>
                      <a:gd name="T7" fmla="*/ 30 h 1083"/>
                      <a:gd name="T8" fmla="*/ 493 w 690"/>
                      <a:gd name="T9" fmla="*/ 222 h 1083"/>
                      <a:gd name="T10" fmla="*/ 131 w 690"/>
                      <a:gd name="T11" fmla="*/ 466 h 1083"/>
                      <a:gd name="T12" fmla="*/ 610 w 690"/>
                      <a:gd name="T13" fmla="*/ 741 h 1083"/>
                      <a:gd name="T14" fmla="*/ 0 w 690"/>
                      <a:gd name="T15" fmla="*/ 1049 h 1083"/>
                      <a:gd name="T16" fmla="*/ 17 w 690"/>
                      <a:gd name="T17" fmla="*/ 1083 h 1083"/>
                      <a:gd name="T18" fmla="*/ 690 w 690"/>
                      <a:gd name="T19" fmla="*/ 743 h 1083"/>
                      <a:gd name="T20" fmla="*/ 203 w 690"/>
                      <a:gd name="T21" fmla="*/ 463 h 1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0"/>
                      <a:gd name="T34" fmla="*/ 0 h 1083"/>
                      <a:gd name="T35" fmla="*/ 690 w 690"/>
                      <a:gd name="T36" fmla="*/ 1083 h 10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0" h="1083">
                        <a:moveTo>
                          <a:pt x="203" y="463"/>
                        </a:moveTo>
                        <a:lnTo>
                          <a:pt x="557" y="226"/>
                        </a:lnTo>
                        <a:lnTo>
                          <a:pt x="265" y="0"/>
                        </a:lnTo>
                        <a:lnTo>
                          <a:pt x="241" y="30"/>
                        </a:lnTo>
                        <a:lnTo>
                          <a:pt x="493" y="222"/>
                        </a:lnTo>
                        <a:lnTo>
                          <a:pt x="131" y="466"/>
                        </a:lnTo>
                        <a:lnTo>
                          <a:pt x="610" y="741"/>
                        </a:lnTo>
                        <a:lnTo>
                          <a:pt x="0" y="1049"/>
                        </a:lnTo>
                        <a:lnTo>
                          <a:pt x="17" y="1083"/>
                        </a:lnTo>
                        <a:lnTo>
                          <a:pt x="690" y="743"/>
                        </a:lnTo>
                        <a:lnTo>
                          <a:pt x="203" y="463"/>
                        </a:lnTo>
                        <a:close/>
                      </a:path>
                    </a:pathLst>
                  </a:custGeom>
                  <a:solidFill>
                    <a:srgbClr val="000000"/>
                  </a:solidFill>
                  <a:ln w="9525">
                    <a:noFill/>
                    <a:round/>
                    <a:headEnd/>
                    <a:tailEnd/>
                  </a:ln>
                </p:spPr>
                <p:txBody>
                  <a:bodyPr/>
                  <a:lstStyle/>
                  <a:p>
                    <a:endParaRPr lang="de-DE"/>
                  </a:p>
                </p:txBody>
              </p:sp>
              <p:sp>
                <p:nvSpPr>
                  <p:cNvPr id="52" name="Freeform 65"/>
                  <p:cNvSpPr>
                    <a:spLocks noChangeAspect="1"/>
                  </p:cNvSpPr>
                  <p:nvPr/>
                </p:nvSpPr>
                <p:spPr bwMode="auto">
                  <a:xfrm>
                    <a:off x="2502" y="1796"/>
                    <a:ext cx="688" cy="1083"/>
                  </a:xfrm>
                  <a:custGeom>
                    <a:avLst/>
                    <a:gdLst>
                      <a:gd name="T0" fmla="*/ 78 w 688"/>
                      <a:gd name="T1" fmla="*/ 740 h 1083"/>
                      <a:gd name="T2" fmla="*/ 541 w 688"/>
                      <a:gd name="T3" fmla="*/ 466 h 1083"/>
                      <a:gd name="T4" fmla="*/ 195 w 688"/>
                      <a:gd name="T5" fmla="*/ 224 h 1083"/>
                      <a:gd name="T6" fmla="*/ 447 w 688"/>
                      <a:gd name="T7" fmla="*/ 30 h 1083"/>
                      <a:gd name="T8" fmla="*/ 424 w 688"/>
                      <a:gd name="T9" fmla="*/ 0 h 1083"/>
                      <a:gd name="T10" fmla="*/ 131 w 688"/>
                      <a:gd name="T11" fmla="*/ 224 h 1083"/>
                      <a:gd name="T12" fmla="*/ 471 w 688"/>
                      <a:gd name="T13" fmla="*/ 463 h 1083"/>
                      <a:gd name="T14" fmla="*/ 0 w 688"/>
                      <a:gd name="T15" fmla="*/ 743 h 1083"/>
                      <a:gd name="T16" fmla="*/ 671 w 688"/>
                      <a:gd name="T17" fmla="*/ 1083 h 1083"/>
                      <a:gd name="T18" fmla="*/ 688 w 688"/>
                      <a:gd name="T19" fmla="*/ 1049 h 1083"/>
                      <a:gd name="T20" fmla="*/ 78 w 688"/>
                      <a:gd name="T21" fmla="*/ 740 h 10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8"/>
                      <a:gd name="T34" fmla="*/ 0 h 1083"/>
                      <a:gd name="T35" fmla="*/ 688 w 688"/>
                      <a:gd name="T36" fmla="*/ 1083 h 10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8" h="1083">
                        <a:moveTo>
                          <a:pt x="78" y="740"/>
                        </a:moveTo>
                        <a:lnTo>
                          <a:pt x="541" y="466"/>
                        </a:lnTo>
                        <a:lnTo>
                          <a:pt x="195" y="224"/>
                        </a:lnTo>
                        <a:lnTo>
                          <a:pt x="447" y="30"/>
                        </a:lnTo>
                        <a:lnTo>
                          <a:pt x="424" y="0"/>
                        </a:lnTo>
                        <a:lnTo>
                          <a:pt x="131" y="224"/>
                        </a:lnTo>
                        <a:lnTo>
                          <a:pt x="471" y="463"/>
                        </a:lnTo>
                        <a:lnTo>
                          <a:pt x="0" y="743"/>
                        </a:lnTo>
                        <a:lnTo>
                          <a:pt x="671" y="1083"/>
                        </a:lnTo>
                        <a:lnTo>
                          <a:pt x="688" y="1049"/>
                        </a:lnTo>
                        <a:lnTo>
                          <a:pt x="78" y="740"/>
                        </a:lnTo>
                        <a:close/>
                      </a:path>
                    </a:pathLst>
                  </a:custGeom>
                  <a:solidFill>
                    <a:srgbClr val="000000"/>
                  </a:solidFill>
                  <a:ln w="9525">
                    <a:noFill/>
                    <a:round/>
                    <a:headEnd/>
                    <a:tailEnd/>
                  </a:ln>
                </p:spPr>
                <p:txBody>
                  <a:bodyPr/>
                  <a:lstStyle/>
                  <a:p>
                    <a:endParaRPr lang="de-DE"/>
                  </a:p>
                </p:txBody>
              </p:sp>
            </p:grpSp>
            <p:sp>
              <p:nvSpPr>
                <p:cNvPr id="44" name="Oval 66"/>
                <p:cNvSpPr>
                  <a:spLocks noChangeAspect="1" noChangeArrowheads="1"/>
                </p:cNvSpPr>
                <p:nvPr/>
              </p:nvSpPr>
              <p:spPr bwMode="auto">
                <a:xfrm>
                  <a:off x="2688" y="2712"/>
                  <a:ext cx="114" cy="113"/>
                </a:xfrm>
                <a:prstGeom prst="ellipse">
                  <a:avLst/>
                </a:prstGeom>
                <a:noFill/>
                <a:ln w="25400">
                  <a:solidFill>
                    <a:srgbClr val="FF0000"/>
                  </a:solidFill>
                  <a:round/>
                  <a:headEnd/>
                  <a:tailEnd/>
                </a:ln>
              </p:spPr>
              <p:txBody>
                <a:bodyPr wrap="none" anchor="ctr"/>
                <a:lstStyle/>
                <a:p>
                  <a:endParaRPr lang="de-DE">
                    <a:latin typeface="Calibri" pitchFamily="34" charset="0"/>
                  </a:endParaRPr>
                </a:p>
              </p:txBody>
            </p:sp>
            <p:sp>
              <p:nvSpPr>
                <p:cNvPr id="45" name="Line 67"/>
                <p:cNvSpPr>
                  <a:spLocks noChangeAspect="1" noChangeShapeType="1"/>
                </p:cNvSpPr>
                <p:nvPr/>
              </p:nvSpPr>
              <p:spPr bwMode="auto">
                <a:xfrm flipV="1">
                  <a:off x="2746" y="2727"/>
                  <a:ext cx="0" cy="186"/>
                </a:xfrm>
                <a:prstGeom prst="line">
                  <a:avLst/>
                </a:prstGeom>
                <a:noFill/>
                <a:ln w="25400">
                  <a:solidFill>
                    <a:schemeClr val="tx1"/>
                  </a:solidFill>
                  <a:round/>
                  <a:headEnd/>
                  <a:tailEnd/>
                </a:ln>
              </p:spPr>
              <p:txBody>
                <a:bodyPr/>
                <a:lstStyle/>
                <a:p>
                  <a:endParaRPr lang="de-DE"/>
                </a:p>
              </p:txBody>
            </p:sp>
            <p:sp>
              <p:nvSpPr>
                <p:cNvPr id="46" name="Line 68"/>
                <p:cNvSpPr>
                  <a:spLocks noChangeAspect="1" noChangeShapeType="1"/>
                </p:cNvSpPr>
                <p:nvPr/>
              </p:nvSpPr>
              <p:spPr bwMode="auto">
                <a:xfrm>
                  <a:off x="2746" y="2740"/>
                  <a:ext cx="0" cy="61"/>
                </a:xfrm>
                <a:prstGeom prst="line">
                  <a:avLst/>
                </a:prstGeom>
                <a:noFill/>
                <a:ln w="63500">
                  <a:solidFill>
                    <a:srgbClr val="808080"/>
                  </a:solidFill>
                  <a:round/>
                  <a:headEnd/>
                  <a:tailEnd/>
                </a:ln>
              </p:spPr>
              <p:txBody>
                <a:bodyPr/>
                <a:lstStyle/>
                <a:p>
                  <a:endParaRPr lang="de-DE"/>
                </a:p>
              </p:txBody>
            </p:sp>
            <p:sp>
              <p:nvSpPr>
                <p:cNvPr id="47" name="Oval 69"/>
                <p:cNvSpPr>
                  <a:spLocks noChangeAspect="1" noChangeArrowheads="1"/>
                </p:cNvSpPr>
                <p:nvPr/>
              </p:nvSpPr>
              <p:spPr bwMode="auto">
                <a:xfrm>
                  <a:off x="2660" y="2685"/>
                  <a:ext cx="169" cy="167"/>
                </a:xfrm>
                <a:prstGeom prst="ellipse">
                  <a:avLst/>
                </a:prstGeom>
                <a:noFill/>
                <a:ln w="19050">
                  <a:solidFill>
                    <a:srgbClr val="FF0000"/>
                  </a:solidFill>
                  <a:round/>
                  <a:headEnd/>
                  <a:tailEnd/>
                </a:ln>
              </p:spPr>
              <p:txBody>
                <a:bodyPr wrap="none" anchor="ctr"/>
                <a:lstStyle/>
                <a:p>
                  <a:endParaRPr lang="de-DE">
                    <a:latin typeface="Calibri" pitchFamily="34" charset="0"/>
                  </a:endParaRPr>
                </a:p>
              </p:txBody>
            </p:sp>
            <p:sp>
              <p:nvSpPr>
                <p:cNvPr id="48" name="Oval 70"/>
                <p:cNvSpPr>
                  <a:spLocks noChangeAspect="1" noChangeArrowheads="1"/>
                </p:cNvSpPr>
                <p:nvPr/>
              </p:nvSpPr>
              <p:spPr bwMode="auto">
                <a:xfrm>
                  <a:off x="2624" y="2647"/>
                  <a:ext cx="244" cy="242"/>
                </a:xfrm>
                <a:prstGeom prst="ellipse">
                  <a:avLst/>
                </a:prstGeom>
                <a:noFill/>
                <a:ln w="12700">
                  <a:solidFill>
                    <a:srgbClr val="FF0000"/>
                  </a:solidFill>
                  <a:round/>
                  <a:headEnd/>
                  <a:tailEnd/>
                </a:ln>
              </p:spPr>
              <p:txBody>
                <a:bodyPr wrap="none" anchor="ctr"/>
                <a:lstStyle/>
                <a:p>
                  <a:endParaRPr lang="de-DE">
                    <a:latin typeface="Calibri" pitchFamily="34" charset="0"/>
                  </a:endParaRPr>
                </a:p>
              </p:txBody>
            </p:sp>
          </p:grpSp>
          <p:grpSp>
            <p:nvGrpSpPr>
              <p:cNvPr id="35" name="Group 71"/>
              <p:cNvGrpSpPr>
                <a:grpSpLocks noChangeAspect="1"/>
              </p:cNvGrpSpPr>
              <p:nvPr/>
            </p:nvGrpSpPr>
            <p:grpSpPr bwMode="auto">
              <a:xfrm>
                <a:off x="2420" y="3165"/>
                <a:ext cx="416" cy="286"/>
                <a:chOff x="858" y="2490"/>
                <a:chExt cx="672" cy="462"/>
              </a:xfrm>
            </p:grpSpPr>
            <p:sp>
              <p:nvSpPr>
                <p:cNvPr id="36" name="Oval 72"/>
                <p:cNvSpPr>
                  <a:spLocks noChangeAspect="1" noChangeArrowheads="1"/>
                </p:cNvSpPr>
                <p:nvPr/>
              </p:nvSpPr>
              <p:spPr bwMode="auto">
                <a:xfrm>
                  <a:off x="858" y="2787"/>
                  <a:ext cx="672" cy="165"/>
                </a:xfrm>
                <a:prstGeom prst="ellipse">
                  <a:avLst/>
                </a:prstGeom>
                <a:gradFill rotWithShape="1">
                  <a:gsLst>
                    <a:gs pos="0">
                      <a:srgbClr val="99CCFF"/>
                    </a:gs>
                    <a:gs pos="50000">
                      <a:srgbClr val="475E76"/>
                    </a:gs>
                    <a:gs pos="100000">
                      <a:srgbClr val="99CCFF"/>
                    </a:gs>
                  </a:gsLst>
                  <a:lin ang="5400000" scaled="1"/>
                </a:gradFill>
                <a:ln w="9525">
                  <a:noFill/>
                  <a:round/>
                  <a:headEnd/>
                  <a:tailEnd/>
                </a:ln>
              </p:spPr>
              <p:txBody>
                <a:bodyPr wrap="none" anchor="ctr"/>
                <a:lstStyle/>
                <a:p>
                  <a:endParaRPr lang="de-DE">
                    <a:latin typeface="Calibri" pitchFamily="34" charset="0"/>
                  </a:endParaRPr>
                </a:p>
              </p:txBody>
            </p:sp>
            <p:grpSp>
              <p:nvGrpSpPr>
                <p:cNvPr id="37" name="Group 73"/>
                <p:cNvGrpSpPr>
                  <a:grpSpLocks noChangeAspect="1"/>
                </p:cNvGrpSpPr>
                <p:nvPr/>
              </p:nvGrpSpPr>
              <p:grpSpPr bwMode="auto">
                <a:xfrm>
                  <a:off x="1032" y="2490"/>
                  <a:ext cx="303" cy="389"/>
                  <a:chOff x="596" y="2221"/>
                  <a:chExt cx="290" cy="372"/>
                </a:xfrm>
              </p:grpSpPr>
              <p:grpSp>
                <p:nvGrpSpPr>
                  <p:cNvPr id="38" name="Group 74"/>
                  <p:cNvGrpSpPr>
                    <a:grpSpLocks noChangeAspect="1"/>
                  </p:cNvGrpSpPr>
                  <p:nvPr/>
                </p:nvGrpSpPr>
                <p:grpSpPr bwMode="auto">
                  <a:xfrm>
                    <a:off x="596" y="2221"/>
                    <a:ext cx="290" cy="372"/>
                    <a:chOff x="5268" y="1608"/>
                    <a:chExt cx="702" cy="903"/>
                  </a:xfrm>
                </p:grpSpPr>
                <p:sp>
                  <p:nvSpPr>
                    <p:cNvPr id="40" name="Freeform 75"/>
                    <p:cNvSpPr>
                      <a:spLocks noChangeAspect="1"/>
                    </p:cNvSpPr>
                    <p:nvPr/>
                  </p:nvSpPr>
                  <p:spPr bwMode="auto">
                    <a:xfrm>
                      <a:off x="5359" y="1621"/>
                      <a:ext cx="605" cy="890"/>
                    </a:xfrm>
                    <a:custGeom>
                      <a:avLst/>
                      <a:gdLst>
                        <a:gd name="T0" fmla="*/ 9 w 598"/>
                        <a:gd name="T1" fmla="*/ 1 h 879"/>
                        <a:gd name="T2" fmla="*/ 623 w 598"/>
                        <a:gd name="T3" fmla="*/ 0 h 879"/>
                        <a:gd name="T4" fmla="*/ 626 w 598"/>
                        <a:gd name="T5" fmla="*/ 899 h 879"/>
                        <a:gd name="T6" fmla="*/ 305 w 598"/>
                        <a:gd name="T7" fmla="*/ 923 h 879"/>
                        <a:gd name="T8" fmla="*/ 0 w 598"/>
                        <a:gd name="T9" fmla="*/ 916 h 879"/>
                        <a:gd name="T10" fmla="*/ 9 w 598"/>
                        <a:gd name="T11" fmla="*/ 1 h 879"/>
                        <a:gd name="T12" fmla="*/ 0 60000 65536"/>
                        <a:gd name="T13" fmla="*/ 0 60000 65536"/>
                        <a:gd name="T14" fmla="*/ 0 60000 65536"/>
                        <a:gd name="T15" fmla="*/ 0 60000 65536"/>
                        <a:gd name="T16" fmla="*/ 0 60000 65536"/>
                        <a:gd name="T17" fmla="*/ 0 60000 65536"/>
                        <a:gd name="T18" fmla="*/ 0 w 598"/>
                        <a:gd name="T19" fmla="*/ 0 h 879"/>
                        <a:gd name="T20" fmla="*/ 598 w 598"/>
                        <a:gd name="T21" fmla="*/ 879 h 879"/>
                      </a:gdLst>
                      <a:ahLst/>
                      <a:cxnLst>
                        <a:cxn ang="T12">
                          <a:pos x="T0" y="T1"/>
                        </a:cxn>
                        <a:cxn ang="T13">
                          <a:pos x="T2" y="T3"/>
                        </a:cxn>
                        <a:cxn ang="T14">
                          <a:pos x="T4" y="T5"/>
                        </a:cxn>
                        <a:cxn ang="T15">
                          <a:pos x="T6" y="T7"/>
                        </a:cxn>
                        <a:cxn ang="T16">
                          <a:pos x="T8" y="T9"/>
                        </a:cxn>
                        <a:cxn ang="T17">
                          <a:pos x="T10" y="T11"/>
                        </a:cxn>
                      </a:cxnLst>
                      <a:rect l="T18" t="T19" r="T20" b="T21"/>
                      <a:pathLst>
                        <a:path w="598" h="879">
                          <a:moveTo>
                            <a:pt x="9" y="1"/>
                          </a:moveTo>
                          <a:lnTo>
                            <a:pt x="595" y="0"/>
                          </a:lnTo>
                          <a:lnTo>
                            <a:pt x="598" y="855"/>
                          </a:lnTo>
                          <a:lnTo>
                            <a:pt x="292" y="879"/>
                          </a:lnTo>
                          <a:lnTo>
                            <a:pt x="0" y="872"/>
                          </a:lnTo>
                          <a:lnTo>
                            <a:pt x="9" y="1"/>
                          </a:lnTo>
                          <a:close/>
                        </a:path>
                      </a:pathLst>
                    </a:custGeom>
                    <a:gradFill rotWithShape="1">
                      <a:gsLst>
                        <a:gs pos="0">
                          <a:srgbClr val="5F5F5F"/>
                        </a:gs>
                        <a:gs pos="100000">
                          <a:srgbClr val="2C2C2C"/>
                        </a:gs>
                      </a:gsLst>
                      <a:lin ang="2700000" scaled="1"/>
                    </a:gradFill>
                    <a:ln w="9525" cap="flat" cmpd="sng">
                      <a:noFill/>
                      <a:prstDash val="solid"/>
                      <a:round/>
                      <a:headEnd/>
                      <a:tailEnd/>
                    </a:ln>
                  </p:spPr>
                  <p:txBody>
                    <a:bodyPr lIns="90488" tIns="44450" rIns="90488" bIns="44450" anchor="ctr">
                      <a:spAutoFit/>
                    </a:bodyPr>
                    <a:lstStyle/>
                    <a:p>
                      <a:endParaRPr lang="de-DE"/>
                    </a:p>
                  </p:txBody>
                </p:sp>
                <p:sp>
                  <p:nvSpPr>
                    <p:cNvPr id="41" name="Freeform 76"/>
                    <p:cNvSpPr>
                      <a:spLocks noChangeAspect="1"/>
                    </p:cNvSpPr>
                    <p:nvPr/>
                  </p:nvSpPr>
                  <p:spPr bwMode="auto">
                    <a:xfrm>
                      <a:off x="5281" y="1620"/>
                      <a:ext cx="83" cy="885"/>
                    </a:xfrm>
                    <a:custGeom>
                      <a:avLst/>
                      <a:gdLst>
                        <a:gd name="T0" fmla="*/ 83 w 83"/>
                        <a:gd name="T1" fmla="*/ 0 h 874"/>
                        <a:gd name="T2" fmla="*/ 3 w 83"/>
                        <a:gd name="T3" fmla="*/ 0 h 874"/>
                        <a:gd name="T4" fmla="*/ 0 w 83"/>
                        <a:gd name="T5" fmla="*/ 826 h 874"/>
                        <a:gd name="T6" fmla="*/ 83 w 83"/>
                        <a:gd name="T7" fmla="*/ 918 h 874"/>
                        <a:gd name="T8" fmla="*/ 83 w 83"/>
                        <a:gd name="T9" fmla="*/ 0 h 874"/>
                        <a:gd name="T10" fmla="*/ 0 60000 65536"/>
                        <a:gd name="T11" fmla="*/ 0 60000 65536"/>
                        <a:gd name="T12" fmla="*/ 0 60000 65536"/>
                        <a:gd name="T13" fmla="*/ 0 60000 65536"/>
                        <a:gd name="T14" fmla="*/ 0 60000 65536"/>
                        <a:gd name="T15" fmla="*/ 0 w 83"/>
                        <a:gd name="T16" fmla="*/ 0 h 874"/>
                        <a:gd name="T17" fmla="*/ 83 w 83"/>
                        <a:gd name="T18" fmla="*/ 874 h 874"/>
                      </a:gdLst>
                      <a:ahLst/>
                      <a:cxnLst>
                        <a:cxn ang="T10">
                          <a:pos x="T0" y="T1"/>
                        </a:cxn>
                        <a:cxn ang="T11">
                          <a:pos x="T2" y="T3"/>
                        </a:cxn>
                        <a:cxn ang="T12">
                          <a:pos x="T4" y="T5"/>
                        </a:cxn>
                        <a:cxn ang="T13">
                          <a:pos x="T6" y="T7"/>
                        </a:cxn>
                        <a:cxn ang="T14">
                          <a:pos x="T8" y="T9"/>
                        </a:cxn>
                      </a:cxnLst>
                      <a:rect l="T15" t="T16" r="T17" b="T18"/>
                      <a:pathLst>
                        <a:path w="83" h="874">
                          <a:moveTo>
                            <a:pt x="83" y="0"/>
                          </a:moveTo>
                          <a:lnTo>
                            <a:pt x="3" y="0"/>
                          </a:lnTo>
                          <a:lnTo>
                            <a:pt x="0" y="786"/>
                          </a:lnTo>
                          <a:lnTo>
                            <a:pt x="83" y="874"/>
                          </a:lnTo>
                          <a:lnTo>
                            <a:pt x="83" y="0"/>
                          </a:lnTo>
                          <a:close/>
                        </a:path>
                      </a:pathLst>
                    </a:custGeom>
                    <a:solidFill>
                      <a:srgbClr val="5F5F5F"/>
                    </a:solidFill>
                    <a:ln w="9525" cap="flat" cmpd="sng">
                      <a:noFill/>
                      <a:prstDash val="solid"/>
                      <a:round/>
                      <a:headEnd/>
                      <a:tailEnd/>
                    </a:ln>
                  </p:spPr>
                  <p:txBody>
                    <a:bodyPr lIns="90488" tIns="44450" rIns="90488" bIns="44450" anchor="ctr">
                      <a:spAutoFit/>
                    </a:bodyPr>
                    <a:lstStyle/>
                    <a:p>
                      <a:endParaRPr lang="de-DE"/>
                    </a:p>
                  </p:txBody>
                </p:sp>
                <p:pic>
                  <p:nvPicPr>
                    <p:cNvPr id="42" name="Picture 77"/>
                    <p:cNvPicPr>
                      <a:picLocks noChangeAspect="1" noChangeArrowheads="1"/>
                    </p:cNvPicPr>
                    <p:nvPr/>
                  </p:nvPicPr>
                  <p:blipFill>
                    <a:blip r:embed="rId6" cstate="print"/>
                    <a:srcRect/>
                    <a:stretch>
                      <a:fillRect/>
                    </a:stretch>
                  </p:blipFill>
                  <p:spPr bwMode="auto">
                    <a:xfrm flipH="1">
                      <a:off x="5268" y="1608"/>
                      <a:ext cx="702" cy="900"/>
                    </a:xfrm>
                    <a:prstGeom prst="rect">
                      <a:avLst/>
                    </a:prstGeom>
                    <a:noFill/>
                    <a:ln w="9525" algn="ctr">
                      <a:noFill/>
                      <a:miter lim="800000"/>
                      <a:headEnd/>
                      <a:tailEnd/>
                    </a:ln>
                  </p:spPr>
                </p:pic>
              </p:grpSp>
              <p:pic>
                <p:nvPicPr>
                  <p:cNvPr id="39" name="Picture 78"/>
                  <p:cNvPicPr>
                    <a:picLocks noChangeAspect="1" noChangeArrowheads="1"/>
                  </p:cNvPicPr>
                  <p:nvPr/>
                </p:nvPicPr>
                <p:blipFill>
                  <a:blip r:embed="rId7" cstate="print"/>
                  <a:srcRect/>
                  <a:stretch>
                    <a:fillRect/>
                  </a:stretch>
                </p:blipFill>
                <p:spPr bwMode="auto">
                  <a:xfrm>
                    <a:off x="721" y="2242"/>
                    <a:ext cx="84" cy="61"/>
                  </a:xfrm>
                  <a:prstGeom prst="rect">
                    <a:avLst/>
                  </a:prstGeom>
                  <a:noFill/>
                  <a:ln w="9525" algn="ctr">
                    <a:noFill/>
                    <a:miter lim="800000"/>
                    <a:headEnd/>
                    <a:tailEnd/>
                  </a:ln>
                </p:spPr>
              </p:pic>
            </p:grpSp>
          </p:grpSp>
        </p:grpSp>
      </p:grpSp>
      <p:pic>
        <p:nvPicPr>
          <p:cNvPr id="55" name="Picture 1"/>
          <p:cNvPicPr>
            <a:picLocks noChangeAspect="1" noChangeArrowheads="1"/>
          </p:cNvPicPr>
          <p:nvPr/>
        </p:nvPicPr>
        <p:blipFill>
          <a:blip r:embed="rId8" cstate="print"/>
          <a:srcRect r="5505"/>
          <a:stretch>
            <a:fillRect/>
          </a:stretch>
        </p:blipFill>
        <p:spPr bwMode="auto">
          <a:xfrm>
            <a:off x="0" y="3664656"/>
            <a:ext cx="3707904" cy="2401256"/>
          </a:xfrm>
          <a:prstGeom prst="rect">
            <a:avLst/>
          </a:prstGeom>
          <a:noFill/>
          <a:ln w="9525">
            <a:noFill/>
            <a:miter lim="800000"/>
            <a:headEnd/>
            <a:tailEnd/>
          </a:ln>
        </p:spPr>
      </p:pic>
      <p:sp>
        <p:nvSpPr>
          <p:cNvPr id="56" name="Rechteck 55"/>
          <p:cNvSpPr/>
          <p:nvPr/>
        </p:nvSpPr>
        <p:spPr>
          <a:xfrm>
            <a:off x="251520" y="1412776"/>
            <a:ext cx="8748464" cy="2246769"/>
          </a:xfrm>
          <a:prstGeom prst="rect">
            <a:avLst/>
          </a:prstGeom>
        </p:spPr>
        <p:txBody>
          <a:bodyPr wrap="square">
            <a:spAutoFit/>
          </a:bodyPr>
          <a:lstStyle/>
          <a:p>
            <a:r>
              <a:rPr lang="de-DE" sz="1400" dirty="0"/>
              <a:t>Es kann vorkommen, dass auf Grund von physikalischen Einschränkungen Handsprechfunkgeräte im TMO Modus keinen Netzempfang haben, obwohl an gleicher Stelle ein im Fahrzeug eingebautes Funkgerät noch im Netzbetrieb arbeiten kann. </a:t>
            </a:r>
          </a:p>
          <a:p>
            <a:r>
              <a:rPr lang="de-DE" sz="1400" dirty="0"/>
              <a:t>Wenn an dieser Stelle auf Grund der Ausbreitungsbedingungen eine DMO – Verbindung zwischen Fahrzeug und Handsprechfunkgerät möglich ist, sollte das Funkgerät im Fahrzeug in den Gateway- Betrieb genommen werden. Der Gateway-Betrieb dient als Übergang vom </a:t>
            </a:r>
            <a:r>
              <a:rPr lang="de-DE" sz="1400" dirty="0" err="1"/>
              <a:t>Direct</a:t>
            </a:r>
            <a:r>
              <a:rPr lang="de-DE" sz="1400" dirty="0"/>
              <a:t> Mode in den Netzbetrieb. Vom Fahrzeug zum Handfunksprechgerät wird einer Verbindung via DMO aufgebaut. Zwischen Fahrzeug und Basisstation wird im TMO - Modus gesendet. Die im DMO gefunkten Daten werden über das Gateway in das Netz gesendet. Hierbei ist nur zu beachten, dass das im Gateway - Betrieb arbeitende </a:t>
            </a:r>
            <a:r>
              <a:rPr lang="de-DE" sz="1400" dirty="0">
                <a:solidFill>
                  <a:srgbClr val="FF0000"/>
                </a:solidFill>
              </a:rPr>
              <a:t>Gerät nicht mehr zur </a:t>
            </a:r>
            <a:r>
              <a:rPr lang="en-US" sz="1400" dirty="0" err="1">
                <a:solidFill>
                  <a:srgbClr val="FF0000"/>
                </a:solidFill>
              </a:rPr>
              <a:t>Kommunikation</a:t>
            </a:r>
            <a:r>
              <a:rPr lang="en-US" sz="1400" dirty="0">
                <a:solidFill>
                  <a:srgbClr val="FF0000"/>
                </a:solidFill>
              </a:rPr>
              <a:t> </a:t>
            </a:r>
            <a:r>
              <a:rPr lang="en-US" sz="1400" dirty="0" err="1">
                <a:solidFill>
                  <a:srgbClr val="FF0000"/>
                </a:solidFill>
              </a:rPr>
              <a:t>genutzt</a:t>
            </a:r>
            <a:r>
              <a:rPr lang="en-US" sz="1400" dirty="0">
                <a:solidFill>
                  <a:srgbClr val="FF0000"/>
                </a:solidFill>
              </a:rPr>
              <a:t> </a:t>
            </a:r>
            <a:r>
              <a:rPr lang="en-US" sz="1400" dirty="0" err="1">
                <a:solidFill>
                  <a:srgbClr val="FF0000"/>
                </a:solidFill>
              </a:rPr>
              <a:t>werden</a:t>
            </a:r>
            <a:r>
              <a:rPr lang="en-US" sz="1400" dirty="0">
                <a:solidFill>
                  <a:srgbClr val="FF0000"/>
                </a:solidFill>
              </a:rPr>
              <a:t> </a:t>
            </a:r>
            <a:r>
              <a:rPr lang="en-US" sz="1400" dirty="0" err="1">
                <a:solidFill>
                  <a:srgbClr val="FF0000"/>
                </a:solidFill>
              </a:rPr>
              <a:t>kann</a:t>
            </a:r>
            <a:r>
              <a:rPr lang="en-US" sz="1400" dirty="0">
                <a:solidFill>
                  <a:srgbClr val="FF0000"/>
                </a:solidFill>
              </a:rPr>
              <a:t>.    </a:t>
            </a:r>
            <a:br>
              <a:rPr lang="en-US" sz="1400" dirty="0">
                <a:solidFill>
                  <a:srgbClr val="FF0000"/>
                </a:solidFill>
              </a:rPr>
            </a:br>
            <a:r>
              <a:rPr lang="en-US" sz="1400" b="1" dirty="0">
                <a:solidFill>
                  <a:srgbClr val="FF0000"/>
                </a:solidFill>
              </a:rPr>
              <a:t>WICHTIG: NUR EIN GATEWAY </a:t>
            </a:r>
            <a:r>
              <a:rPr lang="en-US" sz="1400" b="1" dirty="0" err="1">
                <a:solidFill>
                  <a:srgbClr val="FF0000"/>
                </a:solidFill>
              </a:rPr>
              <a:t>oder</a:t>
            </a:r>
            <a:r>
              <a:rPr lang="en-US" sz="1400" b="1" dirty="0">
                <a:solidFill>
                  <a:srgbClr val="FF0000"/>
                </a:solidFill>
              </a:rPr>
              <a:t> REPEATER!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Gateway TMO-DMO</a:t>
            </a:r>
          </a:p>
        </p:txBody>
      </p:sp>
      <p:grpSp>
        <p:nvGrpSpPr>
          <p:cNvPr id="37" name="Gruppieren 77"/>
          <p:cNvGrpSpPr>
            <a:grpSpLocks/>
          </p:cNvGrpSpPr>
          <p:nvPr/>
        </p:nvGrpSpPr>
        <p:grpSpPr bwMode="auto">
          <a:xfrm>
            <a:off x="250825" y="1700213"/>
            <a:ext cx="8428038" cy="4559106"/>
            <a:chOff x="-232099" y="908050"/>
            <a:chExt cx="9593587" cy="5461215"/>
          </a:xfrm>
        </p:grpSpPr>
        <p:sp>
          <p:nvSpPr>
            <p:cNvPr id="43" name="Ellipse 42"/>
            <p:cNvSpPr/>
            <p:nvPr/>
          </p:nvSpPr>
          <p:spPr>
            <a:xfrm>
              <a:off x="-232099" y="908050"/>
              <a:ext cx="2484683" cy="2909476"/>
            </a:xfrm>
            <a:prstGeom prst="ellipse">
              <a:avLst/>
            </a:prstGeom>
            <a:noFill/>
            <a:ln w="3810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400">
                <a:ln>
                  <a:solidFill>
                    <a:srgbClr val="0066FF"/>
                  </a:solidFill>
                </a:ln>
              </a:endParaRPr>
            </a:p>
          </p:txBody>
        </p:sp>
        <p:grpSp>
          <p:nvGrpSpPr>
            <p:cNvPr id="57" name="Gruppieren 56"/>
            <p:cNvGrpSpPr>
              <a:grpSpLocks/>
            </p:cNvGrpSpPr>
            <p:nvPr/>
          </p:nvGrpSpPr>
          <p:grpSpPr bwMode="auto">
            <a:xfrm>
              <a:off x="5676900" y="914400"/>
              <a:ext cx="3684588" cy="3249613"/>
              <a:chOff x="5676900" y="914401"/>
              <a:chExt cx="3684588" cy="3249612"/>
            </a:xfrm>
          </p:grpSpPr>
          <p:sp>
            <p:nvSpPr>
              <p:cNvPr id="82" name="AutoShape 3"/>
              <p:cNvSpPr>
                <a:spLocks noChangeAspect="1" noChangeArrowheads="1"/>
              </p:cNvSpPr>
              <p:nvPr/>
            </p:nvSpPr>
            <p:spPr bwMode="auto">
              <a:xfrm>
                <a:off x="5676900" y="2547938"/>
                <a:ext cx="917575" cy="809625"/>
              </a:xfrm>
              <a:prstGeom prst="hexagon">
                <a:avLst>
                  <a:gd name="adj" fmla="val 28333"/>
                  <a:gd name="vf" fmla="val 115470"/>
                </a:avLst>
              </a:prstGeom>
              <a:solidFill>
                <a:schemeClr val="bg1">
                  <a:alpha val="50195"/>
                </a:scheme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83" name="AutoShape 36"/>
              <p:cNvSpPr>
                <a:spLocks noChangeAspect="1" noChangeArrowheads="1"/>
              </p:cNvSpPr>
              <p:nvPr/>
            </p:nvSpPr>
            <p:spPr bwMode="auto">
              <a:xfrm>
                <a:off x="6372225" y="2954338"/>
                <a:ext cx="917575" cy="809625"/>
              </a:xfrm>
              <a:prstGeom prst="hexagon">
                <a:avLst>
                  <a:gd name="adj" fmla="val 28333"/>
                  <a:gd name="vf" fmla="val 115470"/>
                </a:avLst>
              </a:prstGeom>
              <a:solidFill>
                <a:srgbClr val="FFCC99">
                  <a:alpha val="0"/>
                </a:srgb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84" name="AutoShape 35"/>
              <p:cNvSpPr>
                <a:spLocks noChangeAspect="1" noChangeArrowheads="1"/>
              </p:cNvSpPr>
              <p:nvPr/>
            </p:nvSpPr>
            <p:spPr bwMode="auto">
              <a:xfrm>
                <a:off x="7058025" y="2543176"/>
                <a:ext cx="917575" cy="809625"/>
              </a:xfrm>
              <a:prstGeom prst="hexagon">
                <a:avLst>
                  <a:gd name="adj" fmla="val 28333"/>
                  <a:gd name="vf" fmla="val 115470"/>
                </a:avLst>
              </a:prstGeom>
              <a:solidFill>
                <a:srgbClr val="FFCC99">
                  <a:alpha val="0"/>
                </a:srgb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85" name="AutoShape 2"/>
              <p:cNvSpPr>
                <a:spLocks noChangeAspect="1" noChangeArrowheads="1"/>
              </p:cNvSpPr>
              <p:nvPr/>
            </p:nvSpPr>
            <p:spPr bwMode="auto">
              <a:xfrm>
                <a:off x="7745413" y="2941638"/>
                <a:ext cx="917575" cy="809625"/>
              </a:xfrm>
              <a:prstGeom prst="hexagon">
                <a:avLst>
                  <a:gd name="adj" fmla="val 28333"/>
                  <a:gd name="vf" fmla="val 115470"/>
                </a:avLst>
              </a:prstGeom>
              <a:solidFill>
                <a:srgbClr val="FFCC99">
                  <a:alpha val="0"/>
                </a:srgbClr>
              </a:solidFill>
              <a:ln w="9525">
                <a:solidFill>
                  <a:schemeClr val="tx1"/>
                </a:solidFill>
                <a:miter lim="800000"/>
                <a:headEnd/>
                <a:tailEnd/>
              </a:ln>
            </p:spPr>
            <p:txBody>
              <a:bodyPr wrap="none" anchor="ctr"/>
              <a:lstStyle/>
              <a:p>
                <a:endParaRPr lang="de-DE" sz="1400">
                  <a:latin typeface="Calibri" pitchFamily="34" charset="0"/>
                </a:endParaRPr>
              </a:p>
            </p:txBody>
          </p:sp>
          <p:sp>
            <p:nvSpPr>
              <p:cNvPr id="86" name="AutoShape 4"/>
              <p:cNvSpPr>
                <a:spLocks noChangeAspect="1" noChangeArrowheads="1"/>
              </p:cNvSpPr>
              <p:nvPr/>
            </p:nvSpPr>
            <p:spPr bwMode="auto">
              <a:xfrm>
                <a:off x="7056438" y="1731963"/>
                <a:ext cx="917575" cy="809625"/>
              </a:xfrm>
              <a:prstGeom prst="hexagon">
                <a:avLst>
                  <a:gd name="adj" fmla="val 28333"/>
                  <a:gd name="vf" fmla="val 115470"/>
                </a:avLst>
              </a:prstGeom>
              <a:solidFill>
                <a:srgbClr val="FFCC99">
                  <a:alpha val="0"/>
                </a:srgb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87" name="AutoShape 29"/>
              <p:cNvSpPr>
                <a:spLocks noChangeAspect="1" noChangeArrowheads="1"/>
              </p:cNvSpPr>
              <p:nvPr/>
            </p:nvSpPr>
            <p:spPr bwMode="auto">
              <a:xfrm>
                <a:off x="5678488" y="1739901"/>
                <a:ext cx="919162" cy="809625"/>
              </a:xfrm>
              <a:prstGeom prst="hexagon">
                <a:avLst>
                  <a:gd name="adj" fmla="val 28382"/>
                  <a:gd name="vf" fmla="val 115470"/>
                </a:avLst>
              </a:prstGeom>
              <a:solidFill>
                <a:schemeClr val="bg1">
                  <a:alpha val="50195"/>
                </a:scheme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88" name="AutoShape 30"/>
              <p:cNvSpPr>
                <a:spLocks noChangeAspect="1" noChangeArrowheads="1"/>
              </p:cNvSpPr>
              <p:nvPr/>
            </p:nvSpPr>
            <p:spPr bwMode="auto">
              <a:xfrm>
                <a:off x="8434388" y="1720851"/>
                <a:ext cx="919162" cy="809625"/>
              </a:xfrm>
              <a:prstGeom prst="hexagon">
                <a:avLst>
                  <a:gd name="adj" fmla="val 28382"/>
                  <a:gd name="vf" fmla="val 115470"/>
                </a:avLst>
              </a:prstGeom>
              <a:solidFill>
                <a:schemeClr val="bg1">
                  <a:alpha val="50195"/>
                </a:scheme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89" name="AutoShape 31"/>
              <p:cNvSpPr>
                <a:spLocks noChangeAspect="1" noChangeArrowheads="1"/>
              </p:cNvSpPr>
              <p:nvPr/>
            </p:nvSpPr>
            <p:spPr bwMode="auto">
              <a:xfrm>
                <a:off x="8443913" y="2535238"/>
                <a:ext cx="917575" cy="809625"/>
              </a:xfrm>
              <a:prstGeom prst="hexagon">
                <a:avLst>
                  <a:gd name="adj" fmla="val 28333"/>
                  <a:gd name="vf" fmla="val 115470"/>
                </a:avLst>
              </a:prstGeom>
              <a:solidFill>
                <a:schemeClr val="bg1">
                  <a:alpha val="50195"/>
                </a:scheme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90" name="AutoShape 32"/>
              <p:cNvSpPr>
                <a:spLocks noChangeAspect="1" noChangeArrowheads="1"/>
              </p:cNvSpPr>
              <p:nvPr/>
            </p:nvSpPr>
            <p:spPr bwMode="auto">
              <a:xfrm>
                <a:off x="8442325" y="3351213"/>
                <a:ext cx="917575" cy="809625"/>
              </a:xfrm>
              <a:prstGeom prst="hexagon">
                <a:avLst>
                  <a:gd name="adj" fmla="val 28333"/>
                  <a:gd name="vf" fmla="val 115470"/>
                </a:avLst>
              </a:prstGeom>
              <a:solidFill>
                <a:schemeClr val="bg1">
                  <a:alpha val="50195"/>
                </a:scheme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91" name="AutoShape 33"/>
              <p:cNvSpPr>
                <a:spLocks noChangeAspect="1" noChangeArrowheads="1"/>
              </p:cNvSpPr>
              <p:nvPr/>
            </p:nvSpPr>
            <p:spPr bwMode="auto">
              <a:xfrm>
                <a:off x="7747000" y="2132013"/>
                <a:ext cx="917575" cy="809625"/>
              </a:xfrm>
              <a:prstGeom prst="hexagon">
                <a:avLst>
                  <a:gd name="adj" fmla="val 28333"/>
                  <a:gd name="vf" fmla="val 115470"/>
                </a:avLst>
              </a:prstGeom>
              <a:solidFill>
                <a:srgbClr val="FFCC99">
                  <a:alpha val="0"/>
                </a:srgb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92" name="AutoShape 34"/>
              <p:cNvSpPr>
                <a:spLocks noChangeAspect="1" noChangeArrowheads="1"/>
              </p:cNvSpPr>
              <p:nvPr/>
            </p:nvSpPr>
            <p:spPr bwMode="auto">
              <a:xfrm>
                <a:off x="7054850" y="3354388"/>
                <a:ext cx="917575" cy="809625"/>
              </a:xfrm>
              <a:prstGeom prst="hexagon">
                <a:avLst>
                  <a:gd name="adj" fmla="val 28333"/>
                  <a:gd name="vf" fmla="val 115470"/>
                </a:avLst>
              </a:prstGeom>
              <a:solidFill>
                <a:srgbClr val="FFCC99">
                  <a:alpha val="0"/>
                </a:srgb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93" name="AutoShape 37"/>
              <p:cNvSpPr>
                <a:spLocks noChangeAspect="1" noChangeArrowheads="1"/>
              </p:cNvSpPr>
              <p:nvPr/>
            </p:nvSpPr>
            <p:spPr bwMode="auto">
              <a:xfrm>
                <a:off x="7748588" y="1322388"/>
                <a:ext cx="920750" cy="809625"/>
              </a:xfrm>
              <a:prstGeom prst="hexagon">
                <a:avLst>
                  <a:gd name="adj" fmla="val 28431"/>
                  <a:gd name="vf" fmla="val 115470"/>
                </a:avLst>
              </a:prstGeom>
              <a:solidFill>
                <a:schemeClr val="bg1">
                  <a:alpha val="50195"/>
                </a:scheme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94" name="AutoShape 38"/>
              <p:cNvSpPr>
                <a:spLocks noChangeAspect="1" noChangeArrowheads="1"/>
              </p:cNvSpPr>
              <p:nvPr/>
            </p:nvSpPr>
            <p:spPr bwMode="auto">
              <a:xfrm>
                <a:off x="6369050" y="1327151"/>
                <a:ext cx="917575" cy="809625"/>
              </a:xfrm>
              <a:prstGeom prst="hexagon">
                <a:avLst>
                  <a:gd name="adj" fmla="val 28333"/>
                  <a:gd name="vf" fmla="val 115470"/>
                </a:avLst>
              </a:prstGeom>
              <a:solidFill>
                <a:schemeClr val="bg1">
                  <a:alpha val="50195"/>
                </a:schemeClr>
              </a:solidFill>
              <a:ln w="9525">
                <a:solidFill>
                  <a:srgbClr val="000000"/>
                </a:solidFill>
                <a:miter lim="800000"/>
                <a:headEnd/>
                <a:tailEnd/>
              </a:ln>
            </p:spPr>
            <p:txBody>
              <a:bodyPr wrap="none" anchor="ctr"/>
              <a:lstStyle/>
              <a:p>
                <a:endParaRPr lang="de-DE" sz="1400">
                  <a:latin typeface="Calibri" pitchFamily="34" charset="0"/>
                </a:endParaRPr>
              </a:p>
            </p:txBody>
          </p:sp>
          <p:sp>
            <p:nvSpPr>
              <p:cNvPr id="95" name="AutoShape 39"/>
              <p:cNvSpPr>
                <a:spLocks noChangeAspect="1" noChangeArrowheads="1"/>
              </p:cNvSpPr>
              <p:nvPr/>
            </p:nvSpPr>
            <p:spPr bwMode="auto">
              <a:xfrm>
                <a:off x="7059613" y="914401"/>
                <a:ext cx="917575" cy="809625"/>
              </a:xfrm>
              <a:prstGeom prst="hexagon">
                <a:avLst>
                  <a:gd name="adj" fmla="val 28333"/>
                  <a:gd name="vf" fmla="val 115470"/>
                </a:avLst>
              </a:prstGeom>
              <a:solidFill>
                <a:schemeClr val="bg1">
                  <a:alpha val="50195"/>
                </a:schemeClr>
              </a:solidFill>
              <a:ln w="9525">
                <a:solidFill>
                  <a:srgbClr val="000000"/>
                </a:solidFill>
                <a:miter lim="800000"/>
                <a:headEnd/>
                <a:tailEnd/>
              </a:ln>
            </p:spPr>
            <p:txBody>
              <a:bodyPr wrap="none" anchor="ctr"/>
              <a:lstStyle/>
              <a:p>
                <a:endParaRPr lang="de-DE" sz="1400">
                  <a:latin typeface="Calibri" pitchFamily="34" charset="0"/>
                </a:endParaRPr>
              </a:p>
            </p:txBody>
          </p:sp>
        </p:grpSp>
        <p:sp>
          <p:nvSpPr>
            <p:cNvPr id="58" name="Text Box 7"/>
            <p:cNvSpPr txBox="1">
              <a:spLocks noChangeArrowheads="1"/>
            </p:cNvSpPr>
            <p:nvPr/>
          </p:nvSpPr>
          <p:spPr bwMode="auto">
            <a:xfrm>
              <a:off x="751659" y="1943433"/>
              <a:ext cx="838201" cy="294183"/>
            </a:xfrm>
            <a:prstGeom prst="rect">
              <a:avLst/>
            </a:prstGeom>
            <a:noFill/>
            <a:ln w="9525">
              <a:noFill/>
              <a:miter lim="800000"/>
              <a:headEnd/>
              <a:tailEnd/>
            </a:ln>
          </p:spPr>
          <p:txBody>
            <a:bodyPr>
              <a:spAutoFit/>
            </a:bodyPr>
            <a:lstStyle/>
            <a:p>
              <a:pPr algn="ctr">
                <a:lnSpc>
                  <a:spcPct val="80000"/>
                </a:lnSpc>
                <a:spcBef>
                  <a:spcPct val="50000"/>
                </a:spcBef>
                <a:buClr>
                  <a:schemeClr val="tx2"/>
                </a:buClr>
              </a:pPr>
              <a:r>
                <a:rPr lang="de-DE" sz="1600" b="1">
                  <a:solidFill>
                    <a:srgbClr val="0066FF"/>
                  </a:solidFill>
                  <a:latin typeface="Calibri" pitchFamily="34" charset="0"/>
                </a:rPr>
                <a:t>DMO</a:t>
              </a:r>
            </a:p>
          </p:txBody>
        </p:sp>
        <p:sp>
          <p:nvSpPr>
            <p:cNvPr id="59" name="AutoShape 14"/>
            <p:cNvSpPr>
              <a:spLocks noChangeArrowheads="1"/>
            </p:cNvSpPr>
            <p:nvPr/>
          </p:nvSpPr>
          <p:spPr bwMode="auto">
            <a:xfrm>
              <a:off x="7473950" y="3549154"/>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60" name="AutoShape 22"/>
            <p:cNvSpPr>
              <a:spLocks noChangeArrowheads="1"/>
            </p:cNvSpPr>
            <p:nvPr/>
          </p:nvSpPr>
          <p:spPr bwMode="auto">
            <a:xfrm>
              <a:off x="7470775" y="2717304"/>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61" name="AutoShape 23"/>
            <p:cNvSpPr>
              <a:spLocks noChangeArrowheads="1"/>
            </p:cNvSpPr>
            <p:nvPr/>
          </p:nvSpPr>
          <p:spPr bwMode="auto">
            <a:xfrm>
              <a:off x="8174038" y="2291854"/>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62" name="AutoShape 24"/>
            <p:cNvSpPr>
              <a:spLocks noChangeArrowheads="1"/>
            </p:cNvSpPr>
            <p:nvPr/>
          </p:nvSpPr>
          <p:spPr bwMode="auto">
            <a:xfrm>
              <a:off x="8158163" y="3106241"/>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63" name="Text Box 25"/>
            <p:cNvSpPr txBox="1">
              <a:spLocks noChangeArrowheads="1"/>
            </p:cNvSpPr>
            <p:nvPr/>
          </p:nvSpPr>
          <p:spPr bwMode="auto">
            <a:xfrm>
              <a:off x="2714625" y="1928813"/>
              <a:ext cx="1346200" cy="492443"/>
            </a:xfrm>
            <a:prstGeom prst="rect">
              <a:avLst/>
            </a:prstGeom>
            <a:noFill/>
            <a:ln w="9525">
              <a:noFill/>
              <a:miter lim="800000"/>
              <a:headEnd/>
              <a:tailEnd/>
            </a:ln>
          </p:spPr>
          <p:txBody>
            <a:bodyPr>
              <a:spAutoFit/>
            </a:bodyPr>
            <a:lstStyle/>
            <a:p>
              <a:pPr algn="ctr">
                <a:spcBef>
                  <a:spcPct val="50000"/>
                </a:spcBef>
                <a:buClr>
                  <a:schemeClr val="tx2"/>
                </a:buClr>
              </a:pPr>
              <a:r>
                <a:rPr lang="de-DE" sz="1400" b="1">
                  <a:solidFill>
                    <a:srgbClr val="008000"/>
                  </a:solidFill>
                  <a:latin typeface="Calibri" pitchFamily="34" charset="0"/>
                </a:rPr>
                <a:t>Gateway   </a:t>
              </a:r>
              <a:r>
                <a:rPr lang="de-DE" sz="1100" b="1">
                  <a:solidFill>
                    <a:srgbClr val="008000"/>
                  </a:solidFill>
                  <a:latin typeface="Calibri" pitchFamily="34" charset="0"/>
                </a:rPr>
                <a:t>DMO-TMO</a:t>
              </a:r>
              <a:endParaRPr lang="de-DE" sz="1400" b="1">
                <a:solidFill>
                  <a:srgbClr val="008000"/>
                </a:solidFill>
                <a:latin typeface="Calibri" pitchFamily="34" charset="0"/>
              </a:endParaRPr>
            </a:p>
          </p:txBody>
        </p:sp>
        <p:sp>
          <p:nvSpPr>
            <p:cNvPr id="64" name="Line 27"/>
            <p:cNvSpPr>
              <a:spLocks noChangeShapeType="1"/>
            </p:cNvSpPr>
            <p:nvPr/>
          </p:nvSpPr>
          <p:spPr bwMode="auto">
            <a:xfrm flipH="1" flipV="1">
              <a:off x="1079578" y="2461124"/>
              <a:ext cx="1774745" cy="458288"/>
            </a:xfrm>
            <a:prstGeom prst="line">
              <a:avLst/>
            </a:prstGeom>
            <a:noFill/>
            <a:ln w="57150">
              <a:solidFill>
                <a:srgbClr val="0066FF"/>
              </a:solidFill>
              <a:miter lim="800000"/>
              <a:headEnd type="triangle" w="med" len="med"/>
              <a:tailEnd type="triangle" w="med" len="med"/>
            </a:ln>
          </p:spPr>
          <p:txBody>
            <a:bodyPr>
              <a:spAutoFit/>
            </a:bodyPr>
            <a:lstStyle/>
            <a:p>
              <a:endParaRPr lang="de-DE"/>
            </a:p>
          </p:txBody>
        </p:sp>
        <p:sp>
          <p:nvSpPr>
            <p:cNvPr id="65" name="Line 28"/>
            <p:cNvSpPr>
              <a:spLocks noChangeShapeType="1"/>
            </p:cNvSpPr>
            <p:nvPr/>
          </p:nvSpPr>
          <p:spPr bwMode="auto">
            <a:xfrm flipV="1">
              <a:off x="3557588" y="2078038"/>
              <a:ext cx="2352675" cy="855662"/>
            </a:xfrm>
            <a:prstGeom prst="line">
              <a:avLst/>
            </a:prstGeom>
            <a:noFill/>
            <a:ln w="57150">
              <a:solidFill>
                <a:srgbClr val="FF0000"/>
              </a:solidFill>
              <a:miter lim="800000"/>
              <a:headEnd type="triangle" w="med" len="med"/>
              <a:tailEnd type="triangle" w="med" len="med"/>
            </a:ln>
          </p:spPr>
          <p:txBody>
            <a:bodyPr>
              <a:spAutoFit/>
            </a:bodyPr>
            <a:lstStyle/>
            <a:p>
              <a:endParaRPr lang="de-DE"/>
            </a:p>
          </p:txBody>
        </p:sp>
        <p:sp>
          <p:nvSpPr>
            <p:cNvPr id="66" name="AutoShape 41"/>
            <p:cNvSpPr>
              <a:spLocks noChangeArrowheads="1"/>
            </p:cNvSpPr>
            <p:nvPr/>
          </p:nvSpPr>
          <p:spPr bwMode="auto">
            <a:xfrm>
              <a:off x="8840788" y="3538041"/>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67" name="AutoShape 42"/>
            <p:cNvSpPr>
              <a:spLocks noChangeArrowheads="1"/>
            </p:cNvSpPr>
            <p:nvPr/>
          </p:nvSpPr>
          <p:spPr bwMode="auto">
            <a:xfrm>
              <a:off x="8880475" y="2734766"/>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68" name="AutoShape 43"/>
            <p:cNvSpPr>
              <a:spLocks noChangeArrowheads="1"/>
            </p:cNvSpPr>
            <p:nvPr/>
          </p:nvSpPr>
          <p:spPr bwMode="auto">
            <a:xfrm>
              <a:off x="8840788" y="1914029"/>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69" name="AutoShape 44"/>
            <p:cNvSpPr>
              <a:spLocks noChangeArrowheads="1"/>
            </p:cNvSpPr>
            <p:nvPr/>
          </p:nvSpPr>
          <p:spPr bwMode="auto">
            <a:xfrm>
              <a:off x="8172450" y="1482229"/>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70" name="AutoShape 45"/>
            <p:cNvSpPr>
              <a:spLocks noChangeArrowheads="1"/>
            </p:cNvSpPr>
            <p:nvPr/>
          </p:nvSpPr>
          <p:spPr bwMode="auto">
            <a:xfrm>
              <a:off x="7473950" y="1088529"/>
              <a:ext cx="259766" cy="43279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DDDDDD">
                <a:alpha val="50195"/>
              </a:srgbClr>
            </a:solidFill>
            <a:ln w="9525">
              <a:solidFill>
                <a:srgbClr val="5F5F5F"/>
              </a:solidFill>
              <a:round/>
              <a:headEnd/>
              <a:tailEnd/>
            </a:ln>
          </p:spPr>
          <p:txBody>
            <a:bodyPr wrap="none" anchor="ctr">
              <a:spAutoFit/>
            </a:bodyPr>
            <a:lstStyle/>
            <a:p>
              <a:endParaRPr lang="de-DE"/>
            </a:p>
          </p:txBody>
        </p:sp>
        <p:sp>
          <p:nvSpPr>
            <p:cNvPr id="71" name="Rectangle 101"/>
            <p:cNvSpPr>
              <a:spLocks noChangeArrowheads="1"/>
            </p:cNvSpPr>
            <p:nvPr/>
          </p:nvSpPr>
          <p:spPr bwMode="auto">
            <a:xfrm>
              <a:off x="94976" y="4194075"/>
              <a:ext cx="9004491" cy="2175190"/>
            </a:xfrm>
            <a:prstGeom prst="rect">
              <a:avLst/>
            </a:prstGeom>
            <a:noFill/>
            <a:ln w="9525">
              <a:noFill/>
              <a:miter lim="800000"/>
              <a:headEnd/>
              <a:tailEnd/>
            </a:ln>
          </p:spPr>
          <p:txBody>
            <a:bodyPr>
              <a:spAutoFit/>
            </a:bodyPr>
            <a:lstStyle/>
            <a:p>
              <a:pPr marL="342900" indent="-342900">
                <a:spcBef>
                  <a:spcPct val="50000"/>
                </a:spcBef>
                <a:buFont typeface="Wingdings" pitchFamily="2" charset="2"/>
                <a:buChar char="§"/>
              </a:pPr>
              <a:r>
                <a:rPr lang="de-DE" sz="1400" dirty="0">
                  <a:latin typeface="Calibri" pitchFamily="34" charset="0"/>
                </a:rPr>
                <a:t>ein Gateway verbindet Funkteilnehmer im Netzmodus (TMO) und Teilnehmer im Direktmodus (DMO)</a:t>
              </a:r>
            </a:p>
            <a:p>
              <a:pPr marL="342900" indent="-342900">
                <a:spcBef>
                  <a:spcPct val="50000"/>
                </a:spcBef>
                <a:buFont typeface="Wingdings" pitchFamily="2" charset="2"/>
                <a:buChar char="§"/>
              </a:pPr>
              <a:r>
                <a:rPr lang="de-DE" sz="1400" dirty="0">
                  <a:latin typeface="Calibri" pitchFamily="34" charset="0"/>
                </a:rPr>
                <a:t>es setzt den vom DMO-Gerät kommenden Funkverkehr in eine TMO- Gruppe um und leitet umgekehrt den Funkverkehr einer TMO-Gruppe in die DMO-Gruppe weiter</a:t>
              </a:r>
            </a:p>
            <a:p>
              <a:pPr marL="342900" indent="-342900">
                <a:spcBef>
                  <a:spcPct val="50000"/>
                </a:spcBef>
                <a:buFont typeface="Wingdings" pitchFamily="2" charset="2"/>
                <a:buChar char="§"/>
              </a:pPr>
              <a:r>
                <a:rPr lang="de-DE" sz="1400" dirty="0">
                  <a:latin typeface="Calibri" pitchFamily="34" charset="0"/>
                </a:rPr>
                <a:t>der TMO-Versorgungsbereich kann somit kurzfristig erweitert werden</a:t>
              </a:r>
            </a:p>
            <a:p>
              <a:pPr marL="342900" indent="-342900">
                <a:spcBef>
                  <a:spcPct val="50000"/>
                </a:spcBef>
                <a:buFont typeface="Wingdings" pitchFamily="2" charset="2"/>
                <a:buChar char="§"/>
              </a:pPr>
              <a:r>
                <a:rPr lang="de-DE" sz="1400" dirty="0">
                  <a:latin typeface="Calibri" pitchFamily="34" charset="0"/>
                </a:rPr>
                <a:t>Symbol „Gateway aktiv“ im Display</a:t>
              </a:r>
            </a:p>
            <a:p>
              <a:pPr marL="342900" indent="-342900">
                <a:spcBef>
                  <a:spcPct val="50000"/>
                </a:spcBef>
                <a:buFont typeface="Wingdings" pitchFamily="2" charset="2"/>
                <a:buChar char="§"/>
              </a:pPr>
              <a:r>
                <a:rPr lang="de-DE" sz="1400" dirty="0">
                  <a:latin typeface="Calibri" pitchFamily="34" charset="0"/>
                </a:rPr>
                <a:t>Das </a:t>
              </a:r>
              <a:r>
                <a:rPr lang="de-DE" sz="1400" dirty="0">
                  <a:solidFill>
                    <a:srgbClr val="FF0000"/>
                  </a:solidFill>
                  <a:latin typeface="Calibri" pitchFamily="34" charset="0"/>
                </a:rPr>
                <a:t>Gateway-Gerät</a:t>
              </a:r>
              <a:r>
                <a:rPr lang="de-DE" sz="1400" dirty="0">
                  <a:latin typeface="Calibri" pitchFamily="34" charset="0"/>
                </a:rPr>
                <a:t> ist während dieses Betriebsmodus </a:t>
              </a:r>
              <a:r>
                <a:rPr lang="de-DE" sz="1400" dirty="0">
                  <a:solidFill>
                    <a:srgbClr val="FF0000"/>
                  </a:solidFill>
                  <a:latin typeface="Calibri" pitchFamily="34" charset="0"/>
                </a:rPr>
                <a:t>nicht als Funkgerät nutzbar</a:t>
              </a:r>
            </a:p>
          </p:txBody>
        </p:sp>
        <p:sp>
          <p:nvSpPr>
            <p:cNvPr id="72" name="Parallelogramm 11"/>
            <p:cNvSpPr/>
            <p:nvPr/>
          </p:nvSpPr>
          <p:spPr>
            <a:xfrm>
              <a:off x="6224463" y="1982464"/>
              <a:ext cx="1310105" cy="895663"/>
            </a:xfrm>
            <a:custGeom>
              <a:avLst/>
              <a:gdLst>
                <a:gd name="connsiteX0" fmla="*/ 0 w 1376363"/>
                <a:gd name="connsiteY0" fmla="*/ 907844 h 907844"/>
                <a:gd name="connsiteX1" fmla="*/ 394231 w 1376363"/>
                <a:gd name="connsiteY1" fmla="*/ 0 h 907844"/>
                <a:gd name="connsiteX2" fmla="*/ 1376363 w 1376363"/>
                <a:gd name="connsiteY2" fmla="*/ 0 h 907844"/>
                <a:gd name="connsiteX3" fmla="*/ 982132 w 1376363"/>
                <a:gd name="connsiteY3" fmla="*/ 907844 h 907844"/>
                <a:gd name="connsiteX4" fmla="*/ 0 w 1376363"/>
                <a:gd name="connsiteY4" fmla="*/ 907844 h 907844"/>
                <a:gd name="connsiteX0" fmla="*/ 0 w 1142188"/>
                <a:gd name="connsiteY0" fmla="*/ 907844 h 907844"/>
                <a:gd name="connsiteX1" fmla="*/ 394231 w 1142188"/>
                <a:gd name="connsiteY1" fmla="*/ 0 h 907844"/>
                <a:gd name="connsiteX2" fmla="*/ 1142188 w 1142188"/>
                <a:gd name="connsiteY2" fmla="*/ 379141 h 907844"/>
                <a:gd name="connsiteX3" fmla="*/ 982132 w 1142188"/>
                <a:gd name="connsiteY3" fmla="*/ 907844 h 907844"/>
                <a:gd name="connsiteX4" fmla="*/ 0 w 1142188"/>
                <a:gd name="connsiteY4" fmla="*/ 907844 h 907844"/>
                <a:gd name="connsiteX0" fmla="*/ 0 w 1142188"/>
                <a:gd name="connsiteY0" fmla="*/ 907844 h 907844"/>
                <a:gd name="connsiteX1" fmla="*/ 394231 w 1142188"/>
                <a:gd name="connsiteY1" fmla="*/ 0 h 907844"/>
                <a:gd name="connsiteX2" fmla="*/ 1142188 w 1142188"/>
                <a:gd name="connsiteY2" fmla="*/ 379141 h 907844"/>
                <a:gd name="connsiteX3" fmla="*/ 591839 w 1142188"/>
                <a:gd name="connsiteY3" fmla="*/ 874390 h 907844"/>
                <a:gd name="connsiteX4" fmla="*/ 0 w 1142188"/>
                <a:gd name="connsiteY4" fmla="*/ 907844 h 907844"/>
                <a:gd name="connsiteX0" fmla="*/ 0 w 1309456"/>
                <a:gd name="connsiteY0" fmla="*/ 394888 h 874390"/>
                <a:gd name="connsiteX1" fmla="*/ 561499 w 1309456"/>
                <a:gd name="connsiteY1" fmla="*/ 0 h 874390"/>
                <a:gd name="connsiteX2" fmla="*/ 1309456 w 1309456"/>
                <a:gd name="connsiteY2" fmla="*/ 379141 h 874390"/>
                <a:gd name="connsiteX3" fmla="*/ 759107 w 1309456"/>
                <a:gd name="connsiteY3" fmla="*/ 874390 h 874390"/>
                <a:gd name="connsiteX4" fmla="*/ 0 w 1309456"/>
                <a:gd name="connsiteY4" fmla="*/ 394888 h 874390"/>
                <a:gd name="connsiteX0" fmla="*/ 0 w 1309456"/>
                <a:gd name="connsiteY0" fmla="*/ 394888 h 874390"/>
                <a:gd name="connsiteX1" fmla="*/ 561499 w 1309456"/>
                <a:gd name="connsiteY1" fmla="*/ 0 h 874390"/>
                <a:gd name="connsiteX2" fmla="*/ 1309456 w 1309456"/>
                <a:gd name="connsiteY2" fmla="*/ 379141 h 874390"/>
                <a:gd name="connsiteX3" fmla="*/ 759107 w 1309456"/>
                <a:gd name="connsiteY3" fmla="*/ 874390 h 874390"/>
                <a:gd name="connsiteX4" fmla="*/ 0 w 1309456"/>
                <a:gd name="connsiteY4" fmla="*/ 394888 h 874390"/>
                <a:gd name="connsiteX0" fmla="*/ 0 w 1309456"/>
                <a:gd name="connsiteY0" fmla="*/ 383737 h 863239"/>
                <a:gd name="connsiteX1" fmla="*/ 650709 w 1309456"/>
                <a:gd name="connsiteY1" fmla="*/ 0 h 863239"/>
                <a:gd name="connsiteX2" fmla="*/ 1309456 w 1309456"/>
                <a:gd name="connsiteY2" fmla="*/ 367990 h 863239"/>
                <a:gd name="connsiteX3" fmla="*/ 759107 w 1309456"/>
                <a:gd name="connsiteY3" fmla="*/ 863239 h 863239"/>
                <a:gd name="connsiteX4" fmla="*/ 0 w 1309456"/>
                <a:gd name="connsiteY4" fmla="*/ 383737 h 863239"/>
                <a:gd name="connsiteX0" fmla="*/ 0 w 1309456"/>
                <a:gd name="connsiteY0" fmla="*/ 383737 h 896693"/>
                <a:gd name="connsiteX1" fmla="*/ 650709 w 1309456"/>
                <a:gd name="connsiteY1" fmla="*/ 0 h 896693"/>
                <a:gd name="connsiteX2" fmla="*/ 1309456 w 1309456"/>
                <a:gd name="connsiteY2" fmla="*/ 367990 h 896693"/>
                <a:gd name="connsiteX3" fmla="*/ 647595 w 1309456"/>
                <a:gd name="connsiteY3" fmla="*/ 896693 h 896693"/>
                <a:gd name="connsiteX4" fmla="*/ 0 w 1309456"/>
                <a:gd name="connsiteY4" fmla="*/ 383737 h 896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456" h="896693">
                  <a:moveTo>
                    <a:pt x="0" y="383737"/>
                  </a:moveTo>
                  <a:lnTo>
                    <a:pt x="650709" y="0"/>
                  </a:lnTo>
                  <a:lnTo>
                    <a:pt x="1309456" y="367990"/>
                  </a:lnTo>
                  <a:lnTo>
                    <a:pt x="647595" y="896693"/>
                  </a:lnTo>
                  <a:cubicBezTo>
                    <a:pt x="394559" y="736859"/>
                    <a:pt x="598724" y="844654"/>
                    <a:pt x="0" y="383737"/>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400"/>
            </a:p>
          </p:txBody>
        </p:sp>
        <p:pic>
          <p:nvPicPr>
            <p:cNvPr id="73" name="Picture 102"/>
            <p:cNvPicPr>
              <a:picLocks noChangeAspect="1" noChangeArrowheads="1"/>
            </p:cNvPicPr>
            <p:nvPr/>
          </p:nvPicPr>
          <p:blipFill>
            <a:blip r:embed="rId2" cstate="print"/>
            <a:srcRect/>
            <a:stretch>
              <a:fillRect/>
            </a:stretch>
          </p:blipFill>
          <p:spPr bwMode="auto">
            <a:xfrm>
              <a:off x="6773863" y="2362200"/>
              <a:ext cx="195262" cy="493713"/>
            </a:xfrm>
            <a:prstGeom prst="rect">
              <a:avLst/>
            </a:prstGeom>
            <a:noFill/>
            <a:ln w="9525">
              <a:noFill/>
              <a:miter lim="800000"/>
              <a:headEnd/>
              <a:tailEnd/>
            </a:ln>
          </p:spPr>
        </p:pic>
        <p:pic>
          <p:nvPicPr>
            <p:cNvPr id="74" name="Grafik 2"/>
            <p:cNvPicPr>
              <a:picLocks noChangeAspect="1"/>
            </p:cNvPicPr>
            <p:nvPr/>
          </p:nvPicPr>
          <p:blipFill>
            <a:blip r:embed="rId3" cstate="print"/>
            <a:srcRect/>
            <a:stretch>
              <a:fillRect/>
            </a:stretch>
          </p:blipFill>
          <p:spPr bwMode="auto">
            <a:xfrm>
              <a:off x="6018213" y="1901825"/>
              <a:ext cx="192087" cy="493713"/>
            </a:xfrm>
            <a:prstGeom prst="rect">
              <a:avLst/>
            </a:prstGeom>
            <a:noFill/>
            <a:ln w="9525">
              <a:noFill/>
              <a:miter lim="800000"/>
              <a:headEnd/>
              <a:tailEnd/>
            </a:ln>
          </p:spPr>
        </p:pic>
        <p:pic>
          <p:nvPicPr>
            <p:cNvPr id="75" name="Picture 103"/>
            <p:cNvPicPr>
              <a:picLocks noChangeAspect="1" noChangeArrowheads="1"/>
            </p:cNvPicPr>
            <p:nvPr/>
          </p:nvPicPr>
          <p:blipFill>
            <a:blip r:embed="rId2" cstate="print"/>
            <a:srcRect/>
            <a:stretch>
              <a:fillRect/>
            </a:stretch>
          </p:blipFill>
          <p:spPr bwMode="auto">
            <a:xfrm>
              <a:off x="7489825" y="1879600"/>
              <a:ext cx="195263" cy="493713"/>
            </a:xfrm>
            <a:prstGeom prst="rect">
              <a:avLst/>
            </a:prstGeom>
            <a:noFill/>
            <a:ln w="9525">
              <a:noFill/>
              <a:miter lim="800000"/>
              <a:headEnd/>
              <a:tailEnd/>
            </a:ln>
          </p:spPr>
        </p:pic>
        <p:pic>
          <p:nvPicPr>
            <p:cNvPr id="76" name="Picture 104"/>
            <p:cNvPicPr>
              <a:picLocks noChangeAspect="1" noChangeArrowheads="1"/>
            </p:cNvPicPr>
            <p:nvPr/>
          </p:nvPicPr>
          <p:blipFill>
            <a:blip r:embed="rId2" cstate="print"/>
            <a:srcRect/>
            <a:stretch>
              <a:fillRect/>
            </a:stretch>
          </p:blipFill>
          <p:spPr bwMode="auto">
            <a:xfrm>
              <a:off x="6773863" y="1492250"/>
              <a:ext cx="195262" cy="493713"/>
            </a:xfrm>
            <a:prstGeom prst="rect">
              <a:avLst/>
            </a:prstGeom>
            <a:noFill/>
            <a:ln w="9525">
              <a:noFill/>
              <a:miter lim="800000"/>
              <a:headEnd/>
              <a:tailEnd/>
            </a:ln>
          </p:spPr>
        </p:pic>
        <p:pic>
          <p:nvPicPr>
            <p:cNvPr id="77" name="Picture 106"/>
            <p:cNvPicPr>
              <a:picLocks noChangeAspect="1" noChangeArrowheads="1"/>
            </p:cNvPicPr>
            <p:nvPr/>
          </p:nvPicPr>
          <p:blipFill>
            <a:blip r:embed="rId4" cstate="print"/>
            <a:srcRect/>
            <a:stretch>
              <a:fillRect/>
            </a:stretch>
          </p:blipFill>
          <p:spPr bwMode="auto">
            <a:xfrm>
              <a:off x="6097588" y="2919413"/>
              <a:ext cx="115887" cy="115887"/>
            </a:xfrm>
            <a:prstGeom prst="rect">
              <a:avLst/>
            </a:prstGeom>
            <a:noFill/>
            <a:ln w="9525">
              <a:noFill/>
              <a:miter lim="800000"/>
              <a:headEnd/>
              <a:tailEnd/>
            </a:ln>
          </p:spPr>
        </p:pic>
        <p:pic>
          <p:nvPicPr>
            <p:cNvPr id="78" name="Picture 107"/>
            <p:cNvPicPr>
              <a:picLocks noChangeAspect="1" noChangeArrowheads="1"/>
            </p:cNvPicPr>
            <p:nvPr/>
          </p:nvPicPr>
          <p:blipFill>
            <a:blip r:embed="rId4" cstate="print"/>
            <a:srcRect/>
            <a:stretch>
              <a:fillRect/>
            </a:stretch>
          </p:blipFill>
          <p:spPr bwMode="auto">
            <a:xfrm>
              <a:off x="6772275" y="3317875"/>
              <a:ext cx="133350" cy="131763"/>
            </a:xfrm>
            <a:prstGeom prst="rect">
              <a:avLst/>
            </a:prstGeom>
            <a:noFill/>
            <a:ln w="9525">
              <a:noFill/>
              <a:miter lim="800000"/>
              <a:headEnd/>
              <a:tailEnd/>
            </a:ln>
          </p:spPr>
        </p:pic>
        <p:sp>
          <p:nvSpPr>
            <p:cNvPr id="79" name="Textfeld 74"/>
            <p:cNvSpPr txBox="1">
              <a:spLocks noChangeArrowheads="1"/>
            </p:cNvSpPr>
            <p:nvPr/>
          </p:nvSpPr>
          <p:spPr bwMode="auto">
            <a:xfrm rot="-1221381">
              <a:off x="4475255" y="2173873"/>
              <a:ext cx="604653" cy="338554"/>
            </a:xfrm>
            <a:prstGeom prst="rect">
              <a:avLst/>
            </a:prstGeom>
            <a:noFill/>
            <a:ln w="9525">
              <a:noFill/>
              <a:miter lim="800000"/>
              <a:headEnd/>
              <a:tailEnd/>
            </a:ln>
          </p:spPr>
          <p:txBody>
            <a:bodyPr wrap="none">
              <a:spAutoFit/>
            </a:bodyPr>
            <a:lstStyle/>
            <a:p>
              <a:r>
                <a:rPr lang="de-DE" sz="1600" b="1">
                  <a:solidFill>
                    <a:srgbClr val="FF0000"/>
                  </a:solidFill>
                  <a:latin typeface="Calibri" pitchFamily="34" charset="0"/>
                </a:rPr>
                <a:t>TMO</a:t>
              </a:r>
            </a:p>
          </p:txBody>
        </p:sp>
        <p:sp>
          <p:nvSpPr>
            <p:cNvPr id="80" name="Ellipse 79"/>
            <p:cNvSpPr/>
            <p:nvPr/>
          </p:nvSpPr>
          <p:spPr>
            <a:xfrm>
              <a:off x="2377270" y="2465475"/>
              <a:ext cx="1969676" cy="1705752"/>
            </a:xfrm>
            <a:prstGeom prst="ellipse">
              <a:avLst/>
            </a:prstGeom>
            <a:noFill/>
            <a:ln w="38100">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de-DE" sz="1400"/>
            </a:p>
          </p:txBody>
        </p:sp>
      </p:grpSp>
      <p:pic>
        <p:nvPicPr>
          <p:cNvPr id="96" name="Picture 26" descr="rtw_z[1]"/>
          <p:cNvPicPr>
            <a:picLocks noChangeAspect="1" noChangeArrowheads="1"/>
          </p:cNvPicPr>
          <p:nvPr/>
        </p:nvPicPr>
        <p:blipFill>
          <a:blip r:embed="rId5" cstate="print"/>
          <a:srcRect/>
          <a:stretch>
            <a:fillRect/>
          </a:stretch>
        </p:blipFill>
        <p:spPr bwMode="auto">
          <a:xfrm>
            <a:off x="2771775" y="2060575"/>
            <a:ext cx="1371600" cy="649288"/>
          </a:xfrm>
          <a:prstGeom prst="rect">
            <a:avLst/>
          </a:prstGeom>
          <a:noFill/>
          <a:ln w="9525">
            <a:noFill/>
            <a:miter lim="800000"/>
            <a:headEnd/>
            <a:tailEnd/>
          </a:ln>
        </p:spPr>
      </p:pic>
      <p:sp>
        <p:nvSpPr>
          <p:cNvPr id="97" name="Line 6"/>
          <p:cNvSpPr>
            <a:spLocks noChangeShapeType="1"/>
          </p:cNvSpPr>
          <p:nvPr/>
        </p:nvSpPr>
        <p:spPr bwMode="auto">
          <a:xfrm flipV="1">
            <a:off x="688975" y="3717032"/>
            <a:ext cx="1866801" cy="4068"/>
          </a:xfrm>
          <a:prstGeom prst="line">
            <a:avLst/>
          </a:prstGeom>
          <a:noFill/>
          <a:ln w="50800">
            <a:solidFill>
              <a:srgbClr val="000000"/>
            </a:solidFill>
            <a:round/>
            <a:headEnd/>
            <a:tailEnd/>
          </a:ln>
        </p:spPr>
        <p:txBody>
          <a:bodyPr wrap="square">
            <a:spAutoFit/>
          </a:bodyPr>
          <a:lstStyle/>
          <a:p>
            <a:endParaRPr lang="de-DE"/>
          </a:p>
        </p:txBody>
      </p:sp>
      <p:sp>
        <p:nvSpPr>
          <p:cNvPr id="98" name="Line 8"/>
          <p:cNvSpPr>
            <a:spLocks noChangeShapeType="1"/>
          </p:cNvSpPr>
          <p:nvPr/>
        </p:nvSpPr>
        <p:spPr bwMode="auto">
          <a:xfrm>
            <a:off x="688975" y="2349500"/>
            <a:ext cx="0" cy="1371600"/>
          </a:xfrm>
          <a:prstGeom prst="line">
            <a:avLst/>
          </a:prstGeom>
          <a:noFill/>
          <a:ln w="50800">
            <a:solidFill>
              <a:srgbClr val="000000"/>
            </a:solidFill>
            <a:round/>
            <a:headEnd/>
            <a:tailEnd/>
          </a:ln>
        </p:spPr>
        <p:txBody>
          <a:bodyPr>
            <a:spAutoFit/>
          </a:bodyPr>
          <a:lstStyle/>
          <a:p>
            <a:endParaRPr lang="de-DE"/>
          </a:p>
        </p:txBody>
      </p:sp>
      <p:sp>
        <p:nvSpPr>
          <p:cNvPr id="99" name="Line 9"/>
          <p:cNvSpPr>
            <a:spLocks noChangeShapeType="1"/>
          </p:cNvSpPr>
          <p:nvPr/>
        </p:nvSpPr>
        <p:spPr bwMode="auto">
          <a:xfrm>
            <a:off x="1908175" y="2349500"/>
            <a:ext cx="0" cy="1371600"/>
          </a:xfrm>
          <a:prstGeom prst="line">
            <a:avLst/>
          </a:prstGeom>
          <a:noFill/>
          <a:ln w="50800">
            <a:solidFill>
              <a:srgbClr val="000000"/>
            </a:solidFill>
            <a:round/>
            <a:headEnd/>
            <a:tailEnd/>
          </a:ln>
        </p:spPr>
        <p:txBody>
          <a:bodyPr>
            <a:spAutoFit/>
          </a:bodyPr>
          <a:lstStyle/>
          <a:p>
            <a:endParaRPr lang="de-DE"/>
          </a:p>
        </p:txBody>
      </p:sp>
      <p:sp>
        <p:nvSpPr>
          <p:cNvPr id="100" name="Line 10"/>
          <p:cNvSpPr>
            <a:spLocks noChangeShapeType="1"/>
          </p:cNvSpPr>
          <p:nvPr/>
        </p:nvSpPr>
        <p:spPr bwMode="auto">
          <a:xfrm>
            <a:off x="1298575" y="2044700"/>
            <a:ext cx="914400" cy="457200"/>
          </a:xfrm>
          <a:prstGeom prst="line">
            <a:avLst/>
          </a:prstGeom>
          <a:noFill/>
          <a:ln w="50800">
            <a:solidFill>
              <a:srgbClr val="000000"/>
            </a:solidFill>
            <a:round/>
            <a:headEnd/>
            <a:tailEnd/>
          </a:ln>
        </p:spPr>
        <p:txBody>
          <a:bodyPr>
            <a:spAutoFit/>
          </a:bodyPr>
          <a:lstStyle/>
          <a:p>
            <a:endParaRPr lang="de-DE"/>
          </a:p>
        </p:txBody>
      </p:sp>
      <p:sp>
        <p:nvSpPr>
          <p:cNvPr id="101" name="Line 11"/>
          <p:cNvSpPr>
            <a:spLocks noChangeShapeType="1"/>
          </p:cNvSpPr>
          <p:nvPr/>
        </p:nvSpPr>
        <p:spPr bwMode="auto">
          <a:xfrm flipH="1">
            <a:off x="384175" y="2044700"/>
            <a:ext cx="914400" cy="457200"/>
          </a:xfrm>
          <a:prstGeom prst="line">
            <a:avLst/>
          </a:prstGeom>
          <a:noFill/>
          <a:ln w="50800">
            <a:solidFill>
              <a:srgbClr val="000000"/>
            </a:solidFill>
            <a:round/>
            <a:headEnd/>
            <a:tailEnd/>
          </a:ln>
        </p:spPr>
        <p:txBody>
          <a:bodyPr>
            <a:spAutoFit/>
          </a:bodyPr>
          <a:lstStyle/>
          <a:p>
            <a:endParaRPr lang="de-DE"/>
          </a:p>
        </p:txBody>
      </p:sp>
      <p:pic>
        <p:nvPicPr>
          <p:cNvPr id="52" name="Picture 2" descr="http://www.selectric.de/images/content/Sepura-STP9000/galerie/stp_9000_1%201%20von%201.jpg"/>
          <p:cNvPicPr>
            <a:picLocks noChangeAspect="1" noChangeArrowheads="1"/>
          </p:cNvPicPr>
          <p:nvPr/>
        </p:nvPicPr>
        <p:blipFill>
          <a:blip r:embed="rId6" cstate="print"/>
          <a:srcRect/>
          <a:stretch>
            <a:fillRect/>
          </a:stretch>
        </p:blipFill>
        <p:spPr bwMode="auto">
          <a:xfrm>
            <a:off x="1043608" y="2924944"/>
            <a:ext cx="414859" cy="620118"/>
          </a:xfrm>
          <a:prstGeom prst="rect">
            <a:avLst/>
          </a:prstGeom>
          <a:noFill/>
        </p:spPr>
      </p:pic>
      <p:pic>
        <p:nvPicPr>
          <p:cNvPr id="53" name="Picture 2" descr="http://speedyfunk.de/bilder/produkte/gross/SCC1-Colour-Console-Farb-Bedienkopf-fuer-Sepura-SRG3900.jpg"/>
          <p:cNvPicPr>
            <a:picLocks noChangeAspect="1" noChangeArrowheads="1"/>
          </p:cNvPicPr>
          <p:nvPr/>
        </p:nvPicPr>
        <p:blipFill>
          <a:blip r:embed="rId7" cstate="print"/>
          <a:srcRect t="34019" b="33851"/>
          <a:stretch>
            <a:fillRect/>
          </a:stretch>
        </p:blipFill>
        <p:spPr bwMode="auto">
          <a:xfrm>
            <a:off x="2699792" y="3573016"/>
            <a:ext cx="1334942" cy="4289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linds(horizontal)">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Rechtliche Grundlagen - Strafgesetzbuch</a:t>
            </a:r>
          </a:p>
        </p:txBody>
      </p:sp>
      <p:sp>
        <p:nvSpPr>
          <p:cNvPr id="5" name="Rechteck 3"/>
          <p:cNvSpPr txBox="1">
            <a:spLocks noChangeArrowheads="1"/>
          </p:cNvSpPr>
          <p:nvPr/>
        </p:nvSpPr>
        <p:spPr bwMode="auto">
          <a:xfrm>
            <a:off x="611188" y="1700213"/>
            <a:ext cx="8353300" cy="3457575"/>
          </a:xfrm>
          <a:prstGeom prst="rect">
            <a:avLst/>
          </a:prstGeom>
          <a:noFill/>
          <a:ln w="9525">
            <a:noFill/>
            <a:miter lim="800000"/>
            <a:headEnd/>
            <a:tailEnd/>
          </a:ln>
        </p:spPr>
        <p:txBody>
          <a:bodyPr/>
          <a:lstStyle/>
          <a:p>
            <a:pPr marL="342900" indent="-342900">
              <a:spcBef>
                <a:spcPct val="20000"/>
              </a:spcBef>
              <a:buFont typeface="Wingdings" pitchFamily="2" charset="2"/>
              <a:buNone/>
            </a:pPr>
            <a:r>
              <a:rPr lang="de-DE" sz="2800" b="1" dirty="0">
                <a:solidFill>
                  <a:srgbClr val="FF0000"/>
                </a:solidFill>
                <a:latin typeface="Calibri" pitchFamily="34" charset="0"/>
              </a:rPr>
              <a:t>Strafgesetzbuch</a:t>
            </a:r>
            <a:endParaRPr lang="de-DE" sz="1100" b="1" dirty="0">
              <a:solidFill>
                <a:srgbClr val="FF0000"/>
              </a:solidFill>
              <a:latin typeface="Calibri" pitchFamily="34" charset="0"/>
            </a:endParaRPr>
          </a:p>
          <a:p>
            <a:pPr marL="342900" indent="-342900">
              <a:lnSpc>
                <a:spcPct val="150000"/>
              </a:lnSpc>
              <a:spcBef>
                <a:spcPct val="20000"/>
              </a:spcBef>
              <a:buFont typeface="Arial" charset="0"/>
              <a:buChar char="•"/>
            </a:pPr>
            <a:r>
              <a:rPr lang="de-DE" sz="2000" b="1" dirty="0">
                <a:latin typeface="Calibri" pitchFamily="34" charset="0"/>
              </a:rPr>
              <a:t>Verletzung der Vertraulichkeit des Wortes   </a:t>
            </a:r>
            <a:r>
              <a:rPr lang="de-DE" sz="1200" b="1" dirty="0">
                <a:latin typeface="Calibri" pitchFamily="34" charset="0"/>
              </a:rPr>
              <a:t>§201StGB, Freiheitsstrafe bis zu 5 Jahre</a:t>
            </a:r>
            <a:endParaRPr lang="de-DE" sz="2000" b="1" dirty="0">
              <a:latin typeface="Calibri" pitchFamily="34" charset="0"/>
            </a:endParaRPr>
          </a:p>
          <a:p>
            <a:pPr marL="342900" indent="-342900">
              <a:lnSpc>
                <a:spcPct val="150000"/>
              </a:lnSpc>
              <a:spcBef>
                <a:spcPct val="20000"/>
              </a:spcBef>
              <a:buFont typeface="Arial" charset="0"/>
              <a:buChar char="•"/>
            </a:pPr>
            <a:r>
              <a:rPr lang="de-DE" sz="2000" b="1" dirty="0">
                <a:latin typeface="Calibri" pitchFamily="34" charset="0"/>
              </a:rPr>
              <a:t>Verletzung von Privatgeheimnissen </a:t>
            </a:r>
            <a:r>
              <a:rPr lang="de-DE" sz="1200" b="1" dirty="0">
                <a:latin typeface="Calibri" pitchFamily="34" charset="0"/>
              </a:rPr>
              <a:t>§203StGB, Freiheitsstrafe bis zu 2 Jahre</a:t>
            </a:r>
            <a:endParaRPr lang="de-DE" sz="2000" b="1" dirty="0">
              <a:latin typeface="Calibri" pitchFamily="34" charset="0"/>
            </a:endParaRPr>
          </a:p>
          <a:p>
            <a:pPr marL="342900" indent="-342900">
              <a:spcBef>
                <a:spcPct val="20000"/>
              </a:spcBef>
              <a:buFont typeface="Arial" charset="0"/>
              <a:buChar char="•"/>
            </a:pPr>
            <a:r>
              <a:rPr lang="de-DE" sz="2000" b="1" dirty="0">
                <a:latin typeface="Calibri" pitchFamily="34" charset="0"/>
              </a:rPr>
              <a:t>Vorteilsnahme, Bestechlichkeit, Unterlassen der Diensthandlung</a:t>
            </a:r>
          </a:p>
          <a:p>
            <a:pPr marL="800100" lvl="1" indent="-342900">
              <a:spcBef>
                <a:spcPct val="20000"/>
              </a:spcBef>
              <a:buFont typeface="Arial" charset="0"/>
              <a:buChar char="•"/>
            </a:pPr>
            <a:r>
              <a:rPr lang="de-DE" sz="1200" dirty="0"/>
              <a:t>Vorteilsnahme: § 331 StGB, Freiheitsstrafe bis zu zwei Jahre</a:t>
            </a:r>
          </a:p>
          <a:p>
            <a:pPr marL="800100" lvl="1" indent="-342900">
              <a:spcBef>
                <a:spcPct val="20000"/>
              </a:spcBef>
              <a:buFont typeface="Arial" charset="0"/>
              <a:buChar char="•"/>
            </a:pPr>
            <a:r>
              <a:rPr lang="de-DE" sz="1200" dirty="0"/>
              <a:t>Bestechlichkeit: § 332 StGB, Freiheitsstrafe bis zu zehn Jahre</a:t>
            </a:r>
            <a:endParaRPr lang="de-DE" sz="1200" b="1" dirty="0">
              <a:latin typeface="Calibri" pitchFamily="34" charset="0"/>
            </a:endParaRPr>
          </a:p>
          <a:p>
            <a:pPr marL="342900" indent="-342900">
              <a:lnSpc>
                <a:spcPct val="150000"/>
              </a:lnSpc>
              <a:spcBef>
                <a:spcPct val="20000"/>
              </a:spcBef>
              <a:buFont typeface="Arial" charset="0"/>
              <a:buChar char="•"/>
            </a:pPr>
            <a:r>
              <a:rPr lang="de-DE" sz="2000" b="1" dirty="0">
                <a:latin typeface="Calibri" pitchFamily="34" charset="0"/>
              </a:rPr>
              <a:t>Verletzung des Dienstgeheimnisses</a:t>
            </a:r>
          </a:p>
          <a:p>
            <a:pPr marL="800100" lvl="1" indent="-342900">
              <a:lnSpc>
                <a:spcPct val="150000"/>
              </a:lnSpc>
              <a:spcBef>
                <a:spcPct val="20000"/>
              </a:spcBef>
              <a:buFont typeface="Arial" charset="0"/>
              <a:buChar char="•"/>
            </a:pPr>
            <a:r>
              <a:rPr lang="de-DE" sz="1200" dirty="0"/>
              <a:t>§353b StGB, Freiheitsstrafe bis zu drei Jahre</a:t>
            </a:r>
            <a:endParaRPr lang="de-DE" sz="1200" b="1" dirty="0">
              <a:latin typeface="Calibri" pitchFamily="34" charset="0"/>
            </a:endParaRPr>
          </a:p>
          <a:p>
            <a:pPr marL="342900" indent="-342900">
              <a:spcBef>
                <a:spcPct val="20000"/>
              </a:spcBef>
              <a:buFont typeface="Arial" charset="0"/>
              <a:buChar char="•"/>
            </a:pPr>
            <a:endParaRPr lang="de-DE" sz="2800" b="1" dirty="0">
              <a:latin typeface="Calibri" pitchFamily="34" charset="0"/>
            </a:endParaRPr>
          </a:p>
        </p:txBody>
      </p:sp>
      <p:sp>
        <p:nvSpPr>
          <p:cNvPr id="6" name="Textfeld 4"/>
          <p:cNvSpPr txBox="1">
            <a:spLocks noChangeArrowheads="1"/>
          </p:cNvSpPr>
          <p:nvPr/>
        </p:nvSpPr>
        <p:spPr bwMode="auto">
          <a:xfrm>
            <a:off x="395288" y="5085680"/>
            <a:ext cx="8424862" cy="863600"/>
          </a:xfrm>
          <a:prstGeom prst="rect">
            <a:avLst/>
          </a:prstGeom>
          <a:solidFill>
            <a:srgbClr val="EAEAEA"/>
          </a:solidFill>
          <a:ln w="9525" algn="ctr">
            <a:noFill/>
            <a:miter lim="800000"/>
            <a:headEnd/>
            <a:tailEnd/>
          </a:ln>
        </p:spPr>
        <p:txBody>
          <a:bodyPr/>
          <a:lstStyle/>
          <a:p>
            <a:pPr>
              <a:spcBef>
                <a:spcPct val="50000"/>
              </a:spcBef>
            </a:pPr>
            <a:r>
              <a:rPr lang="de-DE" sz="2000" b="1" dirty="0">
                <a:solidFill>
                  <a:schemeClr val="bg1"/>
                </a:solidFill>
                <a:latin typeface="Calibri" pitchFamily="34" charset="0"/>
              </a:rPr>
              <a:t>    </a:t>
            </a:r>
            <a:r>
              <a:rPr lang="de-DE" sz="2400" b="1" dirty="0">
                <a:latin typeface="Calibri" pitchFamily="34" charset="0"/>
              </a:rPr>
              <a:t>Folgen:</a:t>
            </a:r>
            <a:br>
              <a:rPr lang="de-DE" sz="2400" b="1" dirty="0">
                <a:latin typeface="Calibri" pitchFamily="34" charset="0"/>
              </a:rPr>
            </a:br>
            <a:r>
              <a:rPr lang="de-DE" sz="2400" b="1" dirty="0">
                <a:latin typeface="Calibri" pitchFamily="34" charset="0"/>
              </a:rPr>
              <a:t>   Freiheitsstrafen, Aberkennung öffentlicher Ämter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diamond(in)">
                                      <p:cBhvr>
                                        <p:cTn id="4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err="1">
                <a:latin typeface="+mj-lt"/>
                <a:ea typeface="+mj-ea"/>
                <a:cs typeface="+mj-cs"/>
              </a:rPr>
              <a:t>Durchsageruf</a:t>
            </a:r>
            <a:r>
              <a:rPr lang="de-DE" sz="8000" dirty="0">
                <a:latin typeface="+mj-lt"/>
                <a:ea typeface="+mj-ea"/>
                <a:cs typeface="+mj-cs"/>
              </a:rPr>
              <a:t> TMO</a:t>
            </a:r>
          </a:p>
        </p:txBody>
      </p:sp>
      <p:sp>
        <p:nvSpPr>
          <p:cNvPr id="52" name="Rectangle 3"/>
          <p:cNvSpPr txBox="1">
            <a:spLocks noChangeArrowheads="1"/>
          </p:cNvSpPr>
          <p:nvPr/>
        </p:nvSpPr>
        <p:spPr bwMode="auto">
          <a:xfrm>
            <a:off x="684213" y="1628775"/>
            <a:ext cx="7142162" cy="4535488"/>
          </a:xfrm>
          <a:prstGeom prst="rect">
            <a:avLst/>
          </a:prstGeom>
          <a:noFill/>
          <a:ln w="9525">
            <a:noFill/>
            <a:miter lim="800000"/>
            <a:headEnd/>
            <a:tailEnd/>
          </a:ln>
        </p:spPr>
        <p:txBody>
          <a:bodyPr/>
          <a:lstStyle/>
          <a:p>
            <a:pPr marL="342900" indent="-342900">
              <a:spcBef>
                <a:spcPct val="20000"/>
              </a:spcBef>
              <a:buFont typeface="Arial" charset="0"/>
              <a:buChar char="•"/>
            </a:pPr>
            <a:r>
              <a:rPr lang="de-DE" sz="2000" b="1">
                <a:latin typeface="Calibri" pitchFamily="34" charset="0"/>
              </a:rPr>
              <a:t>Durchsageruf</a:t>
            </a:r>
          </a:p>
          <a:p>
            <a:pPr marL="742950" lvl="1" indent="-285750">
              <a:spcBef>
                <a:spcPct val="20000"/>
              </a:spcBef>
              <a:buClr>
                <a:srgbClr val="FF0000"/>
              </a:buClr>
              <a:buFont typeface="Wingdings" pitchFamily="2" charset="2"/>
              <a:buChar char="§"/>
            </a:pPr>
            <a:r>
              <a:rPr lang="de-DE">
                <a:latin typeface="Calibri" pitchFamily="34" charset="0"/>
              </a:rPr>
              <a:t>mehrere Gruppen werden zusammengefasst</a:t>
            </a:r>
          </a:p>
          <a:p>
            <a:pPr marL="742950" lvl="1" indent="-285750">
              <a:spcBef>
                <a:spcPct val="20000"/>
              </a:spcBef>
              <a:buClr>
                <a:srgbClr val="FF0000"/>
              </a:buClr>
              <a:buFont typeface="Wingdings" pitchFamily="2" charset="2"/>
              <a:buChar char="§"/>
            </a:pPr>
            <a:r>
              <a:rPr lang="de-DE">
                <a:latin typeface="Calibri" pitchFamily="34" charset="0"/>
              </a:rPr>
              <a:t>Disponent informiert alle Einsatzkräfte gleichzeitig</a:t>
            </a:r>
          </a:p>
          <a:p>
            <a:pPr marL="742950" lvl="1" indent="-285750">
              <a:spcBef>
                <a:spcPct val="20000"/>
              </a:spcBef>
              <a:buClr>
                <a:srgbClr val="FF0000"/>
              </a:buClr>
              <a:buFont typeface="Wingdings" pitchFamily="2" charset="2"/>
              <a:buNone/>
            </a:pPr>
            <a:endParaRPr lang="de-DE">
              <a:latin typeface="Calibri" pitchFamily="34" charset="0"/>
            </a:endParaRPr>
          </a:p>
          <a:p>
            <a:pPr marL="742950" lvl="1" indent="-285750">
              <a:spcBef>
                <a:spcPct val="20000"/>
              </a:spcBef>
              <a:buClr>
                <a:srgbClr val="FF0000"/>
              </a:buClr>
              <a:buFont typeface="Wingdings" pitchFamily="2" charset="2"/>
              <a:buChar char="§"/>
            </a:pPr>
            <a:endParaRPr lang="de-DE">
              <a:latin typeface="Calibri" pitchFamily="34" charset="0"/>
            </a:endParaRPr>
          </a:p>
        </p:txBody>
      </p:sp>
      <p:pic>
        <p:nvPicPr>
          <p:cNvPr id="53" name="Picture 4" descr="Donaukai"/>
          <p:cNvPicPr>
            <a:picLocks noChangeAspect="1" noChangeArrowheads="1"/>
          </p:cNvPicPr>
          <p:nvPr/>
        </p:nvPicPr>
        <p:blipFill>
          <a:blip r:embed="rId2" cstate="print"/>
          <a:srcRect/>
          <a:stretch>
            <a:fillRect/>
          </a:stretch>
        </p:blipFill>
        <p:spPr bwMode="auto">
          <a:xfrm>
            <a:off x="3157538" y="2820988"/>
            <a:ext cx="4645025" cy="2984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Auffrischung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Farbliche Kennzeichnung der Geräte</a:t>
            </a:r>
          </a:p>
        </p:txBody>
      </p:sp>
      <p:pic>
        <p:nvPicPr>
          <p:cNvPr id="52" name="Grafik 51" descr="http://www.selectric.de/is-bin/intershop.static/WFS/Selectric-SelectricB2B-Site/Selectric-SelectricB2B/de_DE/Standard/B16460.jpg"/>
          <p:cNvPicPr/>
          <p:nvPr/>
        </p:nvPicPr>
        <p:blipFill>
          <a:blip r:embed="rId2" cstate="print"/>
          <a:srcRect l="3796" t="2126" r="48492" b="1758"/>
          <a:stretch>
            <a:fillRect/>
          </a:stretch>
        </p:blipFill>
        <p:spPr bwMode="auto">
          <a:xfrm>
            <a:off x="4113989" y="1549534"/>
            <a:ext cx="530019" cy="1296424"/>
          </a:xfrm>
          <a:prstGeom prst="rect">
            <a:avLst/>
          </a:prstGeom>
          <a:noFill/>
          <a:ln w="9525">
            <a:noFill/>
            <a:miter lim="800000"/>
            <a:headEnd/>
            <a:tailEnd/>
          </a:ln>
        </p:spPr>
      </p:pic>
      <p:sp>
        <p:nvSpPr>
          <p:cNvPr id="53" name="Textfeld 52"/>
          <p:cNvSpPr txBox="1"/>
          <p:nvPr/>
        </p:nvSpPr>
        <p:spPr>
          <a:xfrm>
            <a:off x="611560" y="1549534"/>
            <a:ext cx="3312368" cy="432048"/>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rmAutofit fontScale="5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4400" b="0" i="0" u="none" strike="noStrike" kern="1200" cap="none" spc="0" normalizeH="0" baseline="0" noProof="0" dirty="0">
                <a:ln>
                  <a:noFill/>
                </a:ln>
                <a:solidFill>
                  <a:schemeClr val="tx1"/>
                </a:solidFill>
                <a:effectLst/>
                <a:uLnTx/>
                <a:uFillTx/>
                <a:latin typeface="+mj-lt"/>
                <a:ea typeface="+mj-ea"/>
                <a:cs typeface="+mj-cs"/>
              </a:rPr>
              <a:t>HRT - </a:t>
            </a:r>
            <a:r>
              <a:rPr kumimoji="0" lang="en-US" sz="4400" b="0" i="0" u="none" strike="noStrike" kern="1200" cap="none" spc="0" normalizeH="0" baseline="0" noProof="0" dirty="0" err="1">
                <a:ln>
                  <a:noFill/>
                </a:ln>
                <a:solidFill>
                  <a:schemeClr val="tx1"/>
                </a:solidFill>
                <a:effectLst/>
                <a:uLnTx/>
                <a:uFillTx/>
                <a:latin typeface="+mj-lt"/>
                <a:ea typeface="+mj-ea"/>
                <a:cs typeface="+mj-cs"/>
              </a:rPr>
              <a:t>Trupp</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5" name="Textfeld 54"/>
          <p:cNvSpPr txBox="1"/>
          <p:nvPr/>
        </p:nvSpPr>
        <p:spPr>
          <a:xfrm>
            <a:off x="611560" y="3133710"/>
            <a:ext cx="3312368" cy="504056"/>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noProof="0" dirty="0">
                <a:ln>
                  <a:noFill/>
                </a:ln>
                <a:solidFill>
                  <a:schemeClr val="tx1"/>
                </a:solidFill>
                <a:effectLst/>
                <a:uLnTx/>
                <a:uFillTx/>
                <a:latin typeface="+mj-lt"/>
                <a:ea typeface="+mj-ea"/>
                <a:cs typeface="+mj-cs"/>
              </a:rPr>
              <a:t>HRT - Repeater</a:t>
            </a:r>
          </a:p>
        </p:txBody>
      </p:sp>
      <p:sp>
        <p:nvSpPr>
          <p:cNvPr id="57" name="Textfeld 56"/>
          <p:cNvSpPr txBox="1"/>
          <p:nvPr/>
        </p:nvSpPr>
        <p:spPr>
          <a:xfrm>
            <a:off x="957301" y="5359138"/>
            <a:ext cx="2354560" cy="648072"/>
          </a:xfrm>
          <a:prstGeom prst="rect">
            <a:avLst/>
          </a:prstGeom>
          <a:noFill/>
          <a:effectLst>
            <a:outerShdw blurRad="63500" sx="102000" sy="102000" algn="ctr" rotWithShape="0">
              <a:prstClr val="black">
                <a:alpha val="40000"/>
              </a:prstClr>
            </a:outerShdw>
          </a:effectLst>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a:ln>
                  <a:noFill/>
                </a:ln>
                <a:solidFill>
                  <a:schemeClr val="tx1"/>
                </a:solidFill>
                <a:effectLst/>
                <a:uLnTx/>
                <a:uFillTx/>
                <a:latin typeface="+mj-lt"/>
                <a:ea typeface="+mj-ea"/>
                <a:cs typeface="+mj-cs"/>
              </a:rPr>
              <a:t>Status</a:t>
            </a:r>
            <a:r>
              <a:rPr kumimoji="0" lang="en-US" sz="2000" b="0" i="0" u="none" strike="noStrike" kern="1200" cap="none" spc="0" normalizeH="0" noProof="0" dirty="0">
                <a:ln>
                  <a:noFill/>
                </a:ln>
                <a:solidFill>
                  <a:schemeClr val="tx1"/>
                </a:solidFill>
                <a:effectLst/>
                <a:uLnTx/>
                <a:uFillTx/>
                <a:latin typeface="+mj-lt"/>
                <a:ea typeface="+mj-ea"/>
                <a:cs typeface="+mj-cs"/>
              </a:rPr>
              <a:t> </a:t>
            </a:r>
            <a:r>
              <a:rPr lang="en-US" sz="2000" baseline="0" dirty="0">
                <a:latin typeface="+mj-lt"/>
                <a:ea typeface="+mj-ea"/>
                <a:cs typeface="+mj-cs"/>
              </a:rPr>
              <a:t>5 </a:t>
            </a:r>
            <a:r>
              <a:rPr lang="en-US" sz="2000" baseline="0" dirty="0" err="1">
                <a:latin typeface="+mj-lt"/>
                <a:ea typeface="+mj-ea"/>
                <a:cs typeface="+mj-cs"/>
              </a:rPr>
              <a:t>Sprechwunsch</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 name="Grafik 101" descr="http://www.selectric.de/is-bin/intershop.static/WFS/Selectric-SelectricB2B-Site/Selectric-SelectricB2B/de_DE/Thumbnails/B16840.gif"/>
          <p:cNvPicPr/>
          <p:nvPr/>
        </p:nvPicPr>
        <p:blipFill>
          <a:blip r:embed="rId3" cstate="print"/>
          <a:srcRect/>
          <a:stretch>
            <a:fillRect/>
          </a:stretch>
        </p:blipFill>
        <p:spPr bwMode="auto">
          <a:xfrm>
            <a:off x="4145151" y="3133710"/>
            <a:ext cx="570865" cy="1331595"/>
          </a:xfrm>
          <a:prstGeom prst="rect">
            <a:avLst/>
          </a:prstGeom>
          <a:noFill/>
          <a:ln w="9525">
            <a:noFill/>
            <a:miter lim="800000"/>
            <a:headEnd/>
            <a:tailEnd/>
          </a:ln>
          <a:effectLst>
            <a:softEdge rad="31750"/>
          </a:effectLst>
        </p:spPr>
      </p:pic>
      <p:pic>
        <p:nvPicPr>
          <p:cNvPr id="103" name="Grafik 102" descr="http://www.selectric.de/is-bin/intershop.static/WFS/Selectric-SelectricB2B-Site/Selectric-SelectricB2B/de_DE/Thumbnails/B16841.gif"/>
          <p:cNvPicPr/>
          <p:nvPr/>
        </p:nvPicPr>
        <p:blipFill>
          <a:blip r:embed="rId4" cstate="print"/>
          <a:srcRect/>
          <a:stretch>
            <a:fillRect/>
          </a:stretch>
        </p:blipFill>
        <p:spPr bwMode="auto">
          <a:xfrm>
            <a:off x="4139952" y="4717886"/>
            <a:ext cx="570865" cy="1375410"/>
          </a:xfrm>
          <a:prstGeom prst="rect">
            <a:avLst/>
          </a:prstGeom>
          <a:ln>
            <a:noFill/>
          </a:ln>
          <a:effectLst>
            <a:softEdge rad="31750"/>
          </a:effectLst>
        </p:spPr>
      </p:pic>
      <p:sp>
        <p:nvSpPr>
          <p:cNvPr id="104" name="Textfeld 103"/>
          <p:cNvSpPr txBox="1"/>
          <p:nvPr/>
        </p:nvSpPr>
        <p:spPr>
          <a:xfrm>
            <a:off x="539552" y="4861902"/>
            <a:ext cx="3384376" cy="504056"/>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800" b="0" i="0" u="none" strike="noStrike" kern="1200" cap="none" spc="0" normalizeH="0" baseline="0" noProof="0" dirty="0">
                <a:ln>
                  <a:noFill/>
                </a:ln>
                <a:solidFill>
                  <a:schemeClr val="tx1"/>
                </a:solidFill>
                <a:effectLst/>
                <a:uLnTx/>
                <a:uFillTx/>
                <a:latin typeface="+mj-lt"/>
                <a:ea typeface="+mj-ea"/>
                <a:cs typeface="+mj-cs"/>
              </a:rPr>
              <a:t>HRT - </a:t>
            </a:r>
            <a:r>
              <a:rPr kumimoji="0" lang="en-US" sz="2800" b="0" i="0" u="none" strike="noStrike" kern="1200" cap="none" spc="0" normalizeH="0" baseline="0" noProof="0" dirty="0" err="1">
                <a:ln>
                  <a:noFill/>
                </a:ln>
                <a:solidFill>
                  <a:schemeClr val="tx1"/>
                </a:solidFill>
                <a:effectLst/>
                <a:uLnTx/>
                <a:uFillTx/>
                <a:latin typeface="+mj-lt"/>
                <a:ea typeface="+mj-ea"/>
                <a:cs typeface="+mj-cs"/>
              </a:rPr>
              <a:t>Gruppenführer</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105" name="Grafik 104" descr="http://www.selectric.de/is-bin/intershop.static/WFS/Selectric-SelectricB2B-Site/Selectric-SelectricB2B/de_DE/Thumbnails/B16842.gif"/>
          <p:cNvPicPr/>
          <p:nvPr/>
        </p:nvPicPr>
        <p:blipFill>
          <a:blip r:embed="rId5" cstate="print"/>
          <a:srcRect/>
          <a:stretch>
            <a:fillRect/>
          </a:stretch>
        </p:blipFill>
        <p:spPr bwMode="auto">
          <a:xfrm>
            <a:off x="7092280" y="2924944"/>
            <a:ext cx="570865" cy="1375410"/>
          </a:xfrm>
          <a:prstGeom prst="rect">
            <a:avLst/>
          </a:prstGeom>
          <a:ln>
            <a:noFill/>
          </a:ln>
          <a:effectLst>
            <a:softEdge rad="31750"/>
          </a:effectLst>
        </p:spPr>
      </p:pic>
      <p:sp>
        <p:nvSpPr>
          <p:cNvPr id="106" name="Textfeld 105"/>
          <p:cNvSpPr txBox="1"/>
          <p:nvPr/>
        </p:nvSpPr>
        <p:spPr>
          <a:xfrm>
            <a:off x="5580112" y="1556792"/>
            <a:ext cx="3384376" cy="648072"/>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Autofit/>
          </a:bodyPr>
          <a:lstStyle/>
          <a:p>
            <a:pPr algn="ctr">
              <a:spcBef>
                <a:spcPct val="0"/>
              </a:spcBef>
            </a:pPr>
            <a:r>
              <a:rPr kumimoji="0" lang="en-US" sz="2800" b="0" i="0" u="none" strike="noStrike" kern="1200" cap="none" spc="0" normalizeH="0" baseline="0" noProof="0" dirty="0">
                <a:ln>
                  <a:noFill/>
                </a:ln>
                <a:solidFill>
                  <a:schemeClr val="tx1"/>
                </a:solidFill>
                <a:effectLst/>
                <a:uLnTx/>
                <a:uFillTx/>
                <a:latin typeface="+mj-lt"/>
                <a:ea typeface="+mj-ea"/>
                <a:cs typeface="+mj-cs"/>
              </a:rPr>
              <a:t>HRT – </a:t>
            </a:r>
            <a:r>
              <a:rPr lang="de-DE" sz="2800" dirty="0">
                <a:latin typeface="+mj-lt"/>
                <a:ea typeface="+mj-ea"/>
                <a:cs typeface="+mj-cs"/>
              </a:rPr>
              <a:t> Einheitsführer </a:t>
            </a:r>
          </a:p>
          <a:p>
            <a:pPr algn="ctr">
              <a:spcBef>
                <a:spcPct val="0"/>
              </a:spcBef>
            </a:pPr>
            <a:r>
              <a:rPr lang="de-DE" sz="1400" dirty="0">
                <a:latin typeface="+mj-lt"/>
                <a:ea typeface="+mj-ea"/>
                <a:cs typeface="+mj-cs"/>
              </a:rPr>
              <a:t>(z.B. Kommandant, stellv. </a:t>
            </a:r>
            <a:r>
              <a:rPr lang="de-DE" sz="1400" dirty="0" err="1">
                <a:latin typeface="+mj-lt"/>
                <a:ea typeface="+mj-ea"/>
                <a:cs typeface="+mj-cs"/>
              </a:rPr>
              <a:t>Kdt</a:t>
            </a:r>
            <a:r>
              <a:rPr lang="de-DE" sz="1400" dirty="0">
                <a:latin typeface="+mj-lt"/>
                <a:ea typeface="+mj-ea"/>
                <a:cs typeface="+mj-cs"/>
              </a:rPr>
              <a:t>, ZF, GF) </a:t>
            </a:r>
            <a:endParaRPr kumimoji="0" lang="en-US" sz="1400" b="0" i="0" u="none" strike="noStrike" kern="1200" cap="none" spc="0" normalizeH="0" baseline="0" noProof="0" dirty="0">
              <a:ln>
                <a:noFill/>
              </a:ln>
              <a:solidFill>
                <a:schemeClr val="tx1"/>
              </a:solidFill>
              <a:effectLst/>
              <a:uLnTx/>
              <a:uFillTx/>
              <a:latin typeface="+mj-lt"/>
              <a:ea typeface="+mj-ea"/>
              <a:cs typeface="+mj-cs"/>
            </a:endParaRPr>
          </a:p>
        </p:txBody>
      </p:sp>
      <p:sp>
        <p:nvSpPr>
          <p:cNvPr id="107" name="Textfeld 106"/>
          <p:cNvSpPr txBox="1"/>
          <p:nvPr/>
        </p:nvSpPr>
        <p:spPr>
          <a:xfrm>
            <a:off x="6228184" y="2204864"/>
            <a:ext cx="2354560" cy="504056"/>
          </a:xfrm>
          <a:prstGeom prst="rect">
            <a:avLst/>
          </a:prstGeom>
          <a:noFill/>
          <a:effectLst>
            <a:outerShdw blurRad="63500" sx="102000" sy="102000" algn="ctr" rotWithShape="0">
              <a:prstClr val="black">
                <a:alpha val="40000"/>
              </a:prstClr>
            </a:outerShdw>
          </a:effectLst>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a:ln>
                  <a:noFill/>
                </a:ln>
                <a:solidFill>
                  <a:schemeClr val="tx1"/>
                </a:solidFill>
                <a:effectLst/>
                <a:uLnTx/>
                <a:uFillTx/>
                <a:latin typeface="+mj-lt"/>
                <a:ea typeface="+mj-ea"/>
                <a:cs typeface="+mj-cs"/>
              </a:rPr>
              <a:t>Status</a:t>
            </a:r>
            <a:r>
              <a:rPr kumimoji="0" lang="en-US" sz="2000" b="0" i="0" u="none" strike="noStrike" kern="1200" cap="none" spc="0" normalizeH="0" noProof="0" dirty="0">
                <a:ln>
                  <a:noFill/>
                </a:ln>
                <a:solidFill>
                  <a:schemeClr val="tx1"/>
                </a:solidFill>
                <a:effectLst/>
                <a:uLnTx/>
                <a:uFillTx/>
                <a:latin typeface="+mj-lt"/>
                <a:ea typeface="+mj-ea"/>
                <a:cs typeface="+mj-cs"/>
              </a:rPr>
              <a:t> / FMS </a:t>
            </a:r>
            <a:r>
              <a:rPr lang="en-US" sz="2000" baseline="0" dirty="0" err="1">
                <a:latin typeface="+mj-lt"/>
                <a:ea typeface="+mj-ea"/>
                <a:cs typeface="+mj-cs"/>
              </a:rPr>
              <a:t>alle</a:t>
            </a:r>
            <a:endParaRPr lang="en-US" sz="2000" baseline="0" dirty="0">
              <a:latin typeface="+mj-lt"/>
              <a:ea typeface="+mj-ea"/>
              <a:cs typeface="+mj-cs"/>
            </a:endParaRPr>
          </a:p>
        </p:txBody>
      </p:sp>
      <p:cxnSp>
        <p:nvCxnSpPr>
          <p:cNvPr id="108" name="Gerade Verbindung 107"/>
          <p:cNvCxnSpPr/>
          <p:nvPr/>
        </p:nvCxnSpPr>
        <p:spPr>
          <a:xfrm>
            <a:off x="5148064" y="1549534"/>
            <a:ext cx="0" cy="4392488"/>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feld 17"/>
          <p:cNvSpPr txBox="1"/>
          <p:nvPr/>
        </p:nvSpPr>
        <p:spPr>
          <a:xfrm>
            <a:off x="5580112" y="4501862"/>
            <a:ext cx="3384376" cy="504056"/>
          </a:xfrm>
          <a:prstGeom prst="rect">
            <a:avLst/>
          </a:prstGeom>
          <a:solidFill>
            <a:schemeClr val="bg1">
              <a:lumMod val="75000"/>
            </a:schemeClr>
          </a:solidFill>
          <a:effectLst>
            <a:outerShdw blurRad="63500" sx="102000" sy="102000" algn="ctr" rotWithShape="0">
              <a:prstClr val="black">
                <a:alpha val="40000"/>
              </a:prstClr>
            </a:outerShdw>
          </a:effectLst>
        </p:spPr>
        <p:txBody>
          <a:bodyPr vert="horz" wrap="none" lIns="91440" tIns="45720" rIns="91440" bIns="45720" rtlCol="0" anchor="ctr">
            <a:no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2800" dirty="0">
                <a:latin typeface="+mj-lt"/>
                <a:ea typeface="+mj-ea"/>
                <a:cs typeface="+mj-cs"/>
              </a:rPr>
              <a:t>M</a:t>
            </a:r>
            <a:r>
              <a:rPr kumimoji="0" lang="en-US" sz="2800" b="0" i="0" u="none" strike="noStrike" kern="1200" cap="none" spc="0" normalizeH="0" baseline="0" noProof="0" dirty="0">
                <a:ln>
                  <a:noFill/>
                </a:ln>
                <a:solidFill>
                  <a:schemeClr val="tx1"/>
                </a:solidFill>
                <a:effectLst/>
                <a:uLnTx/>
                <a:uFillTx/>
                <a:latin typeface="+mj-lt"/>
                <a:ea typeface="+mj-ea"/>
                <a:cs typeface="+mj-cs"/>
              </a:rPr>
              <a:t>RT</a:t>
            </a:r>
          </a:p>
        </p:txBody>
      </p:sp>
      <p:sp>
        <p:nvSpPr>
          <p:cNvPr id="19" name="Textfeld 18"/>
          <p:cNvSpPr txBox="1"/>
          <p:nvPr/>
        </p:nvSpPr>
        <p:spPr>
          <a:xfrm>
            <a:off x="6211298" y="5139485"/>
            <a:ext cx="2664296" cy="439306"/>
          </a:xfrm>
          <a:prstGeom prst="rect">
            <a:avLst/>
          </a:prstGeom>
          <a:noFill/>
          <a:effectLst>
            <a:outerShdw blurRad="63500" sx="102000" sy="102000" algn="ctr" rotWithShape="0">
              <a:prstClr val="black">
                <a:alpha val="40000"/>
              </a:prstClr>
            </a:outerShdw>
          </a:effectLst>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a:ln>
                  <a:noFill/>
                </a:ln>
                <a:solidFill>
                  <a:schemeClr val="tx1"/>
                </a:solidFill>
                <a:effectLst/>
                <a:uLnTx/>
                <a:uFillTx/>
                <a:latin typeface="+mj-lt"/>
                <a:ea typeface="+mj-ea"/>
                <a:cs typeface="+mj-cs"/>
              </a:rPr>
              <a:t>Status</a:t>
            </a:r>
            <a:r>
              <a:rPr kumimoji="0" lang="en-US" sz="2000" b="0" i="0" u="none" strike="noStrike" kern="1200" cap="none" spc="0" normalizeH="0" noProof="0" dirty="0">
                <a:ln>
                  <a:noFill/>
                </a:ln>
                <a:solidFill>
                  <a:schemeClr val="tx1"/>
                </a:solidFill>
                <a:effectLst/>
                <a:uLnTx/>
                <a:uFillTx/>
                <a:latin typeface="+mj-lt"/>
                <a:ea typeface="+mj-ea"/>
                <a:cs typeface="+mj-cs"/>
              </a:rPr>
              <a:t> / FMS </a:t>
            </a:r>
            <a:r>
              <a:rPr lang="en-US" sz="2000" baseline="0" dirty="0" err="1">
                <a:latin typeface="+mj-lt"/>
                <a:ea typeface="+mj-ea"/>
                <a:cs typeface="+mj-cs"/>
              </a:rPr>
              <a:t>alle</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63492" name="Picture 4" descr="http://www.speedyfunk.de/bilder/produkte/gross/Tastaturrahmen-einzeln-signal-rot-fuer-Sepura-STP8-9000-und-HBC2.jpg"/>
          <p:cNvPicPr>
            <a:picLocks noChangeAspect="1" noChangeArrowheads="1"/>
          </p:cNvPicPr>
          <p:nvPr/>
        </p:nvPicPr>
        <p:blipFill>
          <a:blip r:embed="rId6" cstate="print"/>
          <a:srcRect/>
          <a:stretch>
            <a:fillRect/>
          </a:stretch>
        </p:blipFill>
        <p:spPr bwMode="auto">
          <a:xfrm>
            <a:off x="6804248" y="5661248"/>
            <a:ext cx="995264" cy="995264"/>
          </a:xfrm>
          <a:prstGeom prst="rect">
            <a:avLst/>
          </a:prstGeom>
          <a:noFill/>
        </p:spPr>
      </p:pic>
      <p:pic>
        <p:nvPicPr>
          <p:cNvPr id="63494" name="Picture 6" descr="https://www.selectric.de/images/content/SRG3900/galerie/thumb/SRG3900.jpg"/>
          <p:cNvPicPr>
            <a:picLocks noChangeAspect="1" noChangeArrowheads="1"/>
          </p:cNvPicPr>
          <p:nvPr/>
        </p:nvPicPr>
        <p:blipFill>
          <a:blip r:embed="rId7" cstate="print"/>
          <a:srcRect/>
          <a:stretch>
            <a:fillRect/>
          </a:stretch>
        </p:blipFill>
        <p:spPr bwMode="auto">
          <a:xfrm>
            <a:off x="5652120" y="6093296"/>
            <a:ext cx="1118356" cy="620688"/>
          </a:xfrm>
          <a:prstGeom prst="rect">
            <a:avLst/>
          </a:prstGeom>
          <a:noFill/>
        </p:spPr>
      </p:pic>
      <p:sp>
        <p:nvSpPr>
          <p:cNvPr id="21" name="Textfeld 20">
            <a:extLst>
              <a:ext uri="{FF2B5EF4-FFF2-40B4-BE49-F238E27FC236}">
                <a16:creationId xmlns:a16="http://schemas.microsoft.com/office/drawing/2014/main" id="{7CD071BB-6D81-46AF-BD7B-2B19B41796C9}"/>
              </a:ext>
            </a:extLst>
          </p:cNvPr>
          <p:cNvSpPr txBox="1"/>
          <p:nvPr/>
        </p:nvSpPr>
        <p:spPr>
          <a:xfrm>
            <a:off x="1043608" y="3573016"/>
            <a:ext cx="2354560" cy="648072"/>
          </a:xfrm>
          <a:prstGeom prst="rect">
            <a:avLst/>
          </a:prstGeom>
          <a:noFill/>
          <a:effectLst>
            <a:outerShdw blurRad="63500" sx="102000" sy="102000" algn="ctr" rotWithShape="0">
              <a:prstClr val="black">
                <a:alpha val="40000"/>
              </a:prstClr>
            </a:outerShdw>
          </a:effectLst>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a:ln>
                  <a:noFill/>
                </a:ln>
                <a:solidFill>
                  <a:schemeClr val="tx1"/>
                </a:solidFill>
                <a:effectLst/>
                <a:uLnTx/>
                <a:uFillTx/>
                <a:latin typeface="+mj-lt"/>
                <a:ea typeface="+mj-ea"/>
                <a:cs typeface="+mj-cs"/>
              </a:rPr>
              <a:t>Status</a:t>
            </a:r>
            <a:r>
              <a:rPr kumimoji="0" lang="en-US" sz="2000" b="0" i="0" u="none" strike="noStrike" kern="1200" cap="none" spc="0" normalizeH="0" noProof="0" dirty="0">
                <a:ln>
                  <a:noFill/>
                </a:ln>
                <a:solidFill>
                  <a:schemeClr val="tx1"/>
                </a:solidFill>
                <a:effectLst/>
                <a:uLnTx/>
                <a:uFillTx/>
                <a:latin typeface="+mj-lt"/>
                <a:ea typeface="+mj-ea"/>
                <a:cs typeface="+mj-cs"/>
              </a:rPr>
              <a:t> </a:t>
            </a:r>
            <a:r>
              <a:rPr lang="en-US" sz="2000" baseline="0" dirty="0">
                <a:latin typeface="+mj-lt"/>
                <a:ea typeface="+mj-ea"/>
                <a:cs typeface="+mj-cs"/>
              </a:rPr>
              <a:t>5 </a:t>
            </a:r>
            <a:r>
              <a:rPr lang="en-US" sz="2000" baseline="0" dirty="0" err="1">
                <a:latin typeface="+mj-lt"/>
                <a:ea typeface="+mj-ea"/>
                <a:cs typeface="+mj-cs"/>
              </a:rPr>
              <a:t>Sprechwunsch</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22" name="Textfeld 21">
            <a:extLst>
              <a:ext uri="{FF2B5EF4-FFF2-40B4-BE49-F238E27FC236}">
                <a16:creationId xmlns:a16="http://schemas.microsoft.com/office/drawing/2014/main" id="{152AEE5B-A9E7-478F-865C-0A69BECDD5D5}"/>
              </a:ext>
            </a:extLst>
          </p:cNvPr>
          <p:cNvSpPr txBox="1"/>
          <p:nvPr/>
        </p:nvSpPr>
        <p:spPr>
          <a:xfrm>
            <a:off x="1065312" y="1916832"/>
            <a:ext cx="2354560" cy="648072"/>
          </a:xfrm>
          <a:prstGeom prst="rect">
            <a:avLst/>
          </a:prstGeom>
          <a:noFill/>
          <a:effectLst>
            <a:outerShdw blurRad="63500" sx="102000" sy="102000" algn="ctr" rotWithShape="0">
              <a:prstClr val="black">
                <a:alpha val="40000"/>
              </a:prstClr>
            </a:outerShdw>
          </a:effectLst>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a:ln>
                  <a:noFill/>
                </a:ln>
                <a:solidFill>
                  <a:schemeClr val="tx1"/>
                </a:solidFill>
                <a:effectLst/>
                <a:uLnTx/>
                <a:uFillTx/>
                <a:latin typeface="+mj-lt"/>
                <a:ea typeface="+mj-ea"/>
                <a:cs typeface="+mj-cs"/>
              </a:rPr>
              <a:t>Status</a:t>
            </a:r>
            <a:r>
              <a:rPr kumimoji="0" lang="en-US" sz="2000" b="0" i="0" u="none" strike="noStrike" kern="1200" cap="none" spc="0" normalizeH="0" noProof="0" dirty="0">
                <a:ln>
                  <a:noFill/>
                </a:ln>
                <a:solidFill>
                  <a:schemeClr val="tx1"/>
                </a:solidFill>
                <a:effectLst/>
                <a:uLnTx/>
                <a:uFillTx/>
                <a:latin typeface="+mj-lt"/>
                <a:ea typeface="+mj-ea"/>
                <a:cs typeface="+mj-cs"/>
              </a:rPr>
              <a:t> </a:t>
            </a:r>
            <a:r>
              <a:rPr lang="en-US" sz="2000" baseline="0" dirty="0">
                <a:latin typeface="+mj-lt"/>
                <a:ea typeface="+mj-ea"/>
                <a:cs typeface="+mj-cs"/>
              </a:rPr>
              <a:t>5 </a:t>
            </a:r>
            <a:r>
              <a:rPr lang="en-US" sz="2000" baseline="0" dirty="0" err="1">
                <a:latin typeface="+mj-lt"/>
                <a:ea typeface="+mj-ea"/>
                <a:cs typeface="+mj-cs"/>
              </a:rPr>
              <a:t>Sprechwunsch</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61215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linds(horizontal)">
                                      <p:cBhvr>
                                        <p:cTn id="7" dur="500"/>
                                        <p:tgtEl>
                                          <p:spTgt spid="53"/>
                                        </p:tgtEl>
                                      </p:cBhvr>
                                    </p:animEffect>
                                  </p:childTnLst>
                                </p:cTn>
                              </p:par>
                              <p:par>
                                <p:cTn id="8" presetID="3" presetClass="entr" presetSubtype="1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blinds(horizontal)">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linds(horizontal)">
                                      <p:cBhvr>
                                        <p:cTn id="15" dur="500"/>
                                        <p:tgtEl>
                                          <p:spTgt spid="55"/>
                                        </p:tgtEl>
                                      </p:cBhvr>
                                    </p:animEffect>
                                  </p:childTnLst>
                                </p:cTn>
                              </p:par>
                              <p:par>
                                <p:cTn id="16" presetID="3" presetClass="entr" presetSubtype="1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blinds(horizontal)">
                                      <p:cBhvr>
                                        <p:cTn id="18" dur="500"/>
                                        <p:tgtEl>
                                          <p:spTgt spid="10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blinds(horizontal)">
                                      <p:cBhvr>
                                        <p:cTn id="23" dur="500"/>
                                        <p:tgtEl>
                                          <p:spTgt spid="10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blinds(horizontal)">
                                      <p:cBhvr>
                                        <p:cTn id="26" dur="500"/>
                                        <p:tgtEl>
                                          <p:spTgt spid="57"/>
                                        </p:tgtEl>
                                      </p:cBhvr>
                                    </p:animEffect>
                                  </p:childTnLst>
                                </p:cTn>
                              </p:par>
                              <p:par>
                                <p:cTn id="27" presetID="3" presetClass="entr" presetSubtype="10" fill="hold"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blinds(horizontal)">
                                      <p:cBhvr>
                                        <p:cTn id="29" dur="500"/>
                                        <p:tgtEl>
                                          <p:spTgt spid="10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blinds(horizontal)">
                                      <p:cBhvr>
                                        <p:cTn id="34" dur="500"/>
                                        <p:tgtEl>
                                          <p:spTgt spid="10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linds(horizontal)">
                                      <p:cBhvr>
                                        <p:cTn id="37" dur="500"/>
                                        <p:tgtEl>
                                          <p:spTgt spid="107"/>
                                        </p:tgtEl>
                                      </p:cBhvr>
                                    </p:animEffect>
                                  </p:childTnLst>
                                </p:cTn>
                              </p:par>
                              <p:par>
                                <p:cTn id="38" presetID="3" presetClass="entr" presetSubtype="10" fill="hold"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blinds(horizontal)">
                                      <p:cBhvr>
                                        <p:cTn id="40" dur="500"/>
                                        <p:tgtEl>
                                          <p:spTgt spid="10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linds(horizontal)">
                                      <p:cBhvr>
                                        <p:cTn id="45" dur="500"/>
                                        <p:tgtEl>
                                          <p:spTgt spid="1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linds(horizontal)">
                                      <p:cBhvr>
                                        <p:cTn id="48" dur="500"/>
                                        <p:tgtEl>
                                          <p:spTgt spid="1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linds(horizontal)">
                                      <p:cBhvr>
                                        <p:cTn id="51" dur="500"/>
                                        <p:tgtEl>
                                          <p:spTgt spid="21"/>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linds(horizontal)">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7" grpId="0"/>
      <p:bldP spid="104" grpId="0" animBg="1"/>
      <p:bldP spid="106" grpId="0" animBg="1"/>
      <p:bldP spid="107" grpId="0"/>
      <p:bldP spid="18" grpId="0" animBg="1"/>
      <p:bldP spid="19" grpId="0"/>
      <p:bldP spid="21" grpId="0"/>
      <p:bldP spid="2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Digitalfunk für Führungsdienstgrade/GW</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Kontakt zur TTB – Taktisch-Technische-Betriebsstelle</a:t>
            </a:r>
          </a:p>
        </p:txBody>
      </p:sp>
      <p:sp>
        <p:nvSpPr>
          <p:cNvPr id="17" name="Inhaltsplatzhalter 2"/>
          <p:cNvSpPr>
            <a:spLocks noGrp="1"/>
          </p:cNvSpPr>
          <p:nvPr>
            <p:ph idx="1"/>
          </p:nvPr>
        </p:nvSpPr>
        <p:spPr>
          <a:xfrm>
            <a:off x="457200" y="1700213"/>
            <a:ext cx="8229600" cy="4425950"/>
          </a:xfrm>
        </p:spPr>
        <p:txBody>
          <a:bodyPr/>
          <a:lstStyle/>
          <a:p>
            <a:r>
              <a:rPr lang="de-DE" dirty="0"/>
              <a:t>Kontakt zur TTB, </a:t>
            </a:r>
            <a:br>
              <a:rPr lang="de-DE" dirty="0"/>
            </a:br>
            <a:r>
              <a:rPr lang="de-DE" dirty="0"/>
              <a:t>Ansprechpartner ist in der ILS Herr Hübner Matthias,</a:t>
            </a:r>
          </a:p>
          <a:p>
            <a:pPr lvl="1"/>
            <a:r>
              <a:rPr lang="de-DE" dirty="0">
                <a:hlinkClick r:id="rId2"/>
              </a:rPr>
              <a:t>Matthias.huebner@ils-ingolstadt.de</a:t>
            </a:r>
            <a:endParaRPr lang="de-DE" dirty="0"/>
          </a:p>
          <a:p>
            <a:pPr lvl="1"/>
            <a:r>
              <a:rPr lang="de-DE" dirty="0"/>
              <a:t>0841 – 14 254 – 350</a:t>
            </a:r>
          </a:p>
          <a:p>
            <a:pPr lvl="1"/>
            <a:endParaRPr lang="de-DE" dirty="0"/>
          </a:p>
          <a:p>
            <a:r>
              <a:rPr lang="de-DE" dirty="0"/>
              <a:t>Möglichkeit der Sperrung von Funkteilnehmern kurzzeitig oder dauerhaft über die TTB</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Digitalfunk für Führungsdienstgrade/GW</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Temporäre Erweiterung des Netzes</a:t>
            </a:r>
          </a:p>
        </p:txBody>
      </p:sp>
      <p:sp>
        <p:nvSpPr>
          <p:cNvPr id="6" name="Inhaltsplatzhalter 2"/>
          <p:cNvSpPr txBox="1">
            <a:spLocks/>
          </p:cNvSpPr>
          <p:nvPr/>
        </p:nvSpPr>
        <p:spPr>
          <a:xfrm>
            <a:off x="457200" y="1700213"/>
            <a:ext cx="8229600" cy="324167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2000" b="0" i="0" u="none" strike="noStrike" kern="1200" cap="none" spc="0" normalizeH="0" baseline="0" noProof="0">
                <a:ln>
                  <a:noFill/>
                </a:ln>
                <a:solidFill>
                  <a:schemeClr val="tx1"/>
                </a:solidFill>
                <a:effectLst/>
                <a:uLnTx/>
                <a:uFillTx/>
                <a:latin typeface="+mn-lt"/>
                <a:ea typeface="+mn-ea"/>
                <a:cs typeface="+mn-cs"/>
              </a:rPr>
              <a:t>Für geplante Situationen (z.B. Papstbesuch) kann das Netz durch mobile Basisstationen oder zusätzlichen Einschubkarten in der Sendetechnik erweitert werden.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2000" b="0" i="0" u="none" strike="noStrike" kern="1200" cap="none" spc="0" normalizeH="0" baseline="0" noProof="0">
                <a:ln>
                  <a:noFill/>
                </a:ln>
                <a:solidFill>
                  <a:schemeClr val="tx1"/>
                </a:solidFill>
                <a:effectLst/>
                <a:uLnTx/>
                <a:uFillTx/>
                <a:latin typeface="+mn-lt"/>
                <a:ea typeface="+mn-ea"/>
                <a:cs typeface="+mn-cs"/>
              </a:rPr>
              <a:t>Für Ad-Hoc Lagen gibt es nur die Möglichkeit der Erweiterung durch diese Einschubkarten.</a:t>
            </a:r>
            <a:endParaRPr kumimoji="0" lang="de-DE"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Digitalfunk für Führungsdienstgrade/GW</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Einsatzkonzept</a:t>
            </a:r>
          </a:p>
        </p:txBody>
      </p:sp>
      <p:sp>
        <p:nvSpPr>
          <p:cNvPr id="6" name="Inhaltsplatzhalter 2"/>
          <p:cNvSpPr txBox="1">
            <a:spLocks/>
          </p:cNvSpPr>
          <p:nvPr/>
        </p:nvSpPr>
        <p:spPr>
          <a:xfrm>
            <a:off x="457200" y="1700213"/>
            <a:ext cx="8229600" cy="324167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2000" b="0" i="0" u="none" strike="noStrike" kern="1200" cap="none" spc="0" normalizeH="0" baseline="0" noProof="0" dirty="0">
                <a:ln>
                  <a:noFill/>
                </a:ln>
                <a:solidFill>
                  <a:schemeClr val="tx1"/>
                </a:solidFill>
                <a:effectLst/>
                <a:uLnTx/>
                <a:uFillTx/>
                <a:latin typeface="+mn-lt"/>
                <a:ea typeface="+mn-ea"/>
                <a:cs typeface="+mn-cs"/>
              </a:rPr>
              <a:t>Aktueller Grundsatz:</a:t>
            </a:r>
            <a:r>
              <a:rPr kumimoji="0" lang="de-DE" sz="2000" b="0" i="0" u="none" strike="noStrike" kern="1200" cap="none" spc="0" normalizeH="0" noProof="0" dirty="0">
                <a:ln>
                  <a:noFill/>
                </a:ln>
                <a:solidFill>
                  <a:schemeClr val="tx1"/>
                </a:solidFill>
                <a:effectLst/>
                <a:uLnTx/>
                <a:uFillTx/>
                <a:latin typeface="+mn-lt"/>
                <a:ea typeface="+mn-ea"/>
                <a:cs typeface="+mn-cs"/>
              </a:rPr>
              <a:t> Nachbildung des aktuellen Standes im Digitalfunk</a:t>
            </a:r>
            <a:endParaRPr kumimoji="0" lang="de-DE" sz="20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de-DE" sz="2000"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2000" b="0" i="0" u="none" strike="noStrike" kern="1200" cap="none" spc="0" normalizeH="0" baseline="0" noProof="0" dirty="0">
                <a:ln>
                  <a:noFill/>
                </a:ln>
                <a:solidFill>
                  <a:schemeClr val="tx1"/>
                </a:solidFill>
                <a:effectLst/>
                <a:uLnTx/>
                <a:uFillTx/>
                <a:latin typeface="+mn-lt"/>
                <a:ea typeface="+mn-ea"/>
                <a:cs typeface="+mn-cs"/>
              </a:rPr>
              <a:t>Abwicklung der Einsätze</a:t>
            </a:r>
            <a:r>
              <a:rPr kumimoji="0" lang="de-DE" sz="2000" b="0" i="0" u="none" strike="noStrike" kern="1200" cap="none" spc="0" normalizeH="0" noProof="0" dirty="0">
                <a:ln>
                  <a:noFill/>
                </a:ln>
                <a:solidFill>
                  <a:schemeClr val="tx1"/>
                </a:solidFill>
                <a:effectLst/>
                <a:uLnTx/>
                <a:uFillTx/>
                <a:latin typeface="+mn-lt"/>
                <a:ea typeface="+mn-ea"/>
                <a:cs typeface="+mn-cs"/>
              </a:rPr>
              <a:t> im DMO Modus ähnlich dem 2-m Funk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de-DE" sz="2000" baseline="0" dirty="0"/>
              <a:t>Möglichkeit</a:t>
            </a:r>
            <a:r>
              <a:rPr lang="de-DE" sz="2000" dirty="0"/>
              <a:t> bei großräumigen Einsätzen einen Sondergruppe im TMO über die ILS anzufordern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2000" b="0" i="0" u="none" strike="noStrike" kern="1200" cap="none" spc="0" normalizeH="0" baseline="0" noProof="0" dirty="0">
                <a:ln>
                  <a:noFill/>
                </a:ln>
                <a:solidFill>
                  <a:schemeClr val="tx1"/>
                </a:solidFill>
                <a:effectLst/>
                <a:uLnTx/>
                <a:uFillTx/>
                <a:latin typeface="+mn-lt"/>
                <a:ea typeface="+mn-ea"/>
                <a:cs typeface="+mn-cs"/>
              </a:rPr>
              <a:t>Fahrzeug immer im TMO, um Kontakt mit der Leitstelle</a:t>
            </a:r>
            <a:r>
              <a:rPr kumimoji="0" lang="de-DE" sz="2000" b="0" i="0" u="none" strike="noStrike" kern="1200" cap="none" spc="0" normalizeH="0" noProof="0" dirty="0">
                <a:ln>
                  <a:noFill/>
                </a:ln>
                <a:solidFill>
                  <a:schemeClr val="tx1"/>
                </a:solidFill>
                <a:effectLst/>
                <a:uLnTx/>
                <a:uFillTx/>
                <a:latin typeface="+mn-lt"/>
                <a:ea typeface="+mn-ea"/>
                <a:cs typeface="+mn-cs"/>
              </a:rPr>
              <a:t> zu halten</a:t>
            </a:r>
            <a:endParaRPr kumimoji="0" lang="de-DE"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Gerätebedienung</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Geräteeinweisung – (Grundlagen)</a:t>
            </a: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1520" y="1628800"/>
            <a:ext cx="5832475" cy="4752975"/>
          </a:xfrm>
          <a:prstGeom prst="rect">
            <a:avLst/>
          </a:prstGeom>
          <a:noFill/>
          <a:ln w="9525">
            <a:noFill/>
            <a:miter lim="800000"/>
            <a:headEnd/>
            <a:tailEnd/>
          </a:ln>
        </p:spPr>
      </p:pic>
      <p:pic>
        <p:nvPicPr>
          <p:cNvPr id="39938" name="Picture 2" descr="C:\Users\Tom\Google Drive\Ausbildung\Digitalfunk\Endanwender EI\Pics\20140701_092416.jpg"/>
          <p:cNvPicPr>
            <a:picLocks noChangeAspect="1" noChangeArrowheads="1"/>
          </p:cNvPicPr>
          <p:nvPr/>
        </p:nvPicPr>
        <p:blipFill>
          <a:blip r:embed="rId3" cstate="print"/>
          <a:srcRect l="26511" r="27698"/>
          <a:stretch>
            <a:fillRect/>
          </a:stretch>
        </p:blipFill>
        <p:spPr bwMode="auto">
          <a:xfrm>
            <a:off x="6948264" y="1546313"/>
            <a:ext cx="1368152" cy="5311687"/>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Gerätebedienung</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Geräteeinweisung – (Grundlagen)</a:t>
            </a:r>
          </a:p>
        </p:txBody>
      </p:sp>
      <p:sp>
        <p:nvSpPr>
          <p:cNvPr id="6" name="Rechteck 9"/>
          <p:cNvSpPr>
            <a:spLocks noChangeArrowheads="1"/>
          </p:cNvSpPr>
          <p:nvPr/>
        </p:nvSpPr>
        <p:spPr bwMode="auto">
          <a:xfrm>
            <a:off x="250825" y="1341438"/>
            <a:ext cx="7200900" cy="4801314"/>
          </a:xfrm>
          <a:prstGeom prst="rect">
            <a:avLst/>
          </a:prstGeom>
          <a:noFill/>
          <a:ln w="9525">
            <a:noFill/>
            <a:miter lim="800000"/>
            <a:headEnd/>
            <a:tailEnd/>
          </a:ln>
        </p:spPr>
        <p:txBody>
          <a:bodyPr>
            <a:spAutoFit/>
          </a:bodyPr>
          <a:lstStyle/>
          <a:p>
            <a:r>
              <a:rPr lang="de-DE" b="1" dirty="0">
                <a:latin typeface="Calibri" pitchFamily="34" charset="0"/>
              </a:rPr>
              <a:t>1. Gerät Ein- Ausschalten</a:t>
            </a:r>
          </a:p>
          <a:p>
            <a:r>
              <a:rPr lang="de-DE" dirty="0">
                <a:latin typeface="Calibri" pitchFamily="34" charset="0"/>
              </a:rPr>
              <a:t>Zum </a:t>
            </a:r>
            <a:r>
              <a:rPr lang="de-DE" b="1" dirty="0">
                <a:latin typeface="Calibri" pitchFamily="34" charset="0"/>
              </a:rPr>
              <a:t>Einschalten</a:t>
            </a:r>
            <a:r>
              <a:rPr lang="de-DE" dirty="0">
                <a:latin typeface="Calibri" pitchFamily="34" charset="0"/>
              </a:rPr>
              <a:t> des Geräts drücken Sie </a:t>
            </a:r>
            <a:r>
              <a:rPr lang="de-DE" b="1" dirty="0">
                <a:latin typeface="Calibri" pitchFamily="34" charset="0"/>
              </a:rPr>
              <a:t>einmal kurz</a:t>
            </a:r>
            <a:r>
              <a:rPr lang="de-DE" dirty="0">
                <a:latin typeface="Calibri" pitchFamily="34" charset="0"/>
              </a:rPr>
              <a:t> die Mode Taste.</a:t>
            </a:r>
          </a:p>
          <a:p>
            <a:endParaRPr lang="de-DE" dirty="0">
              <a:latin typeface="Calibri" pitchFamily="34" charset="0"/>
            </a:endParaRPr>
          </a:p>
          <a:p>
            <a:r>
              <a:rPr lang="de-DE" dirty="0">
                <a:latin typeface="Calibri" pitchFamily="34" charset="0"/>
              </a:rPr>
              <a:t>Zum </a:t>
            </a:r>
            <a:r>
              <a:rPr lang="de-DE" b="1" dirty="0">
                <a:latin typeface="Calibri" pitchFamily="34" charset="0"/>
              </a:rPr>
              <a:t>Ausschalten</a:t>
            </a:r>
            <a:r>
              <a:rPr lang="de-DE" dirty="0">
                <a:latin typeface="Calibri" pitchFamily="34" charset="0"/>
              </a:rPr>
              <a:t> halten Sie die Mode Taste </a:t>
            </a:r>
            <a:r>
              <a:rPr lang="de-DE" b="1" dirty="0">
                <a:latin typeface="Calibri" pitchFamily="34" charset="0"/>
              </a:rPr>
              <a:t>solange gedrückt</a:t>
            </a:r>
            <a:r>
              <a:rPr lang="de-DE" dirty="0">
                <a:latin typeface="Calibri" pitchFamily="34" charset="0"/>
              </a:rPr>
              <a:t>, bis die Meldung „Ausschalten“ im Display erscheint. </a:t>
            </a:r>
          </a:p>
          <a:p>
            <a:r>
              <a:rPr lang="de-DE" dirty="0">
                <a:latin typeface="Calibri" pitchFamily="34" charset="0"/>
              </a:rPr>
              <a:t>Danach auf „Auswählen“</a:t>
            </a:r>
          </a:p>
          <a:p>
            <a:endParaRPr lang="de-DE" dirty="0">
              <a:latin typeface="Calibri" pitchFamily="34" charset="0"/>
            </a:endParaRPr>
          </a:p>
          <a:p>
            <a:r>
              <a:rPr lang="de-DE" dirty="0">
                <a:latin typeface="Calibri" pitchFamily="34" charset="0"/>
              </a:rPr>
              <a:t>1a.</a:t>
            </a:r>
          </a:p>
          <a:p>
            <a:r>
              <a:rPr lang="de-DE" dirty="0">
                <a:latin typeface="Calibri" pitchFamily="34" charset="0"/>
              </a:rPr>
              <a:t>Die Pfeiltasten oben/unten </a:t>
            </a:r>
          </a:p>
          <a:p>
            <a:pPr>
              <a:buFont typeface="Arial" charset="0"/>
              <a:buChar char="•"/>
            </a:pPr>
            <a:r>
              <a:rPr lang="de-DE" dirty="0">
                <a:latin typeface="Calibri" pitchFamily="34" charset="0"/>
              </a:rPr>
              <a:t> Pfeil nach oben: Menü zurück</a:t>
            </a:r>
          </a:p>
          <a:p>
            <a:pPr>
              <a:buFont typeface="Arial" charset="0"/>
              <a:buChar char="•"/>
            </a:pPr>
            <a:r>
              <a:rPr lang="de-DE" dirty="0">
                <a:latin typeface="Calibri" pitchFamily="34" charset="0"/>
              </a:rPr>
              <a:t> Pfeil nach unten: Menü aufrufen</a:t>
            </a:r>
          </a:p>
          <a:p>
            <a:pPr>
              <a:buFont typeface="Arial" charset="0"/>
              <a:buChar char="•"/>
            </a:pPr>
            <a:endParaRPr lang="de-DE" dirty="0">
              <a:latin typeface="Calibri" pitchFamily="34" charset="0"/>
            </a:endParaRPr>
          </a:p>
          <a:p>
            <a:r>
              <a:rPr lang="de-DE" dirty="0">
                <a:latin typeface="Calibri" pitchFamily="34" charset="0"/>
              </a:rPr>
              <a:t>1b.</a:t>
            </a:r>
          </a:p>
          <a:p>
            <a:r>
              <a:rPr lang="de-DE" dirty="0">
                <a:latin typeface="Calibri" pitchFamily="34" charset="0"/>
              </a:rPr>
              <a:t>Tastensperre über * Taste ein/aus (Schlüsselsymbol oben rechts im Display)</a:t>
            </a:r>
          </a:p>
          <a:p>
            <a:endParaRPr lang="de-DE" dirty="0">
              <a:latin typeface="Calibri" pitchFamily="34" charset="0"/>
            </a:endParaRPr>
          </a:p>
          <a:p>
            <a:r>
              <a:rPr lang="de-DE" b="1" dirty="0">
                <a:solidFill>
                  <a:srgbClr val="FF0000"/>
                </a:solidFill>
                <a:latin typeface="Calibri" pitchFamily="34" charset="0"/>
              </a:rPr>
              <a:t>ACHTUNG SICHERHEITSHINWEIS: </a:t>
            </a:r>
          </a:p>
          <a:p>
            <a:r>
              <a:rPr lang="de-DE" b="1" dirty="0">
                <a:solidFill>
                  <a:srgbClr val="FF0000"/>
                </a:solidFill>
                <a:latin typeface="Calibri" pitchFamily="34" charset="0"/>
              </a:rPr>
              <a:t>Nach dem Einschalten immer Lautstärke Prüfen!</a:t>
            </a:r>
          </a:p>
        </p:txBody>
      </p:sp>
      <p:pic>
        <p:nvPicPr>
          <p:cNvPr id="7" name="Picture 2" descr="C:\Users\Tom\Dropbox\FF-Hofstetten\Digitalfunk\Endanwender EI\Pics\20140123_121606.jpg"/>
          <p:cNvPicPr>
            <a:picLocks noChangeAspect="1" noChangeArrowheads="1"/>
          </p:cNvPicPr>
          <p:nvPr/>
        </p:nvPicPr>
        <p:blipFill>
          <a:blip r:embed="rId2" cstate="print"/>
          <a:srcRect l="25426" t="5325" r="22861" b="2931"/>
          <a:stretch>
            <a:fillRect/>
          </a:stretch>
        </p:blipFill>
        <p:spPr bwMode="auto">
          <a:xfrm>
            <a:off x="7380288" y="1125538"/>
            <a:ext cx="1552575" cy="4895850"/>
          </a:xfrm>
          <a:prstGeom prst="rect">
            <a:avLst/>
          </a:prstGeom>
          <a:noFill/>
          <a:ln w="9525">
            <a:noFill/>
            <a:miter lim="800000"/>
            <a:headEnd/>
            <a:tailEnd/>
          </a:ln>
        </p:spPr>
      </p:pic>
      <p:cxnSp>
        <p:nvCxnSpPr>
          <p:cNvPr id="8" name="Gerade Verbindung mit Pfeil 7"/>
          <p:cNvCxnSpPr/>
          <p:nvPr/>
        </p:nvCxnSpPr>
        <p:spPr>
          <a:xfrm flipV="1">
            <a:off x="5867400" y="3284538"/>
            <a:ext cx="1800225" cy="215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Rechteck 17"/>
          <p:cNvSpPr>
            <a:spLocks noChangeArrowheads="1"/>
          </p:cNvSpPr>
          <p:nvPr/>
        </p:nvSpPr>
        <p:spPr bwMode="auto">
          <a:xfrm>
            <a:off x="4572000" y="3357563"/>
            <a:ext cx="1295400" cy="368300"/>
          </a:xfrm>
          <a:prstGeom prst="rect">
            <a:avLst/>
          </a:prstGeom>
          <a:noFill/>
          <a:ln w="9525">
            <a:noFill/>
            <a:miter lim="800000"/>
            <a:headEnd/>
            <a:tailEnd/>
          </a:ln>
        </p:spPr>
        <p:txBody>
          <a:bodyPr>
            <a:spAutoFit/>
          </a:bodyPr>
          <a:lstStyle/>
          <a:p>
            <a:r>
              <a:rPr lang="de-DE" b="1">
                <a:latin typeface="Calibri" pitchFamily="34" charset="0"/>
              </a:rPr>
              <a:t>Mode Taste</a:t>
            </a:r>
            <a:endParaRPr lang="de-DE">
              <a:latin typeface="Calibri" pitchFamily="34" charset="0"/>
            </a:endParaRPr>
          </a:p>
        </p:txBody>
      </p:sp>
      <p:cxnSp>
        <p:nvCxnSpPr>
          <p:cNvPr id="10" name="Gerade Verbindung mit Pfeil 9"/>
          <p:cNvCxnSpPr/>
          <p:nvPr/>
        </p:nvCxnSpPr>
        <p:spPr>
          <a:xfrm>
            <a:off x="5940425" y="3933825"/>
            <a:ext cx="1800225" cy="5746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chteck 19"/>
          <p:cNvSpPr>
            <a:spLocks noChangeArrowheads="1"/>
          </p:cNvSpPr>
          <p:nvPr/>
        </p:nvSpPr>
        <p:spPr bwMode="auto">
          <a:xfrm>
            <a:off x="4716463" y="3789363"/>
            <a:ext cx="1295400" cy="368300"/>
          </a:xfrm>
          <a:prstGeom prst="rect">
            <a:avLst/>
          </a:prstGeom>
          <a:noFill/>
          <a:ln w="9525">
            <a:noFill/>
            <a:miter lim="800000"/>
            <a:headEnd/>
            <a:tailEnd/>
          </a:ln>
        </p:spPr>
        <p:txBody>
          <a:bodyPr>
            <a:spAutoFit/>
          </a:bodyPr>
          <a:lstStyle/>
          <a:p>
            <a:r>
              <a:rPr lang="de-DE" b="1">
                <a:latin typeface="Calibri" pitchFamily="34" charset="0"/>
              </a:rPr>
              <a:t>Auswählen</a:t>
            </a:r>
            <a:endParaRPr lang="de-DE">
              <a:latin typeface="Calibri" pitchFamily="34" charset="0"/>
            </a:endParaRPr>
          </a:p>
        </p:txBody>
      </p:sp>
      <p:cxnSp>
        <p:nvCxnSpPr>
          <p:cNvPr id="12" name="Gerade Verbindung mit Pfeil 11"/>
          <p:cNvCxnSpPr/>
          <p:nvPr/>
        </p:nvCxnSpPr>
        <p:spPr>
          <a:xfrm flipV="1">
            <a:off x="5220072" y="2924944"/>
            <a:ext cx="2448272" cy="29523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12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4" end="14"/>
                                            </p:txEl>
                                          </p:spTgt>
                                        </p:tgtEl>
                                        <p:attrNameLst>
                                          <p:attrName>style.visibility</p:attrName>
                                        </p:attrNameLst>
                                      </p:cBhvr>
                                      <p:to>
                                        <p:strVal val="visible"/>
                                      </p:to>
                                    </p:set>
                                    <p:animEffect transition="in" filter="blinds(horizontal)">
                                      <p:cBhvr>
                                        <p:cTn id="7" dur="500"/>
                                        <p:tgtEl>
                                          <p:spTgt spid="6">
                                            <p:txEl>
                                              <p:pRg st="14" end="1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5" end="15"/>
                                            </p:txEl>
                                          </p:spTgt>
                                        </p:tgtEl>
                                        <p:attrNameLst>
                                          <p:attrName>style.visibility</p:attrName>
                                        </p:attrNameLst>
                                      </p:cBhvr>
                                      <p:to>
                                        <p:strVal val="visible"/>
                                      </p:to>
                                    </p:set>
                                    <p:animEffect transition="in" filter="blinds(horizontal)">
                                      <p:cBhvr>
                                        <p:cTn id="10" dur="500"/>
                                        <p:tgtEl>
                                          <p:spTgt spid="6">
                                            <p:txEl>
                                              <p:pRg st="15" end="1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linds(horizontal)">
                                      <p:cBhvr>
                                        <p:cTn id="18" dur="500"/>
                                        <p:tgtEl>
                                          <p:spTgt spid="6">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linds(horizontal)">
                                      <p:cBhvr>
                                        <p:cTn id="21" dur="5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linds(horizontal)">
                                      <p:cBhvr>
                                        <p:cTn id="26" dur="500"/>
                                        <p:tgtEl>
                                          <p:spTgt spid="6">
                                            <p:txEl>
                                              <p:pRg st="6" end="6"/>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animEffect transition="in" filter="blinds(horizontal)">
                                      <p:cBhvr>
                                        <p:cTn id="29" dur="500"/>
                                        <p:tgtEl>
                                          <p:spTgt spid="6">
                                            <p:txEl>
                                              <p:pRg st="7" end="7"/>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animEffect transition="in" filter="blinds(horizontal)">
                                      <p:cBhvr>
                                        <p:cTn id="32" dur="500"/>
                                        <p:tgtEl>
                                          <p:spTgt spid="6">
                                            <p:txEl>
                                              <p:pRg st="8" end="8"/>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6">
                                            <p:txEl>
                                              <p:pRg st="9" end="9"/>
                                            </p:txEl>
                                          </p:spTgt>
                                        </p:tgtEl>
                                        <p:attrNameLst>
                                          <p:attrName>style.visibility</p:attrName>
                                        </p:attrNameLst>
                                      </p:cBhvr>
                                      <p:to>
                                        <p:strVal val="visible"/>
                                      </p:to>
                                    </p:set>
                                    <p:animEffect transition="in" filter="blinds(horizontal)">
                                      <p:cBhvr>
                                        <p:cTn id="35" dur="500"/>
                                        <p:tgtEl>
                                          <p:spTgt spid="6">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6">
                                            <p:txEl>
                                              <p:pRg st="11" end="11"/>
                                            </p:txEl>
                                          </p:spTgt>
                                        </p:tgtEl>
                                        <p:attrNameLst>
                                          <p:attrName>style.visibility</p:attrName>
                                        </p:attrNameLst>
                                      </p:cBhvr>
                                      <p:to>
                                        <p:strVal val="visible"/>
                                      </p:to>
                                    </p:set>
                                    <p:animEffect transition="in" filter="blinds(horizontal)">
                                      <p:cBhvr>
                                        <p:cTn id="40" dur="500"/>
                                        <p:tgtEl>
                                          <p:spTgt spid="6">
                                            <p:txEl>
                                              <p:pRg st="11" end="11"/>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animEffect transition="in" filter="blinds(horizontal)">
                                      <p:cBhvr>
                                        <p:cTn id="43"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Gerätebedienung</a:t>
            </a:r>
          </a:p>
        </p:txBody>
      </p:sp>
      <p:sp>
        <p:nvSpPr>
          <p:cNvPr id="3" name="Inhaltsplatzhalter 2"/>
          <p:cNvSpPr>
            <a:spLocks noGrp="1"/>
          </p:cNvSpPr>
          <p:nvPr>
            <p:ph idx="1"/>
          </p:nvPr>
        </p:nvSpPr>
        <p:spPr>
          <a:xfrm>
            <a:off x="457200" y="1600200"/>
            <a:ext cx="8229600" cy="4853136"/>
          </a:xfrm>
        </p:spPr>
        <p:txBody>
          <a:bodyPr>
            <a:normAutofit fontScale="92500" lnSpcReduction="10000"/>
          </a:bodyPr>
          <a:lstStyle/>
          <a:p>
            <a:r>
              <a:rPr lang="de-DE" dirty="0"/>
              <a:t>Modus Wählen durch langes drücken der 	</a:t>
            </a:r>
            <a:br>
              <a:rPr lang="de-DE" dirty="0"/>
            </a:br>
            <a:r>
              <a:rPr lang="de-DE" dirty="0" err="1"/>
              <a:t>Sidekey</a:t>
            </a:r>
            <a:r>
              <a:rPr lang="de-DE" dirty="0"/>
              <a:t> taste oder im </a:t>
            </a:r>
            <a:r>
              <a:rPr lang="de-DE" dirty="0" err="1"/>
              <a:t>SmartMenü</a:t>
            </a:r>
            <a:endParaRPr lang="de-DE" dirty="0"/>
          </a:p>
          <a:p>
            <a:endParaRPr lang="de-DE" dirty="0"/>
          </a:p>
          <a:p>
            <a:endParaRPr lang="de-DE" dirty="0"/>
          </a:p>
          <a:p>
            <a:pPr>
              <a:buNone/>
            </a:pPr>
            <a:endParaRPr lang="de-DE" dirty="0"/>
          </a:p>
          <a:p>
            <a:r>
              <a:rPr lang="de-DE" dirty="0"/>
              <a:t>DMO erkennbar an Zahlenkombination und</a:t>
            </a:r>
            <a:br>
              <a:rPr lang="de-DE" dirty="0"/>
            </a:br>
            <a:r>
              <a:rPr lang="de-DE" dirty="0"/>
              <a:t>Bezeichnung DMO</a:t>
            </a:r>
          </a:p>
          <a:p>
            <a:endParaRPr lang="de-DE" dirty="0"/>
          </a:p>
          <a:p>
            <a:endParaRPr lang="de-DE" dirty="0"/>
          </a:p>
          <a:p>
            <a:endParaRPr lang="de-DE" dirty="0"/>
          </a:p>
          <a:p>
            <a:r>
              <a:rPr lang="de-DE" dirty="0"/>
              <a:t>TMO erkennbar an Namen und </a:t>
            </a:r>
            <a:br>
              <a:rPr lang="de-DE" dirty="0"/>
            </a:br>
            <a:r>
              <a:rPr lang="de-DE" dirty="0"/>
              <a:t>Bezeichnung TMO gefolgt von der eigenen </a:t>
            </a:r>
            <a:br>
              <a:rPr lang="de-DE" dirty="0"/>
            </a:br>
            <a:r>
              <a:rPr lang="de-DE" dirty="0"/>
              <a:t>Nummer</a:t>
            </a:r>
          </a:p>
        </p:txBody>
      </p:sp>
      <p:pic>
        <p:nvPicPr>
          <p:cNvPr id="38917" name="Picture 5" descr="https://www.selectric.de/images/content/Sepura-STP9000/galerie/stp_9000%201%20von%201.jpg"/>
          <p:cNvPicPr>
            <a:picLocks noChangeAspect="1" noChangeArrowheads="1"/>
          </p:cNvPicPr>
          <p:nvPr/>
        </p:nvPicPr>
        <p:blipFill>
          <a:blip r:embed="rId2" cstate="print"/>
          <a:srcRect l="28271" t="11111" r="31818" b="4444"/>
          <a:stretch>
            <a:fillRect/>
          </a:stretch>
        </p:blipFill>
        <p:spPr bwMode="auto">
          <a:xfrm>
            <a:off x="7500958" y="857232"/>
            <a:ext cx="744459" cy="2357454"/>
          </a:xfrm>
          <a:prstGeom prst="rect">
            <a:avLst/>
          </a:prstGeom>
          <a:noFill/>
        </p:spPr>
      </p:pic>
      <p:cxnSp>
        <p:nvCxnSpPr>
          <p:cNvPr id="10" name="Gerade Verbindung mit Pfeil 9"/>
          <p:cNvCxnSpPr/>
          <p:nvPr/>
        </p:nvCxnSpPr>
        <p:spPr>
          <a:xfrm flipV="1">
            <a:off x="6572264" y="1928802"/>
            <a:ext cx="1000132" cy="21431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feld 11"/>
          <p:cNvSpPr txBox="1"/>
          <p:nvPr/>
        </p:nvSpPr>
        <p:spPr>
          <a:xfrm>
            <a:off x="611560" y="1124744"/>
            <a:ext cx="6389332"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Wechsel TMO-DMO</a:t>
            </a:r>
          </a:p>
        </p:txBody>
      </p:sp>
      <p:pic>
        <p:nvPicPr>
          <p:cNvPr id="34818" name="Picture 2"/>
          <p:cNvPicPr>
            <a:picLocks noChangeAspect="1" noChangeArrowheads="1"/>
          </p:cNvPicPr>
          <p:nvPr/>
        </p:nvPicPr>
        <p:blipFill>
          <a:blip r:embed="rId3" cstate="print"/>
          <a:srcRect/>
          <a:stretch>
            <a:fillRect/>
          </a:stretch>
        </p:blipFill>
        <p:spPr bwMode="auto">
          <a:xfrm>
            <a:off x="6372200" y="3212976"/>
            <a:ext cx="2016224" cy="1550231"/>
          </a:xfrm>
          <a:prstGeom prst="rect">
            <a:avLst/>
          </a:prstGeom>
          <a:noFill/>
          <a:ln w="9525">
            <a:noFill/>
            <a:miter lim="800000"/>
            <a:headEnd/>
            <a:tailEnd/>
          </a:ln>
        </p:spPr>
      </p:pic>
      <p:cxnSp>
        <p:nvCxnSpPr>
          <p:cNvPr id="11" name="Gerade Verbindung mit Pfeil 10"/>
          <p:cNvCxnSpPr/>
          <p:nvPr/>
        </p:nvCxnSpPr>
        <p:spPr>
          <a:xfrm>
            <a:off x="5076056" y="3283274"/>
            <a:ext cx="1296144" cy="17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flipV="1">
            <a:off x="4572000" y="4942878"/>
            <a:ext cx="1800200" cy="3583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D5B51E67-C3C5-4A01-A4B5-E628760CB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6558" y="4937972"/>
            <a:ext cx="1981865" cy="1585492"/>
          </a:xfrm>
          <a:prstGeom prst="rect">
            <a:avLst/>
          </a:prstGeom>
        </p:spPr>
      </p:pic>
    </p:spTree>
    <p:extLst>
      <p:ext uri="{BB962C8B-B14F-4D97-AF65-F5344CB8AC3E}">
        <p14:creationId xmlns:p14="http://schemas.microsoft.com/office/powerpoint/2010/main" val="4034037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Verwendung Smart Menü</a:t>
            </a:r>
          </a:p>
        </p:txBody>
      </p:sp>
      <p:sp>
        <p:nvSpPr>
          <p:cNvPr id="3" name="Inhaltsplatzhalter 2"/>
          <p:cNvSpPr>
            <a:spLocks noGrp="1"/>
          </p:cNvSpPr>
          <p:nvPr>
            <p:ph idx="1"/>
          </p:nvPr>
        </p:nvSpPr>
        <p:spPr>
          <a:xfrm>
            <a:off x="107504" y="908720"/>
            <a:ext cx="6768752" cy="5616624"/>
          </a:xfrm>
        </p:spPr>
        <p:txBody>
          <a:bodyPr>
            <a:normAutofit/>
          </a:bodyPr>
          <a:lstStyle/>
          <a:p>
            <a:r>
              <a:rPr lang="de-DE" sz="1800" dirty="0"/>
              <a:t>Seit dem Update im Februar 2016 ist ein </a:t>
            </a:r>
            <a:r>
              <a:rPr lang="de-DE" sz="1800" dirty="0" err="1"/>
              <a:t>SmartMenü</a:t>
            </a:r>
            <a:r>
              <a:rPr lang="de-DE" sz="1800" dirty="0"/>
              <a:t> verfügbar, welche die Bedienung erleichtert. Dieses ist Bayernweit gleich</a:t>
            </a:r>
          </a:p>
          <a:p>
            <a:endParaRPr lang="de-DE" sz="1800" dirty="0"/>
          </a:p>
          <a:p>
            <a:r>
              <a:rPr lang="de-DE" sz="1800" dirty="0"/>
              <a:t>Im Smart-Menü finden sich folgende Zugriffe, welche per Zahlentastatur oder </a:t>
            </a:r>
            <a:r>
              <a:rPr lang="de-DE" sz="1800" dirty="0" err="1"/>
              <a:t>Softkeys</a:t>
            </a:r>
            <a:r>
              <a:rPr lang="de-DE" sz="1800" dirty="0"/>
              <a:t> erreicht werden können:</a:t>
            </a:r>
          </a:p>
          <a:p>
            <a:pPr lvl="1"/>
            <a:r>
              <a:rPr lang="de-DE" sz="1600" dirty="0">
                <a:solidFill>
                  <a:srgbClr val="FF0000"/>
                </a:solidFill>
              </a:rPr>
              <a:t>1</a:t>
            </a:r>
            <a:r>
              <a:rPr lang="de-DE" sz="1600" dirty="0"/>
              <a:t> Favoriten </a:t>
            </a:r>
            <a:r>
              <a:rPr lang="de-DE" sz="1600" dirty="0">
                <a:sym typeface="Wingdings" pitchFamily="2" charset="2"/>
              </a:rPr>
              <a:t> neuer Ordern mit individuellen Gruppen des LKR EI. </a:t>
            </a:r>
          </a:p>
          <a:p>
            <a:pPr lvl="2"/>
            <a:r>
              <a:rPr lang="de-DE" sz="1400" dirty="0">
                <a:sym typeface="Wingdings" pitchFamily="2" charset="2"/>
              </a:rPr>
              <a:t>Es können eigene Gruppen hinzugefügt werden, diese werden beim nächsten Update allerdings wieder gelöscht</a:t>
            </a:r>
          </a:p>
          <a:p>
            <a:pPr lvl="1"/>
            <a:r>
              <a:rPr lang="de-DE" sz="1600" dirty="0">
                <a:solidFill>
                  <a:srgbClr val="FF0000"/>
                </a:solidFill>
                <a:sym typeface="Wingdings" pitchFamily="2" charset="2"/>
              </a:rPr>
              <a:t>2</a:t>
            </a:r>
            <a:r>
              <a:rPr lang="de-DE" sz="1600" dirty="0">
                <a:sym typeface="Wingdings" pitchFamily="2" charset="2"/>
              </a:rPr>
              <a:t> Verschlüsselung Ein/Aus (Nur nötig in Grenzgebieten)</a:t>
            </a:r>
          </a:p>
          <a:p>
            <a:pPr lvl="1"/>
            <a:r>
              <a:rPr lang="de-DE" sz="1600" dirty="0">
                <a:solidFill>
                  <a:srgbClr val="FF0000"/>
                </a:solidFill>
                <a:sym typeface="Wingdings" pitchFamily="2" charset="2"/>
              </a:rPr>
              <a:t>3 </a:t>
            </a:r>
            <a:r>
              <a:rPr lang="de-DE" sz="1600" dirty="0">
                <a:sym typeface="Wingdings" pitchFamily="2" charset="2"/>
              </a:rPr>
              <a:t>Position senden. Sendet an die Leitstelle die aktuelle GPS Position als SDS</a:t>
            </a:r>
          </a:p>
          <a:p>
            <a:pPr lvl="1"/>
            <a:r>
              <a:rPr lang="de-DE" sz="1600" dirty="0">
                <a:solidFill>
                  <a:srgbClr val="FF0000"/>
                </a:solidFill>
              </a:rPr>
              <a:t>4</a:t>
            </a:r>
            <a:r>
              <a:rPr lang="de-DE" sz="1600" dirty="0"/>
              <a:t> Hilferuf - kein Notruf! </a:t>
            </a:r>
            <a:r>
              <a:rPr lang="de-DE" sz="1600" dirty="0" err="1"/>
              <a:t>Ausserhalb</a:t>
            </a:r>
            <a:r>
              <a:rPr lang="de-DE" sz="1600" dirty="0"/>
              <a:t> von Bayern nötig, ein Einzelruf an die nächstgelegene Leitstelle geroutet, nicht für innerhalb Bayerns gedacht</a:t>
            </a:r>
          </a:p>
          <a:p>
            <a:pPr lvl="1"/>
            <a:r>
              <a:rPr lang="de-DE" sz="1600" dirty="0">
                <a:solidFill>
                  <a:srgbClr val="FF0000"/>
                </a:solidFill>
              </a:rPr>
              <a:t>5</a:t>
            </a:r>
            <a:r>
              <a:rPr lang="de-DE" sz="1600" dirty="0"/>
              <a:t> Menü - Ruft das Menü auf </a:t>
            </a:r>
          </a:p>
          <a:p>
            <a:pPr lvl="2"/>
            <a:r>
              <a:rPr lang="de-DE" sz="1400" dirty="0"/>
              <a:t>(Identisch im Grundbildschirm mit Pfeil nach unten)</a:t>
            </a:r>
          </a:p>
          <a:p>
            <a:pPr lvl="1"/>
            <a:r>
              <a:rPr lang="de-DE" sz="1600" dirty="0">
                <a:solidFill>
                  <a:srgbClr val="FF0000"/>
                </a:solidFill>
              </a:rPr>
              <a:t>6</a:t>
            </a:r>
            <a:r>
              <a:rPr lang="de-DE" sz="1600" dirty="0"/>
              <a:t>  Wechsel in DMO Modus</a:t>
            </a:r>
          </a:p>
          <a:p>
            <a:pPr lvl="1"/>
            <a:r>
              <a:rPr lang="de-DE" sz="1600" dirty="0">
                <a:solidFill>
                  <a:srgbClr val="FF0000"/>
                </a:solidFill>
              </a:rPr>
              <a:t>7</a:t>
            </a:r>
            <a:r>
              <a:rPr lang="de-DE" sz="1600" dirty="0"/>
              <a:t>  Wechsel in TMO Modus</a:t>
            </a:r>
          </a:p>
          <a:p>
            <a:pPr lvl="1"/>
            <a:r>
              <a:rPr lang="de-DE" sz="1600" dirty="0">
                <a:solidFill>
                  <a:srgbClr val="FF0000"/>
                </a:solidFill>
              </a:rPr>
              <a:t>8</a:t>
            </a:r>
            <a:r>
              <a:rPr lang="de-DE" sz="1600" dirty="0"/>
              <a:t> Tag / Nacht Modus  -- nur beim MRT, Bildschirmbeleuchtung dauerhaft an</a:t>
            </a:r>
          </a:p>
        </p:txBody>
      </p:sp>
      <p:pic>
        <p:nvPicPr>
          <p:cNvPr id="6" name="Grafik 5">
            <a:extLst>
              <a:ext uri="{FF2B5EF4-FFF2-40B4-BE49-F238E27FC236}">
                <a16:creationId xmlns:a16="http://schemas.microsoft.com/office/drawing/2014/main" id="{EADAFEE9-86D2-4223-9869-DE6BED54C2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8047" y="1052736"/>
            <a:ext cx="1980218" cy="1584175"/>
          </a:xfrm>
          <a:prstGeom prst="rect">
            <a:avLst/>
          </a:prstGeom>
        </p:spPr>
      </p:pic>
      <p:cxnSp>
        <p:nvCxnSpPr>
          <p:cNvPr id="5" name="Gerade Verbindung mit Pfeil 4"/>
          <p:cNvCxnSpPr>
            <a:cxnSpLocks/>
          </p:cNvCxnSpPr>
          <p:nvPr/>
        </p:nvCxnSpPr>
        <p:spPr>
          <a:xfrm>
            <a:off x="5940152" y="1556792"/>
            <a:ext cx="2520280" cy="8640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5843" name="Picture 3"/>
          <p:cNvPicPr>
            <a:picLocks noChangeAspect="1" noChangeArrowheads="1"/>
          </p:cNvPicPr>
          <p:nvPr/>
        </p:nvPicPr>
        <p:blipFill>
          <a:blip r:embed="rId3" cstate="print"/>
          <a:srcRect/>
          <a:stretch>
            <a:fillRect/>
          </a:stretch>
        </p:blipFill>
        <p:spPr bwMode="auto">
          <a:xfrm>
            <a:off x="6948264" y="2996952"/>
            <a:ext cx="1944216" cy="1599200"/>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6948264" y="4653136"/>
            <a:ext cx="1982564" cy="1584176"/>
          </a:xfrm>
          <a:prstGeom prst="rect">
            <a:avLst/>
          </a:prstGeom>
          <a:noFill/>
          <a:ln w="9525">
            <a:noFill/>
            <a:miter lim="800000"/>
            <a:headEnd/>
            <a:tailEnd/>
          </a:ln>
        </p:spPr>
      </p:pic>
    </p:spTree>
    <p:extLst>
      <p:ext uri="{BB962C8B-B14F-4D97-AF65-F5344CB8AC3E}">
        <p14:creationId xmlns:p14="http://schemas.microsoft.com/office/powerpoint/2010/main" val="122557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2EC388-DBFE-47EB-A5A9-6ECCFDBC39D8}"/>
              </a:ext>
            </a:extLst>
          </p:cNvPr>
          <p:cNvPicPr>
            <a:picLocks noChangeAspect="1"/>
          </p:cNvPicPr>
          <p:nvPr/>
        </p:nvPicPr>
        <p:blipFill>
          <a:blip r:embed="rId2"/>
          <a:stretch>
            <a:fillRect/>
          </a:stretch>
        </p:blipFill>
        <p:spPr>
          <a:xfrm>
            <a:off x="6999291" y="1711948"/>
            <a:ext cx="2144709" cy="4796999"/>
          </a:xfrm>
          <a:prstGeom prst="rect">
            <a:avLst/>
          </a:prstGeom>
        </p:spPr>
      </p:pic>
      <p:sp>
        <p:nvSpPr>
          <p:cNvPr id="2" name="Titel 1"/>
          <p:cNvSpPr>
            <a:spLocks noGrp="1"/>
          </p:cNvSpPr>
          <p:nvPr>
            <p:ph type="title"/>
          </p:nvPr>
        </p:nvSpPr>
        <p:spPr/>
        <p:txBody>
          <a:bodyPr/>
          <a:lstStyle/>
          <a:p>
            <a:r>
              <a:rPr lang="de-DE" dirty="0"/>
              <a:t>Gerätebedienung</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Geräteeinweisung – (Grundlagen)</a:t>
            </a:r>
          </a:p>
        </p:txBody>
      </p:sp>
      <p:sp>
        <p:nvSpPr>
          <p:cNvPr id="12" name="Rechteck 9"/>
          <p:cNvSpPr>
            <a:spLocks noChangeArrowheads="1"/>
          </p:cNvSpPr>
          <p:nvPr/>
        </p:nvSpPr>
        <p:spPr bwMode="auto">
          <a:xfrm>
            <a:off x="395288" y="1412776"/>
            <a:ext cx="6913562" cy="2400657"/>
          </a:xfrm>
          <a:prstGeom prst="rect">
            <a:avLst/>
          </a:prstGeom>
          <a:noFill/>
          <a:ln w="9525">
            <a:noFill/>
            <a:miter lim="800000"/>
            <a:headEnd/>
            <a:tailEnd/>
          </a:ln>
        </p:spPr>
        <p:txBody>
          <a:bodyPr>
            <a:spAutoFit/>
          </a:bodyPr>
          <a:lstStyle/>
          <a:p>
            <a:r>
              <a:rPr lang="de-DE" b="1" dirty="0">
                <a:latin typeface="Calibri" pitchFamily="34" charset="0"/>
              </a:rPr>
              <a:t>2. Gruppe wählen</a:t>
            </a:r>
          </a:p>
          <a:p>
            <a:r>
              <a:rPr lang="de-DE" dirty="0">
                <a:solidFill>
                  <a:srgbClr val="FF0000"/>
                </a:solidFill>
                <a:latin typeface="Calibri" pitchFamily="34" charset="0"/>
              </a:rPr>
              <a:t>Mode Taste kurz </a:t>
            </a:r>
            <a:r>
              <a:rPr lang="de-DE" dirty="0">
                <a:latin typeface="Calibri" pitchFamily="34" charset="0"/>
              </a:rPr>
              <a:t>drücken, dann   </a:t>
            </a:r>
            <a:r>
              <a:rPr lang="de-DE" sz="2000" b="1" dirty="0">
                <a:solidFill>
                  <a:srgbClr val="FF0000"/>
                </a:solidFill>
                <a:latin typeface="Calibri" pitchFamily="34" charset="0"/>
              </a:rPr>
              <a:t>Kurzwahl</a:t>
            </a:r>
            <a:r>
              <a:rPr lang="de-DE" dirty="0">
                <a:latin typeface="Calibri" pitchFamily="34" charset="0"/>
              </a:rPr>
              <a:t> eingeben </a:t>
            </a:r>
            <a:r>
              <a:rPr lang="de-DE" b="1" dirty="0">
                <a:latin typeface="Calibri" pitchFamily="34" charset="0"/>
              </a:rPr>
              <a:t>oder:</a:t>
            </a:r>
          </a:p>
          <a:p>
            <a:r>
              <a:rPr lang="de-DE" b="1" dirty="0">
                <a:latin typeface="Calibri" pitchFamily="34" charset="0"/>
              </a:rPr>
              <a:t>	Ordner wählen:</a:t>
            </a:r>
          </a:p>
          <a:p>
            <a:r>
              <a:rPr lang="de-DE" dirty="0">
                <a:latin typeface="Calibri" pitchFamily="34" charset="0"/>
              </a:rPr>
              <a:t>	Navigationstaste nach oben/unten betätigen</a:t>
            </a:r>
          </a:p>
          <a:p>
            <a:r>
              <a:rPr lang="de-DE" b="1" dirty="0">
                <a:latin typeface="Calibri" pitchFamily="34" charset="0"/>
              </a:rPr>
              <a:t>	Gruppe wählen:</a:t>
            </a:r>
          </a:p>
          <a:p>
            <a:r>
              <a:rPr lang="de-DE" dirty="0">
                <a:latin typeface="Calibri" pitchFamily="34" charset="0"/>
              </a:rPr>
              <a:t>	</a:t>
            </a:r>
            <a:r>
              <a:rPr lang="de-DE" dirty="0" err="1">
                <a:latin typeface="Calibri" pitchFamily="34" charset="0"/>
              </a:rPr>
              <a:t>Navi</a:t>
            </a:r>
            <a:r>
              <a:rPr lang="de-DE" dirty="0">
                <a:latin typeface="Calibri" pitchFamily="34" charset="0"/>
              </a:rPr>
              <a:t> </a:t>
            </a:r>
            <a:r>
              <a:rPr lang="de-DE" dirty="0" err="1">
                <a:latin typeface="Calibri" pitchFamily="34" charset="0"/>
              </a:rPr>
              <a:t>Knob</a:t>
            </a:r>
            <a:r>
              <a:rPr lang="de-DE" dirty="0">
                <a:latin typeface="Calibri" pitchFamily="34" charset="0"/>
              </a:rPr>
              <a:t> drehen</a:t>
            </a:r>
          </a:p>
          <a:p>
            <a:r>
              <a:rPr lang="de-DE" b="1" dirty="0" err="1">
                <a:latin typeface="Calibri" pitchFamily="34" charset="0"/>
              </a:rPr>
              <a:t>Bestätigen:</a:t>
            </a:r>
            <a:r>
              <a:rPr lang="de-DE" dirty="0" err="1">
                <a:latin typeface="Calibri" pitchFamily="34" charset="0"/>
              </a:rPr>
              <a:t>entweder</a:t>
            </a:r>
            <a:r>
              <a:rPr lang="de-DE" dirty="0">
                <a:latin typeface="Calibri" pitchFamily="34" charset="0"/>
              </a:rPr>
              <a:t> kurz warten oder zum Bestätigen der ausgewählten Gruppe einmal </a:t>
            </a:r>
            <a:r>
              <a:rPr lang="de-DE" dirty="0">
                <a:solidFill>
                  <a:srgbClr val="FF0000"/>
                </a:solidFill>
                <a:latin typeface="Calibri" pitchFamily="34" charset="0"/>
              </a:rPr>
              <a:t>kurz die PTT </a:t>
            </a:r>
            <a:r>
              <a:rPr lang="de-DE" dirty="0">
                <a:latin typeface="Calibri" pitchFamily="34" charset="0"/>
              </a:rPr>
              <a:t>Taste drücken.</a:t>
            </a:r>
            <a:endParaRPr lang="de-DE" b="1" dirty="0">
              <a:latin typeface="Calibri" pitchFamily="34" charset="0"/>
            </a:endParaRPr>
          </a:p>
        </p:txBody>
      </p:sp>
      <p:cxnSp>
        <p:nvCxnSpPr>
          <p:cNvPr id="13" name="Gerade Verbindung mit Pfeil 12"/>
          <p:cNvCxnSpPr>
            <a:cxnSpLocks/>
          </p:cNvCxnSpPr>
          <p:nvPr/>
        </p:nvCxnSpPr>
        <p:spPr>
          <a:xfrm flipV="1">
            <a:off x="5219700" y="3373241"/>
            <a:ext cx="1778397" cy="70345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echteck 17"/>
          <p:cNvSpPr>
            <a:spLocks noChangeArrowheads="1"/>
          </p:cNvSpPr>
          <p:nvPr/>
        </p:nvSpPr>
        <p:spPr bwMode="auto">
          <a:xfrm>
            <a:off x="3779838" y="3933825"/>
            <a:ext cx="1584325" cy="368300"/>
          </a:xfrm>
          <a:prstGeom prst="rect">
            <a:avLst/>
          </a:prstGeom>
          <a:noFill/>
          <a:ln w="9525">
            <a:noFill/>
            <a:miter lim="800000"/>
            <a:headEnd/>
            <a:tailEnd/>
          </a:ln>
        </p:spPr>
        <p:txBody>
          <a:bodyPr>
            <a:spAutoFit/>
          </a:bodyPr>
          <a:lstStyle/>
          <a:p>
            <a:r>
              <a:rPr lang="de-DE" b="1">
                <a:latin typeface="Calibri" pitchFamily="34" charset="0"/>
              </a:rPr>
              <a:t>1.Mode Taste</a:t>
            </a:r>
            <a:endParaRPr lang="de-DE">
              <a:latin typeface="Calibri" pitchFamily="34" charset="0"/>
            </a:endParaRPr>
          </a:p>
        </p:txBody>
      </p:sp>
      <p:cxnSp>
        <p:nvCxnSpPr>
          <p:cNvPr id="15" name="Gerade Verbindung mit Pfeil 14"/>
          <p:cNvCxnSpPr/>
          <p:nvPr/>
        </p:nvCxnSpPr>
        <p:spPr>
          <a:xfrm>
            <a:off x="5867400" y="4508500"/>
            <a:ext cx="223361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chteck 15"/>
          <p:cNvSpPr>
            <a:spLocks noChangeArrowheads="1"/>
          </p:cNvSpPr>
          <p:nvPr/>
        </p:nvSpPr>
        <p:spPr bwMode="auto">
          <a:xfrm>
            <a:off x="3779838" y="4356100"/>
            <a:ext cx="2232025" cy="368300"/>
          </a:xfrm>
          <a:prstGeom prst="rect">
            <a:avLst/>
          </a:prstGeom>
          <a:noFill/>
          <a:ln w="9525">
            <a:noFill/>
            <a:miter lim="800000"/>
            <a:headEnd/>
            <a:tailEnd/>
          </a:ln>
        </p:spPr>
        <p:txBody>
          <a:bodyPr>
            <a:spAutoFit/>
          </a:bodyPr>
          <a:lstStyle/>
          <a:p>
            <a:r>
              <a:rPr lang="de-DE" b="1">
                <a:latin typeface="Calibri" pitchFamily="34" charset="0"/>
              </a:rPr>
              <a:t>2.Ordner Auswählen</a:t>
            </a:r>
            <a:endParaRPr lang="de-DE">
              <a:latin typeface="Calibri" pitchFamily="34" charset="0"/>
            </a:endParaRPr>
          </a:p>
        </p:txBody>
      </p:sp>
      <p:cxnSp>
        <p:nvCxnSpPr>
          <p:cNvPr id="17" name="Gerade Verbindung mit Pfeil 16"/>
          <p:cNvCxnSpPr/>
          <p:nvPr/>
        </p:nvCxnSpPr>
        <p:spPr>
          <a:xfrm>
            <a:off x="5867400" y="4508500"/>
            <a:ext cx="2305050" cy="4333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17"/>
          <p:cNvSpPr>
            <a:spLocks noChangeArrowheads="1"/>
          </p:cNvSpPr>
          <p:nvPr/>
        </p:nvSpPr>
        <p:spPr bwMode="auto">
          <a:xfrm>
            <a:off x="3779838" y="4724400"/>
            <a:ext cx="2232025" cy="369888"/>
          </a:xfrm>
          <a:prstGeom prst="rect">
            <a:avLst/>
          </a:prstGeom>
          <a:noFill/>
          <a:ln w="9525">
            <a:noFill/>
            <a:miter lim="800000"/>
            <a:headEnd/>
            <a:tailEnd/>
          </a:ln>
        </p:spPr>
        <p:txBody>
          <a:bodyPr>
            <a:spAutoFit/>
          </a:bodyPr>
          <a:lstStyle/>
          <a:p>
            <a:r>
              <a:rPr lang="de-DE" b="1">
                <a:latin typeface="Calibri" pitchFamily="34" charset="0"/>
              </a:rPr>
              <a:t>3.Gruppe wählen</a:t>
            </a:r>
            <a:endParaRPr lang="de-DE">
              <a:latin typeface="Calibri" pitchFamily="34" charset="0"/>
            </a:endParaRPr>
          </a:p>
        </p:txBody>
      </p:sp>
      <p:cxnSp>
        <p:nvCxnSpPr>
          <p:cNvPr id="19" name="Gerade Verbindung mit Pfeil 18"/>
          <p:cNvCxnSpPr>
            <a:cxnSpLocks/>
          </p:cNvCxnSpPr>
          <p:nvPr/>
        </p:nvCxnSpPr>
        <p:spPr>
          <a:xfrm flipV="1">
            <a:off x="5580063" y="2276872"/>
            <a:ext cx="2021284" cy="26650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Rechteck 19"/>
          <p:cNvSpPr>
            <a:spLocks noChangeArrowheads="1"/>
          </p:cNvSpPr>
          <p:nvPr/>
        </p:nvSpPr>
        <p:spPr bwMode="auto">
          <a:xfrm>
            <a:off x="3779838" y="5157788"/>
            <a:ext cx="2808287" cy="368300"/>
          </a:xfrm>
          <a:prstGeom prst="rect">
            <a:avLst/>
          </a:prstGeom>
          <a:noFill/>
          <a:ln w="9525">
            <a:noFill/>
            <a:miter lim="800000"/>
            <a:headEnd/>
            <a:tailEnd/>
          </a:ln>
        </p:spPr>
        <p:txBody>
          <a:bodyPr>
            <a:spAutoFit/>
          </a:bodyPr>
          <a:lstStyle/>
          <a:p>
            <a:r>
              <a:rPr lang="de-DE" b="1">
                <a:latin typeface="Calibri" pitchFamily="34" charset="0"/>
              </a:rPr>
              <a:t>4. Auswählen/Bestätigen </a:t>
            </a:r>
            <a:endParaRPr lang="de-DE">
              <a:latin typeface="Calibri" pitchFamily="34" charset="0"/>
            </a:endParaRPr>
          </a:p>
        </p:txBody>
      </p:sp>
      <p:cxnSp>
        <p:nvCxnSpPr>
          <p:cNvPr id="21" name="Gerade Verbindung mit Pfeil 20"/>
          <p:cNvCxnSpPr>
            <a:cxnSpLocks/>
          </p:cNvCxnSpPr>
          <p:nvPr/>
        </p:nvCxnSpPr>
        <p:spPr>
          <a:xfrm flipV="1">
            <a:off x="6300788" y="3891718"/>
            <a:ext cx="737394" cy="14819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4" descr="C:\Users\Tom\Pictures\20140123_123029.jpg"/>
          <p:cNvPicPr>
            <a:picLocks noChangeAspect="1" noChangeArrowheads="1"/>
          </p:cNvPicPr>
          <p:nvPr/>
        </p:nvPicPr>
        <p:blipFill>
          <a:blip r:embed="rId3" cstate="print"/>
          <a:srcRect/>
          <a:stretch>
            <a:fillRect/>
          </a:stretch>
        </p:blipFill>
        <p:spPr bwMode="auto">
          <a:xfrm>
            <a:off x="589757" y="3713986"/>
            <a:ext cx="3163887" cy="2411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par>
                                <p:cTn id="14" presetID="3" presetClass="exit" presetSubtype="10" fill="hold" nodeType="withEffect">
                                  <p:stCondLst>
                                    <p:cond delay="0"/>
                                  </p:stCondLst>
                                  <p:childTnLst>
                                    <p:animEffect transition="out" filter="blinds(horizontal)">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par>
                                <p:cTn id="22" presetID="3"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linds(horizontal)">
                                      <p:cBhvr>
                                        <p:cTn id="24" dur="500"/>
                                        <p:tgtEl>
                                          <p:spTgt spid="19"/>
                                        </p:tgtEl>
                                      </p:cBhvr>
                                    </p:animEffect>
                                  </p:childTnLst>
                                </p:cTn>
                              </p:par>
                              <p:par>
                                <p:cTn id="25" presetID="3" presetClass="exit" presetSubtype="10" fill="hold" nodeType="withEffect">
                                  <p:stCondLst>
                                    <p:cond delay="0"/>
                                  </p:stCondLst>
                                  <p:childTnLst>
                                    <p:animEffect transition="out" filter="blinds(horizont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3" presetClass="entr" presetSubtype="1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linds(horizont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linds(horizontal)">
                                      <p:cBhvr>
                                        <p:cTn id="41" dur="500"/>
                                        <p:tgtEl>
                                          <p:spTgt spid="21"/>
                                        </p:tgtEl>
                                      </p:cBhvr>
                                    </p:animEffect>
                                  </p:childTnLst>
                                </p:cTn>
                              </p:par>
                              <p:par>
                                <p:cTn id="42" presetID="3" presetClass="exit" presetSubtype="10" fill="hold" nodeType="withEffect">
                                  <p:stCondLst>
                                    <p:cond delay="0"/>
                                  </p:stCondLst>
                                  <p:childTnLst>
                                    <p:animEffect transition="out" filter="blinds(horizontal)">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Grundlagen Funktechnik</a:t>
            </a:r>
          </a:p>
        </p:txBody>
      </p:sp>
      <p:sp>
        <p:nvSpPr>
          <p:cNvPr id="3" name="Inhaltsplatzhalter 2"/>
          <p:cNvSpPr>
            <a:spLocks noGrp="1"/>
          </p:cNvSpPr>
          <p:nvPr>
            <p:ph idx="1"/>
          </p:nvPr>
        </p:nvSpPr>
        <p:spPr/>
        <p:txBody>
          <a:bodyPr>
            <a:normAutofit fontScale="92500" lnSpcReduction="10000"/>
          </a:bodyPr>
          <a:lstStyle/>
          <a:p>
            <a:r>
              <a:rPr lang="de-DE" dirty="0"/>
              <a:t>Smartphones sind im Feuerwehrdienst nicht versichert. </a:t>
            </a:r>
          </a:p>
          <a:p>
            <a:r>
              <a:rPr lang="de-DE" dirty="0"/>
              <a:t>Bei Defekt kein Ersatz</a:t>
            </a:r>
          </a:p>
          <a:p>
            <a:r>
              <a:rPr lang="de-DE" dirty="0"/>
              <a:t>Empfehlung: Smartphones im Gerätehaus zurücklassen</a:t>
            </a:r>
          </a:p>
          <a:p>
            <a:pPr lvl="1"/>
            <a:r>
              <a:rPr lang="de-DE" dirty="0"/>
              <a:t>Gruppenführer und Einsatzleiter können Telefon mitführen</a:t>
            </a:r>
          </a:p>
          <a:p>
            <a:pPr lvl="1"/>
            <a:r>
              <a:rPr lang="de-DE" dirty="0"/>
              <a:t>Information von Öffentlichkeit nicht durch Truppe</a:t>
            </a:r>
          </a:p>
          <a:p>
            <a:pPr lvl="1"/>
            <a:r>
              <a:rPr lang="de-DE" dirty="0"/>
              <a:t>Keine privaten Fotos vom Einsatzort oder Verletzten</a:t>
            </a:r>
          </a:p>
          <a:p>
            <a:endParaRPr lang="de-DE" dirty="0"/>
          </a:p>
          <a:p>
            <a:r>
              <a:rPr lang="de-DE" dirty="0"/>
              <a:t>Desweiteren: Keine Weitergabe von Informationen im Einsatz und danach über Soziale Medien oder Chat Dienste wie </a:t>
            </a:r>
          </a:p>
          <a:p>
            <a:pPr lvl="1"/>
            <a:r>
              <a:rPr lang="de-DE" dirty="0" err="1"/>
              <a:t>Facebook</a:t>
            </a:r>
            <a:endParaRPr lang="de-DE" dirty="0"/>
          </a:p>
          <a:p>
            <a:pPr lvl="1"/>
            <a:r>
              <a:rPr lang="de-DE" dirty="0" err="1"/>
              <a:t>Whatsapp</a:t>
            </a:r>
            <a:endParaRPr lang="de-DE" dirty="0"/>
          </a:p>
          <a:p>
            <a:pPr lvl="1"/>
            <a:r>
              <a:rPr lang="de-DE" dirty="0" err="1"/>
              <a:t>Twitter</a:t>
            </a:r>
            <a:endParaRPr lang="de-DE" dirty="0"/>
          </a:p>
          <a:p>
            <a:pPr lvl="1"/>
            <a:r>
              <a:rPr lang="de-DE" dirty="0"/>
              <a:t>Usw.</a:t>
            </a:r>
          </a:p>
        </p:txBody>
      </p:sp>
      <p:sp>
        <p:nvSpPr>
          <p:cNvPr id="4" name="Textfeld 3"/>
          <p:cNvSpPr txBox="1"/>
          <p:nvPr/>
        </p:nvSpPr>
        <p:spPr>
          <a:xfrm>
            <a:off x="827584" y="1124744"/>
            <a:ext cx="7632700" cy="287237"/>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32500" lnSpcReduction="20000"/>
          </a:bodyPr>
          <a:lstStyle/>
          <a:p>
            <a:pPr algn="ctr" fontAlgn="auto">
              <a:spcAft>
                <a:spcPts val="0"/>
              </a:spcAft>
              <a:defRPr/>
            </a:pPr>
            <a:r>
              <a:rPr lang="de-DE" sz="4400" dirty="0">
                <a:latin typeface="+mj-lt"/>
                <a:ea typeface="+mj-ea"/>
                <a:cs typeface="+mj-cs"/>
              </a:rPr>
              <a:t>Rechtliche Grundlagen – Hinweis auf Umgang mit neuen Medien im Feuerwehrdienst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linds(horizont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blinds(horizontal)">
                                      <p:cBhvr>
                                        <p:cTn id="29" dur="500"/>
                                        <p:tgtEl>
                                          <p:spTgt spid="3">
                                            <p:txEl>
                                              <p:pRg st="8" end="8"/>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linds(horizontal)">
                                      <p:cBhvr>
                                        <p:cTn id="32" dur="500"/>
                                        <p:tgtEl>
                                          <p:spTgt spid="3">
                                            <p:txEl>
                                              <p:pRg st="9" end="9"/>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blinds(horizontal)">
                                      <p:cBhvr>
                                        <p:cTn id="35" dur="500"/>
                                        <p:tgtEl>
                                          <p:spTgt spid="3">
                                            <p:txEl>
                                              <p:pRg st="10" end="1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blinds(horizontal)">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5DC26-4561-4D14-B8E1-7DC484786346}"/>
              </a:ext>
            </a:extLst>
          </p:cNvPr>
          <p:cNvSpPr>
            <a:spLocks noGrp="1"/>
          </p:cNvSpPr>
          <p:nvPr>
            <p:ph type="title"/>
          </p:nvPr>
        </p:nvSpPr>
        <p:spPr/>
        <p:txBody>
          <a:bodyPr/>
          <a:lstStyle/>
          <a:p>
            <a:r>
              <a:rPr lang="de-DE" dirty="0"/>
              <a:t>Menüstruktur</a:t>
            </a:r>
          </a:p>
        </p:txBody>
      </p:sp>
      <p:sp>
        <p:nvSpPr>
          <p:cNvPr id="4" name="Rechteck 3">
            <a:extLst>
              <a:ext uri="{FF2B5EF4-FFF2-40B4-BE49-F238E27FC236}">
                <a16:creationId xmlns:a16="http://schemas.microsoft.com/office/drawing/2014/main" id="{FD419166-3757-46B1-B6D8-B6A5EE7E838F}"/>
              </a:ext>
            </a:extLst>
          </p:cNvPr>
          <p:cNvSpPr/>
          <p:nvPr/>
        </p:nvSpPr>
        <p:spPr>
          <a:xfrm>
            <a:off x="827584" y="1988840"/>
            <a:ext cx="1152128"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LKR</a:t>
            </a:r>
          </a:p>
        </p:txBody>
      </p:sp>
      <p:sp>
        <p:nvSpPr>
          <p:cNvPr id="5" name="Rechteck 4">
            <a:extLst>
              <a:ext uri="{FF2B5EF4-FFF2-40B4-BE49-F238E27FC236}">
                <a16:creationId xmlns:a16="http://schemas.microsoft.com/office/drawing/2014/main" id="{7D24DBC9-9919-412E-848D-15871CDB7017}"/>
              </a:ext>
            </a:extLst>
          </p:cNvPr>
          <p:cNvSpPr/>
          <p:nvPr/>
        </p:nvSpPr>
        <p:spPr>
          <a:xfrm>
            <a:off x="827584" y="2996952"/>
            <a:ext cx="3012032"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ILS Ingolstadt</a:t>
            </a:r>
          </a:p>
        </p:txBody>
      </p:sp>
      <p:sp>
        <p:nvSpPr>
          <p:cNvPr id="7" name="Rechteck 6">
            <a:extLst>
              <a:ext uri="{FF2B5EF4-FFF2-40B4-BE49-F238E27FC236}">
                <a16:creationId xmlns:a16="http://schemas.microsoft.com/office/drawing/2014/main" id="{3F8A6562-9A58-4749-84CE-226EE1060A69}"/>
              </a:ext>
            </a:extLst>
          </p:cNvPr>
          <p:cNvSpPr/>
          <p:nvPr/>
        </p:nvSpPr>
        <p:spPr>
          <a:xfrm>
            <a:off x="818060" y="4005064"/>
            <a:ext cx="1377676"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EI</a:t>
            </a:r>
          </a:p>
        </p:txBody>
      </p:sp>
      <p:sp>
        <p:nvSpPr>
          <p:cNvPr id="8" name="Rechteck 7">
            <a:extLst>
              <a:ext uri="{FF2B5EF4-FFF2-40B4-BE49-F238E27FC236}">
                <a16:creationId xmlns:a16="http://schemas.microsoft.com/office/drawing/2014/main" id="{DC011AF3-2EDF-453D-9F4C-6A4B33E93635}"/>
              </a:ext>
            </a:extLst>
          </p:cNvPr>
          <p:cNvSpPr/>
          <p:nvPr/>
        </p:nvSpPr>
        <p:spPr>
          <a:xfrm>
            <a:off x="2855888" y="4012032"/>
            <a:ext cx="1338947"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a:t>
            </a:r>
          </a:p>
        </p:txBody>
      </p:sp>
      <p:sp>
        <p:nvSpPr>
          <p:cNvPr id="9" name="Rechteck 8">
            <a:extLst>
              <a:ext uri="{FF2B5EF4-FFF2-40B4-BE49-F238E27FC236}">
                <a16:creationId xmlns:a16="http://schemas.microsoft.com/office/drawing/2014/main" id="{7A477303-DD83-48ED-92B4-1978D69B0103}"/>
              </a:ext>
            </a:extLst>
          </p:cNvPr>
          <p:cNvSpPr/>
          <p:nvPr/>
        </p:nvSpPr>
        <p:spPr>
          <a:xfrm>
            <a:off x="5016352" y="4012032"/>
            <a:ext cx="1355848" cy="2880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PAF</a:t>
            </a:r>
          </a:p>
        </p:txBody>
      </p:sp>
      <p:sp>
        <p:nvSpPr>
          <p:cNvPr id="10" name="Textfeld 9">
            <a:extLst>
              <a:ext uri="{FF2B5EF4-FFF2-40B4-BE49-F238E27FC236}">
                <a16:creationId xmlns:a16="http://schemas.microsoft.com/office/drawing/2014/main" id="{A8807745-4B3F-423D-8103-1CCB52D8D6DC}"/>
              </a:ext>
            </a:extLst>
          </p:cNvPr>
          <p:cNvSpPr txBox="1"/>
          <p:nvPr/>
        </p:nvSpPr>
        <p:spPr>
          <a:xfrm>
            <a:off x="235024" y="1700808"/>
            <a:ext cx="444352" cy="707886"/>
          </a:xfrm>
          <a:prstGeom prst="rect">
            <a:avLst/>
          </a:prstGeom>
          <a:noFill/>
        </p:spPr>
        <p:txBody>
          <a:bodyPr wrap="none" rtlCol="0">
            <a:spAutoFit/>
          </a:bodyPr>
          <a:lstStyle/>
          <a:p>
            <a:r>
              <a:rPr lang="de-DE" sz="4000" b="1" dirty="0"/>
              <a:t>1</a:t>
            </a:r>
            <a:endParaRPr lang="de-DE" b="1" dirty="0"/>
          </a:p>
        </p:txBody>
      </p:sp>
      <p:sp>
        <p:nvSpPr>
          <p:cNvPr id="11" name="Textfeld 10">
            <a:extLst>
              <a:ext uri="{FF2B5EF4-FFF2-40B4-BE49-F238E27FC236}">
                <a16:creationId xmlns:a16="http://schemas.microsoft.com/office/drawing/2014/main" id="{9BE09EA2-8738-40FE-B15C-803EE65FA2A2}"/>
              </a:ext>
            </a:extLst>
          </p:cNvPr>
          <p:cNvSpPr txBox="1"/>
          <p:nvPr/>
        </p:nvSpPr>
        <p:spPr>
          <a:xfrm>
            <a:off x="251520" y="2721114"/>
            <a:ext cx="444352" cy="707886"/>
          </a:xfrm>
          <a:prstGeom prst="rect">
            <a:avLst/>
          </a:prstGeom>
          <a:noFill/>
        </p:spPr>
        <p:txBody>
          <a:bodyPr wrap="none" rtlCol="0">
            <a:spAutoFit/>
          </a:bodyPr>
          <a:lstStyle/>
          <a:p>
            <a:r>
              <a:rPr lang="de-DE" sz="4000" b="1" dirty="0"/>
              <a:t>2</a:t>
            </a:r>
            <a:endParaRPr lang="de-DE" b="1" dirty="0"/>
          </a:p>
        </p:txBody>
      </p:sp>
      <p:sp>
        <p:nvSpPr>
          <p:cNvPr id="12" name="Textfeld 11">
            <a:extLst>
              <a:ext uri="{FF2B5EF4-FFF2-40B4-BE49-F238E27FC236}">
                <a16:creationId xmlns:a16="http://schemas.microsoft.com/office/drawing/2014/main" id="{2F526731-5A77-48FE-B02C-54A34DD2AD9E}"/>
              </a:ext>
            </a:extLst>
          </p:cNvPr>
          <p:cNvSpPr txBox="1"/>
          <p:nvPr/>
        </p:nvSpPr>
        <p:spPr>
          <a:xfrm>
            <a:off x="251520" y="3801234"/>
            <a:ext cx="444352" cy="707886"/>
          </a:xfrm>
          <a:prstGeom prst="rect">
            <a:avLst/>
          </a:prstGeom>
          <a:noFill/>
        </p:spPr>
        <p:txBody>
          <a:bodyPr wrap="none" rtlCol="0">
            <a:spAutoFit/>
          </a:bodyPr>
          <a:lstStyle/>
          <a:p>
            <a:r>
              <a:rPr lang="de-DE" sz="4000" b="1" dirty="0"/>
              <a:t>3</a:t>
            </a:r>
            <a:endParaRPr lang="de-DE" b="1" dirty="0"/>
          </a:p>
        </p:txBody>
      </p:sp>
      <p:sp>
        <p:nvSpPr>
          <p:cNvPr id="13" name="Textfeld 12">
            <a:extLst>
              <a:ext uri="{FF2B5EF4-FFF2-40B4-BE49-F238E27FC236}">
                <a16:creationId xmlns:a16="http://schemas.microsoft.com/office/drawing/2014/main" id="{66B1C26D-CFA7-430F-98FF-90BF5D1E050B}"/>
              </a:ext>
            </a:extLst>
          </p:cNvPr>
          <p:cNvSpPr txBox="1"/>
          <p:nvPr/>
        </p:nvSpPr>
        <p:spPr>
          <a:xfrm>
            <a:off x="69914" y="1156392"/>
            <a:ext cx="774571" cy="646331"/>
          </a:xfrm>
          <a:prstGeom prst="rect">
            <a:avLst/>
          </a:prstGeom>
          <a:noFill/>
        </p:spPr>
        <p:txBody>
          <a:bodyPr wrap="none" rtlCol="0">
            <a:spAutoFit/>
          </a:bodyPr>
          <a:lstStyle/>
          <a:p>
            <a:r>
              <a:rPr lang="de-DE" dirty="0"/>
              <a:t>Menü</a:t>
            </a:r>
          </a:p>
          <a:p>
            <a:r>
              <a:rPr lang="de-DE" dirty="0"/>
              <a:t>ebene</a:t>
            </a:r>
          </a:p>
        </p:txBody>
      </p:sp>
      <p:sp>
        <p:nvSpPr>
          <p:cNvPr id="14" name="Rechteck 13">
            <a:extLst>
              <a:ext uri="{FF2B5EF4-FFF2-40B4-BE49-F238E27FC236}">
                <a16:creationId xmlns:a16="http://schemas.microsoft.com/office/drawing/2014/main" id="{59040CB5-1C71-45D7-8CFF-D57831B1A214}"/>
              </a:ext>
            </a:extLst>
          </p:cNvPr>
          <p:cNvSpPr/>
          <p:nvPr/>
        </p:nvSpPr>
        <p:spPr>
          <a:xfrm>
            <a:off x="827584" y="3291952"/>
            <a:ext cx="1440160"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SOG IN 1 - 20</a:t>
            </a:r>
          </a:p>
        </p:txBody>
      </p:sp>
      <p:sp>
        <p:nvSpPr>
          <p:cNvPr id="15" name="Rechteck 14">
            <a:extLst>
              <a:ext uri="{FF2B5EF4-FFF2-40B4-BE49-F238E27FC236}">
                <a16:creationId xmlns:a16="http://schemas.microsoft.com/office/drawing/2014/main" id="{B3AF26DF-00BF-4BEB-BB67-C46D689565E1}"/>
              </a:ext>
            </a:extLst>
          </p:cNvPr>
          <p:cNvSpPr/>
          <p:nvPr/>
        </p:nvSpPr>
        <p:spPr>
          <a:xfrm>
            <a:off x="827584" y="4300064"/>
            <a:ext cx="648072"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FW</a:t>
            </a:r>
          </a:p>
        </p:txBody>
      </p:sp>
      <p:sp>
        <p:nvSpPr>
          <p:cNvPr id="16" name="Rechteck 15">
            <a:extLst>
              <a:ext uri="{FF2B5EF4-FFF2-40B4-BE49-F238E27FC236}">
                <a16:creationId xmlns:a16="http://schemas.microsoft.com/office/drawing/2014/main" id="{B91E6B7A-5355-4F35-A488-45696E09B280}"/>
              </a:ext>
            </a:extLst>
          </p:cNvPr>
          <p:cNvSpPr/>
          <p:nvPr/>
        </p:nvSpPr>
        <p:spPr>
          <a:xfrm>
            <a:off x="1607368" y="4300064"/>
            <a:ext cx="576064"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RD</a:t>
            </a:r>
          </a:p>
        </p:txBody>
      </p:sp>
      <p:sp>
        <p:nvSpPr>
          <p:cNvPr id="17" name="Rechteck 16">
            <a:extLst>
              <a:ext uri="{FF2B5EF4-FFF2-40B4-BE49-F238E27FC236}">
                <a16:creationId xmlns:a16="http://schemas.microsoft.com/office/drawing/2014/main" id="{FE2D6B99-6034-4693-9B4A-8D7B4EFD0ADA}"/>
              </a:ext>
            </a:extLst>
          </p:cNvPr>
          <p:cNvSpPr/>
          <p:nvPr/>
        </p:nvSpPr>
        <p:spPr>
          <a:xfrm>
            <a:off x="827584" y="4614469"/>
            <a:ext cx="648072" cy="28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KATS</a:t>
            </a:r>
          </a:p>
        </p:txBody>
      </p:sp>
      <p:sp>
        <p:nvSpPr>
          <p:cNvPr id="18" name="Rechteck 17">
            <a:extLst>
              <a:ext uri="{FF2B5EF4-FFF2-40B4-BE49-F238E27FC236}">
                <a16:creationId xmlns:a16="http://schemas.microsoft.com/office/drawing/2014/main" id="{A2AB5B58-D6AA-48A6-BD4E-54318E10D220}"/>
              </a:ext>
            </a:extLst>
          </p:cNvPr>
          <p:cNvSpPr/>
          <p:nvPr/>
        </p:nvSpPr>
        <p:spPr>
          <a:xfrm>
            <a:off x="2399456" y="3291952"/>
            <a:ext cx="1440160"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ILS AG</a:t>
            </a:r>
          </a:p>
        </p:txBody>
      </p:sp>
      <p:sp>
        <p:nvSpPr>
          <p:cNvPr id="19" name="Rechteck 18">
            <a:extLst>
              <a:ext uri="{FF2B5EF4-FFF2-40B4-BE49-F238E27FC236}">
                <a16:creationId xmlns:a16="http://schemas.microsoft.com/office/drawing/2014/main" id="{E4EEB907-A8F4-4CDD-8E07-6AAEB303E8B4}"/>
              </a:ext>
            </a:extLst>
          </p:cNvPr>
          <p:cNvSpPr/>
          <p:nvPr/>
        </p:nvSpPr>
        <p:spPr>
          <a:xfrm>
            <a:off x="1619672" y="4615032"/>
            <a:ext cx="563760"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sp>
        <p:nvSpPr>
          <p:cNvPr id="28" name="Rechteck 27">
            <a:extLst>
              <a:ext uri="{FF2B5EF4-FFF2-40B4-BE49-F238E27FC236}">
                <a16:creationId xmlns:a16="http://schemas.microsoft.com/office/drawing/2014/main" id="{BBAAC984-569B-4AC3-A4AB-93569B117267}"/>
              </a:ext>
            </a:extLst>
          </p:cNvPr>
          <p:cNvSpPr/>
          <p:nvPr/>
        </p:nvSpPr>
        <p:spPr>
          <a:xfrm>
            <a:off x="2838987" y="4312148"/>
            <a:ext cx="648072"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FW</a:t>
            </a:r>
          </a:p>
        </p:txBody>
      </p:sp>
      <p:sp>
        <p:nvSpPr>
          <p:cNvPr id="29" name="Rechteck 28">
            <a:extLst>
              <a:ext uri="{FF2B5EF4-FFF2-40B4-BE49-F238E27FC236}">
                <a16:creationId xmlns:a16="http://schemas.microsoft.com/office/drawing/2014/main" id="{F9F3A36E-0CFF-43F2-B1CB-9E3C012BB2E4}"/>
              </a:ext>
            </a:extLst>
          </p:cNvPr>
          <p:cNvSpPr/>
          <p:nvPr/>
        </p:nvSpPr>
        <p:spPr>
          <a:xfrm>
            <a:off x="3618771" y="4312148"/>
            <a:ext cx="576064"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RD</a:t>
            </a:r>
          </a:p>
        </p:txBody>
      </p:sp>
      <p:sp>
        <p:nvSpPr>
          <p:cNvPr id="30" name="Rechteck 29">
            <a:extLst>
              <a:ext uri="{FF2B5EF4-FFF2-40B4-BE49-F238E27FC236}">
                <a16:creationId xmlns:a16="http://schemas.microsoft.com/office/drawing/2014/main" id="{518389AC-B2A0-45FA-9E48-D859BBFD3862}"/>
              </a:ext>
            </a:extLst>
          </p:cNvPr>
          <p:cNvSpPr/>
          <p:nvPr/>
        </p:nvSpPr>
        <p:spPr>
          <a:xfrm>
            <a:off x="2838987" y="4626553"/>
            <a:ext cx="648072" cy="28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KATS</a:t>
            </a:r>
          </a:p>
        </p:txBody>
      </p:sp>
      <p:sp>
        <p:nvSpPr>
          <p:cNvPr id="31" name="Rechteck 30">
            <a:extLst>
              <a:ext uri="{FF2B5EF4-FFF2-40B4-BE49-F238E27FC236}">
                <a16:creationId xmlns:a16="http://schemas.microsoft.com/office/drawing/2014/main" id="{17B7B48D-BAE0-4632-BD85-CBA3B94FE276}"/>
              </a:ext>
            </a:extLst>
          </p:cNvPr>
          <p:cNvSpPr/>
          <p:nvPr/>
        </p:nvSpPr>
        <p:spPr>
          <a:xfrm>
            <a:off x="3631075" y="4627116"/>
            <a:ext cx="563760"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sp>
        <p:nvSpPr>
          <p:cNvPr id="32" name="Rechteck 31">
            <a:extLst>
              <a:ext uri="{FF2B5EF4-FFF2-40B4-BE49-F238E27FC236}">
                <a16:creationId xmlns:a16="http://schemas.microsoft.com/office/drawing/2014/main" id="{CA6448A9-EC0A-47BF-97CF-8FCA937C2276}"/>
              </a:ext>
            </a:extLst>
          </p:cNvPr>
          <p:cNvSpPr/>
          <p:nvPr/>
        </p:nvSpPr>
        <p:spPr>
          <a:xfrm>
            <a:off x="5016352" y="4312148"/>
            <a:ext cx="648072"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FW</a:t>
            </a:r>
          </a:p>
        </p:txBody>
      </p:sp>
      <p:sp>
        <p:nvSpPr>
          <p:cNvPr id="33" name="Rechteck 32">
            <a:extLst>
              <a:ext uri="{FF2B5EF4-FFF2-40B4-BE49-F238E27FC236}">
                <a16:creationId xmlns:a16="http://schemas.microsoft.com/office/drawing/2014/main" id="{AD7C3A47-1247-4BB2-AABB-9EF2C8E32619}"/>
              </a:ext>
            </a:extLst>
          </p:cNvPr>
          <p:cNvSpPr/>
          <p:nvPr/>
        </p:nvSpPr>
        <p:spPr>
          <a:xfrm>
            <a:off x="5796136" y="4312148"/>
            <a:ext cx="576064"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RD</a:t>
            </a:r>
          </a:p>
        </p:txBody>
      </p:sp>
      <p:sp>
        <p:nvSpPr>
          <p:cNvPr id="34" name="Rechteck 33">
            <a:extLst>
              <a:ext uri="{FF2B5EF4-FFF2-40B4-BE49-F238E27FC236}">
                <a16:creationId xmlns:a16="http://schemas.microsoft.com/office/drawing/2014/main" id="{C2A9BDA5-EA42-4EE0-80AE-78273153AEA5}"/>
              </a:ext>
            </a:extLst>
          </p:cNvPr>
          <p:cNvSpPr/>
          <p:nvPr/>
        </p:nvSpPr>
        <p:spPr>
          <a:xfrm>
            <a:off x="5016352" y="4626553"/>
            <a:ext cx="648072" cy="28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KATS</a:t>
            </a:r>
          </a:p>
        </p:txBody>
      </p:sp>
      <p:sp>
        <p:nvSpPr>
          <p:cNvPr id="35" name="Rechteck 34">
            <a:extLst>
              <a:ext uri="{FF2B5EF4-FFF2-40B4-BE49-F238E27FC236}">
                <a16:creationId xmlns:a16="http://schemas.microsoft.com/office/drawing/2014/main" id="{963DD9F2-D224-4083-9BF8-33FA62E3D984}"/>
              </a:ext>
            </a:extLst>
          </p:cNvPr>
          <p:cNvSpPr/>
          <p:nvPr/>
        </p:nvSpPr>
        <p:spPr>
          <a:xfrm>
            <a:off x="5808440" y="4627116"/>
            <a:ext cx="563760" cy="28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sp>
        <p:nvSpPr>
          <p:cNvPr id="36" name="Gleichschenkliges Dreieck 35">
            <a:extLst>
              <a:ext uri="{FF2B5EF4-FFF2-40B4-BE49-F238E27FC236}">
                <a16:creationId xmlns:a16="http://schemas.microsoft.com/office/drawing/2014/main" id="{CD9724D1-FC8D-4099-AA96-673FB1C9FD0D}"/>
              </a:ext>
            </a:extLst>
          </p:cNvPr>
          <p:cNvSpPr/>
          <p:nvPr/>
        </p:nvSpPr>
        <p:spPr>
          <a:xfrm>
            <a:off x="265609" y="2343042"/>
            <a:ext cx="444352" cy="209056"/>
          </a:xfrm>
          <a:prstGeom prst="triangl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Gleichschenkliges Dreieck 36">
            <a:extLst>
              <a:ext uri="{FF2B5EF4-FFF2-40B4-BE49-F238E27FC236}">
                <a16:creationId xmlns:a16="http://schemas.microsoft.com/office/drawing/2014/main" id="{7EFEC6B2-C577-4301-9710-7A3F21C18DDF}"/>
              </a:ext>
            </a:extLst>
          </p:cNvPr>
          <p:cNvSpPr/>
          <p:nvPr/>
        </p:nvSpPr>
        <p:spPr>
          <a:xfrm rot="10800000">
            <a:off x="265610" y="2608014"/>
            <a:ext cx="444352" cy="209056"/>
          </a:xfrm>
          <a:prstGeom prst="triangl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Gleichschenkliges Dreieck 37">
            <a:extLst>
              <a:ext uri="{FF2B5EF4-FFF2-40B4-BE49-F238E27FC236}">
                <a16:creationId xmlns:a16="http://schemas.microsoft.com/office/drawing/2014/main" id="{913DC30A-676D-478E-97A9-0296A60BE24D}"/>
              </a:ext>
            </a:extLst>
          </p:cNvPr>
          <p:cNvSpPr/>
          <p:nvPr/>
        </p:nvSpPr>
        <p:spPr>
          <a:xfrm>
            <a:off x="237431" y="3374075"/>
            <a:ext cx="444352" cy="209056"/>
          </a:xfrm>
          <a:prstGeom prst="triangl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Gleichschenkliges Dreieck 38">
            <a:extLst>
              <a:ext uri="{FF2B5EF4-FFF2-40B4-BE49-F238E27FC236}">
                <a16:creationId xmlns:a16="http://schemas.microsoft.com/office/drawing/2014/main" id="{543EAC35-154F-4CA1-99E0-318414505B63}"/>
              </a:ext>
            </a:extLst>
          </p:cNvPr>
          <p:cNvSpPr/>
          <p:nvPr/>
        </p:nvSpPr>
        <p:spPr>
          <a:xfrm rot="10800000">
            <a:off x="249734" y="3636892"/>
            <a:ext cx="444352" cy="209056"/>
          </a:xfrm>
          <a:prstGeom prst="triangl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Gleichschenkliges Dreieck 39">
            <a:extLst>
              <a:ext uri="{FF2B5EF4-FFF2-40B4-BE49-F238E27FC236}">
                <a16:creationId xmlns:a16="http://schemas.microsoft.com/office/drawing/2014/main" id="{D4BDC3DB-A74F-4177-B8AE-5C93152AA292}"/>
              </a:ext>
            </a:extLst>
          </p:cNvPr>
          <p:cNvSpPr/>
          <p:nvPr/>
        </p:nvSpPr>
        <p:spPr>
          <a:xfrm rot="5400000">
            <a:off x="2470550" y="4050704"/>
            <a:ext cx="444352" cy="209056"/>
          </a:xfrm>
          <a:prstGeom prst="triangl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Gleichschenkliges Dreieck 40">
            <a:extLst>
              <a:ext uri="{FF2B5EF4-FFF2-40B4-BE49-F238E27FC236}">
                <a16:creationId xmlns:a16="http://schemas.microsoft.com/office/drawing/2014/main" id="{C2D20EB3-CD34-413B-804B-E5B32DBC6253}"/>
              </a:ext>
            </a:extLst>
          </p:cNvPr>
          <p:cNvSpPr/>
          <p:nvPr/>
        </p:nvSpPr>
        <p:spPr>
          <a:xfrm rot="16200000">
            <a:off x="2178353" y="4048372"/>
            <a:ext cx="444352" cy="209056"/>
          </a:xfrm>
          <a:prstGeom prst="triangl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Gleichschenkliges Dreieck 41">
            <a:extLst>
              <a:ext uri="{FF2B5EF4-FFF2-40B4-BE49-F238E27FC236}">
                <a16:creationId xmlns:a16="http://schemas.microsoft.com/office/drawing/2014/main" id="{474BBEAB-BEED-4A2D-ADC1-2A4852A47B05}"/>
              </a:ext>
            </a:extLst>
          </p:cNvPr>
          <p:cNvSpPr/>
          <p:nvPr/>
        </p:nvSpPr>
        <p:spPr>
          <a:xfrm rot="5400000">
            <a:off x="4461320" y="4053037"/>
            <a:ext cx="444352" cy="209056"/>
          </a:xfrm>
          <a:prstGeom prst="triangl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Gleichschenkliges Dreieck 42">
            <a:extLst>
              <a:ext uri="{FF2B5EF4-FFF2-40B4-BE49-F238E27FC236}">
                <a16:creationId xmlns:a16="http://schemas.microsoft.com/office/drawing/2014/main" id="{5F45804A-786A-4CDF-BEAE-BC65CE021796}"/>
              </a:ext>
            </a:extLst>
          </p:cNvPr>
          <p:cNvSpPr/>
          <p:nvPr/>
        </p:nvSpPr>
        <p:spPr>
          <a:xfrm rot="16200000">
            <a:off x="4169123" y="4050705"/>
            <a:ext cx="444352" cy="209056"/>
          </a:xfrm>
          <a:prstGeom prst="triangle">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Picture 5" descr="https://www.selectric.de/images/content/Sepura-STP9000/galerie/stp_9000%201%20von%201.jpg">
            <a:extLst>
              <a:ext uri="{FF2B5EF4-FFF2-40B4-BE49-F238E27FC236}">
                <a16:creationId xmlns:a16="http://schemas.microsoft.com/office/drawing/2014/main" id="{A2CEEC5E-50F3-473B-A9BB-E54E1190FEB0}"/>
              </a:ext>
            </a:extLst>
          </p:cNvPr>
          <p:cNvPicPr>
            <a:picLocks noChangeAspect="1" noChangeArrowheads="1"/>
          </p:cNvPicPr>
          <p:nvPr/>
        </p:nvPicPr>
        <p:blipFill>
          <a:blip r:embed="rId2" cstate="print"/>
          <a:srcRect l="28271" t="11111" r="31818" b="4444"/>
          <a:stretch>
            <a:fillRect/>
          </a:stretch>
        </p:blipFill>
        <p:spPr bwMode="auto">
          <a:xfrm>
            <a:off x="7583465" y="3402401"/>
            <a:ext cx="744459" cy="2357454"/>
          </a:xfrm>
          <a:prstGeom prst="rect">
            <a:avLst/>
          </a:prstGeom>
          <a:noFill/>
        </p:spPr>
      </p:pic>
      <p:cxnSp>
        <p:nvCxnSpPr>
          <p:cNvPr id="46" name="Gerade Verbindung mit Pfeil 45">
            <a:extLst>
              <a:ext uri="{FF2B5EF4-FFF2-40B4-BE49-F238E27FC236}">
                <a16:creationId xmlns:a16="http://schemas.microsoft.com/office/drawing/2014/main" id="{D81D6C13-1DD4-4EDD-9453-C75ADD724746}"/>
              </a:ext>
            </a:extLst>
          </p:cNvPr>
          <p:cNvCxnSpPr>
            <a:cxnSpLocks/>
          </p:cNvCxnSpPr>
          <p:nvPr/>
        </p:nvCxnSpPr>
        <p:spPr>
          <a:xfrm flipV="1">
            <a:off x="6456512" y="4149080"/>
            <a:ext cx="1283840" cy="4774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4E59456D-C358-4318-890E-6A1657486C68}"/>
              </a:ext>
            </a:extLst>
          </p:cNvPr>
          <p:cNvCxnSpPr/>
          <p:nvPr/>
        </p:nvCxnSpPr>
        <p:spPr>
          <a:xfrm>
            <a:off x="6444208" y="4149080"/>
            <a:ext cx="1511486" cy="8640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7183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8F05FFB-23A5-4413-999C-D30F7E95D5AE}"/>
              </a:ext>
            </a:extLst>
          </p:cNvPr>
          <p:cNvPicPr>
            <a:picLocks noChangeAspect="1"/>
          </p:cNvPicPr>
          <p:nvPr/>
        </p:nvPicPr>
        <p:blipFill>
          <a:blip r:embed="rId2"/>
          <a:stretch>
            <a:fillRect/>
          </a:stretch>
        </p:blipFill>
        <p:spPr>
          <a:xfrm>
            <a:off x="3939191" y="4401769"/>
            <a:ext cx="2545699" cy="2009284"/>
          </a:xfrm>
          <a:prstGeom prst="rect">
            <a:avLst/>
          </a:prstGeom>
        </p:spPr>
      </p:pic>
      <p:pic>
        <p:nvPicPr>
          <p:cNvPr id="3" name="Grafik 2">
            <a:extLst>
              <a:ext uri="{FF2B5EF4-FFF2-40B4-BE49-F238E27FC236}">
                <a16:creationId xmlns:a16="http://schemas.microsoft.com/office/drawing/2014/main" id="{16A55B66-1B87-4A58-A61D-FFEC49217040}"/>
              </a:ext>
            </a:extLst>
          </p:cNvPr>
          <p:cNvPicPr>
            <a:picLocks noChangeAspect="1"/>
          </p:cNvPicPr>
          <p:nvPr/>
        </p:nvPicPr>
        <p:blipFill>
          <a:blip r:embed="rId3"/>
          <a:stretch>
            <a:fillRect/>
          </a:stretch>
        </p:blipFill>
        <p:spPr>
          <a:xfrm>
            <a:off x="6963426" y="1925737"/>
            <a:ext cx="1983074" cy="4435475"/>
          </a:xfrm>
          <a:prstGeom prst="rect">
            <a:avLst/>
          </a:prstGeom>
        </p:spPr>
      </p:pic>
      <p:sp>
        <p:nvSpPr>
          <p:cNvPr id="2" name="Titel 1"/>
          <p:cNvSpPr>
            <a:spLocks noGrp="1"/>
          </p:cNvSpPr>
          <p:nvPr>
            <p:ph type="title"/>
          </p:nvPr>
        </p:nvSpPr>
        <p:spPr/>
        <p:txBody>
          <a:bodyPr/>
          <a:lstStyle/>
          <a:p>
            <a:r>
              <a:rPr lang="de-DE" dirty="0"/>
              <a:t>Gerätebedienung</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Geräteeinweisung – (Grundlagen)</a:t>
            </a:r>
          </a:p>
        </p:txBody>
      </p:sp>
      <p:sp>
        <p:nvSpPr>
          <p:cNvPr id="27" name="Rechteck 9"/>
          <p:cNvSpPr>
            <a:spLocks noChangeArrowheads="1"/>
          </p:cNvSpPr>
          <p:nvPr/>
        </p:nvSpPr>
        <p:spPr bwMode="auto">
          <a:xfrm>
            <a:off x="395288" y="1484313"/>
            <a:ext cx="6913562" cy="369887"/>
          </a:xfrm>
          <a:prstGeom prst="rect">
            <a:avLst/>
          </a:prstGeom>
          <a:noFill/>
          <a:ln w="9525">
            <a:noFill/>
            <a:miter lim="800000"/>
            <a:headEnd/>
            <a:tailEnd/>
          </a:ln>
        </p:spPr>
        <p:txBody>
          <a:bodyPr>
            <a:spAutoFit/>
          </a:bodyPr>
          <a:lstStyle/>
          <a:p>
            <a:r>
              <a:rPr lang="de-DE" b="1">
                <a:latin typeface="Calibri" pitchFamily="34" charset="0"/>
              </a:rPr>
              <a:t>3. Sprechen</a:t>
            </a:r>
          </a:p>
        </p:txBody>
      </p:sp>
      <p:cxnSp>
        <p:nvCxnSpPr>
          <p:cNvPr id="28" name="Gerade Verbindung mit Pfeil 27"/>
          <p:cNvCxnSpPr>
            <a:cxnSpLocks/>
          </p:cNvCxnSpPr>
          <p:nvPr/>
        </p:nvCxnSpPr>
        <p:spPr>
          <a:xfrm>
            <a:off x="3635375" y="2349500"/>
            <a:ext cx="3328051" cy="13423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Rechteck 27"/>
          <p:cNvSpPr>
            <a:spLocks noChangeArrowheads="1"/>
          </p:cNvSpPr>
          <p:nvPr/>
        </p:nvSpPr>
        <p:spPr bwMode="auto">
          <a:xfrm>
            <a:off x="684213" y="1844675"/>
            <a:ext cx="5975350" cy="2031325"/>
          </a:xfrm>
          <a:prstGeom prst="rect">
            <a:avLst/>
          </a:prstGeom>
          <a:noFill/>
          <a:ln w="9525">
            <a:noFill/>
            <a:miter lim="800000"/>
            <a:headEnd/>
            <a:tailEnd/>
          </a:ln>
        </p:spPr>
        <p:txBody>
          <a:bodyPr>
            <a:spAutoFit/>
          </a:bodyPr>
          <a:lstStyle/>
          <a:p>
            <a:pPr marL="342900" indent="-342900">
              <a:buFontTx/>
              <a:buAutoNum type="arabicPeriod"/>
            </a:pPr>
            <a:r>
              <a:rPr lang="de-DE" b="1" dirty="0">
                <a:latin typeface="Calibri" pitchFamily="34" charset="0"/>
              </a:rPr>
              <a:t>Gerät im Abstand von ca. 20cm vor den Mund halten</a:t>
            </a:r>
          </a:p>
          <a:p>
            <a:pPr marL="342900" indent="-342900">
              <a:buFontTx/>
              <a:buAutoNum type="arabicPeriod"/>
            </a:pPr>
            <a:r>
              <a:rPr lang="de-DE" b="1" dirty="0">
                <a:latin typeface="Calibri" pitchFamily="34" charset="0"/>
              </a:rPr>
              <a:t>Sprechtaste (PTT) drücken und gedrückt halten</a:t>
            </a:r>
          </a:p>
          <a:p>
            <a:pPr marL="342900" indent="-342900">
              <a:buFontTx/>
              <a:buAutoNum type="arabicPeriod"/>
            </a:pPr>
            <a:r>
              <a:rPr lang="de-DE" b="1" dirty="0">
                <a:latin typeface="Calibri" pitchFamily="34" charset="0"/>
              </a:rPr>
              <a:t>Warten bis LED ROT wird</a:t>
            </a:r>
          </a:p>
          <a:p>
            <a:pPr marL="342900" indent="-342900">
              <a:buFontTx/>
              <a:buAutoNum type="arabicPeriod"/>
            </a:pPr>
            <a:r>
              <a:rPr lang="de-DE" b="1" dirty="0">
                <a:latin typeface="Calibri" pitchFamily="34" charset="0"/>
              </a:rPr>
              <a:t>Ton abwarten</a:t>
            </a:r>
          </a:p>
          <a:p>
            <a:pPr marL="342900" indent="-342900">
              <a:buFontTx/>
              <a:buAutoNum type="arabicPeriod"/>
            </a:pPr>
            <a:r>
              <a:rPr lang="de-DE" b="1" dirty="0">
                <a:latin typeface="Calibri" pitchFamily="34" charset="0"/>
              </a:rPr>
              <a:t>Sprechen</a:t>
            </a:r>
          </a:p>
          <a:p>
            <a:pPr marL="342900" indent="-342900">
              <a:buFontTx/>
              <a:buAutoNum type="arabicPeriod"/>
            </a:pPr>
            <a:r>
              <a:rPr lang="de-DE" b="1" dirty="0">
                <a:latin typeface="Calibri" pitchFamily="34" charset="0"/>
              </a:rPr>
              <a:t>Nach Ende des Sprechen („Kommen“)– PTT loslassen</a:t>
            </a:r>
          </a:p>
          <a:p>
            <a:pPr marL="342900" indent="-342900">
              <a:buFontTx/>
              <a:buAutoNum type="arabicPeriod"/>
            </a:pPr>
            <a:endParaRPr lang="de-DE" dirty="0">
              <a:latin typeface="Calibri" pitchFamily="34" charset="0"/>
            </a:endParaRPr>
          </a:p>
        </p:txBody>
      </p:sp>
      <p:cxnSp>
        <p:nvCxnSpPr>
          <p:cNvPr id="30" name="Gerade Verbindung mit Pfeil 29"/>
          <p:cNvCxnSpPr>
            <a:cxnSpLocks/>
          </p:cNvCxnSpPr>
          <p:nvPr/>
        </p:nvCxnSpPr>
        <p:spPr>
          <a:xfrm>
            <a:off x="3492500" y="2565400"/>
            <a:ext cx="4175844" cy="13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Rechteck 31"/>
          <p:cNvSpPr>
            <a:spLocks noChangeArrowheads="1"/>
          </p:cNvSpPr>
          <p:nvPr/>
        </p:nvSpPr>
        <p:spPr bwMode="auto">
          <a:xfrm>
            <a:off x="539750" y="4292600"/>
            <a:ext cx="3240088" cy="1190625"/>
          </a:xfrm>
          <a:prstGeom prst="rect">
            <a:avLst/>
          </a:prstGeom>
          <a:noFill/>
          <a:ln w="9525">
            <a:noFill/>
            <a:miter lim="800000"/>
            <a:headEnd/>
            <a:tailEnd/>
          </a:ln>
        </p:spPr>
        <p:txBody>
          <a:bodyPr>
            <a:spAutoFit/>
          </a:bodyPr>
          <a:lstStyle/>
          <a:p>
            <a:pPr marL="342900" indent="-342900"/>
            <a:r>
              <a:rPr lang="de-DE">
                <a:latin typeface="Calibri" pitchFamily="34" charset="0"/>
              </a:rPr>
              <a:t>Sprechverbindung ausgehend</a:t>
            </a:r>
          </a:p>
          <a:p>
            <a:pPr marL="342900" indent="-342900"/>
            <a:r>
              <a:rPr lang="de-DE">
                <a:latin typeface="Calibri" pitchFamily="34" charset="0"/>
              </a:rPr>
              <a:t>Verschlüsselt</a:t>
            </a:r>
          </a:p>
          <a:p>
            <a:pPr marL="342900" indent="-342900"/>
            <a:r>
              <a:rPr lang="de-DE">
                <a:latin typeface="Calibri" pitchFamily="34" charset="0"/>
              </a:rPr>
              <a:t>Eigene Nummer</a:t>
            </a:r>
          </a:p>
          <a:p>
            <a:pPr marL="342900" indent="-342900"/>
            <a:r>
              <a:rPr lang="de-DE">
                <a:latin typeface="Calibri" pitchFamily="34" charset="0"/>
              </a:rPr>
              <a:t>Gruppe</a:t>
            </a:r>
          </a:p>
        </p:txBody>
      </p:sp>
      <p:cxnSp>
        <p:nvCxnSpPr>
          <p:cNvPr id="33" name="Gerade Verbindung mit Pfeil 32"/>
          <p:cNvCxnSpPr>
            <a:cxnSpLocks/>
          </p:cNvCxnSpPr>
          <p:nvPr/>
        </p:nvCxnSpPr>
        <p:spPr>
          <a:xfrm>
            <a:off x="3419475" y="4508500"/>
            <a:ext cx="504825" cy="3286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Gerade Verbindung mit Pfeil 33"/>
          <p:cNvCxnSpPr>
            <a:cxnSpLocks/>
          </p:cNvCxnSpPr>
          <p:nvPr/>
        </p:nvCxnSpPr>
        <p:spPr>
          <a:xfrm>
            <a:off x="1908175" y="4724400"/>
            <a:ext cx="3167881" cy="1933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Gerade Verbindung mit Pfeil 34"/>
          <p:cNvCxnSpPr>
            <a:cxnSpLocks/>
          </p:cNvCxnSpPr>
          <p:nvPr/>
        </p:nvCxnSpPr>
        <p:spPr>
          <a:xfrm>
            <a:off x="2195513" y="5013325"/>
            <a:ext cx="1743678" cy="1276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Gerade Verbindung mit Pfeil 35"/>
          <p:cNvCxnSpPr>
            <a:cxnSpLocks/>
          </p:cNvCxnSpPr>
          <p:nvPr/>
        </p:nvCxnSpPr>
        <p:spPr>
          <a:xfrm>
            <a:off x="1403350" y="5300663"/>
            <a:ext cx="2535841" cy="4655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linds(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linds(horizont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linds(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linds(horizontal)">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4E91FFE2-5942-43F3-8CE9-212CC94C7A28}"/>
              </a:ext>
            </a:extLst>
          </p:cNvPr>
          <p:cNvPicPr>
            <a:picLocks noChangeAspect="1"/>
          </p:cNvPicPr>
          <p:nvPr/>
        </p:nvPicPr>
        <p:blipFill>
          <a:blip r:embed="rId2"/>
          <a:stretch>
            <a:fillRect/>
          </a:stretch>
        </p:blipFill>
        <p:spPr>
          <a:xfrm>
            <a:off x="7209958" y="2636912"/>
            <a:ext cx="1839283" cy="4059733"/>
          </a:xfrm>
          <a:prstGeom prst="rect">
            <a:avLst/>
          </a:prstGeom>
        </p:spPr>
      </p:pic>
      <p:sp>
        <p:nvSpPr>
          <p:cNvPr id="2" name="Titel 1"/>
          <p:cNvSpPr>
            <a:spLocks noGrp="1"/>
          </p:cNvSpPr>
          <p:nvPr>
            <p:ph type="title"/>
          </p:nvPr>
        </p:nvSpPr>
        <p:spPr/>
        <p:txBody>
          <a:bodyPr/>
          <a:lstStyle/>
          <a:p>
            <a:r>
              <a:rPr lang="de-DE" dirty="0"/>
              <a:t>Gerätebedienung</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Geräteeinweisung – (Grundlagen)</a:t>
            </a:r>
          </a:p>
        </p:txBody>
      </p:sp>
      <p:sp>
        <p:nvSpPr>
          <p:cNvPr id="16" name="Rechteck 9"/>
          <p:cNvSpPr>
            <a:spLocks noChangeArrowheads="1"/>
          </p:cNvSpPr>
          <p:nvPr/>
        </p:nvSpPr>
        <p:spPr bwMode="auto">
          <a:xfrm>
            <a:off x="395288" y="1772816"/>
            <a:ext cx="6913562" cy="369887"/>
          </a:xfrm>
          <a:prstGeom prst="rect">
            <a:avLst/>
          </a:prstGeom>
          <a:noFill/>
          <a:ln w="9525">
            <a:noFill/>
            <a:miter lim="800000"/>
            <a:headEnd/>
            <a:tailEnd/>
          </a:ln>
        </p:spPr>
        <p:txBody>
          <a:bodyPr>
            <a:spAutoFit/>
          </a:bodyPr>
          <a:lstStyle/>
          <a:p>
            <a:r>
              <a:rPr lang="de-DE" b="1">
                <a:latin typeface="Calibri" pitchFamily="34" charset="0"/>
              </a:rPr>
              <a:t>4.Statusmeldungen</a:t>
            </a:r>
          </a:p>
        </p:txBody>
      </p:sp>
      <p:cxnSp>
        <p:nvCxnSpPr>
          <p:cNvPr id="17" name="Gerade Verbindung mit Pfeil 16"/>
          <p:cNvCxnSpPr/>
          <p:nvPr/>
        </p:nvCxnSpPr>
        <p:spPr>
          <a:xfrm>
            <a:off x="6659563" y="2349078"/>
            <a:ext cx="1081087" cy="12239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Rechteck 26"/>
          <p:cNvSpPr>
            <a:spLocks noChangeArrowheads="1"/>
          </p:cNvSpPr>
          <p:nvPr/>
        </p:nvSpPr>
        <p:spPr bwMode="auto">
          <a:xfrm>
            <a:off x="611188" y="2133178"/>
            <a:ext cx="6264275" cy="3416320"/>
          </a:xfrm>
          <a:prstGeom prst="rect">
            <a:avLst/>
          </a:prstGeom>
          <a:noFill/>
          <a:ln w="9525">
            <a:noFill/>
            <a:miter lim="800000"/>
            <a:headEnd/>
            <a:tailEnd/>
          </a:ln>
        </p:spPr>
        <p:txBody>
          <a:bodyPr>
            <a:spAutoFit/>
          </a:bodyPr>
          <a:lstStyle/>
          <a:p>
            <a:r>
              <a:rPr lang="de-DE" dirty="0">
                <a:latin typeface="Calibri" pitchFamily="34" charset="0"/>
              </a:rPr>
              <a:t>Die Statusnachrichten können am Gerät </a:t>
            </a:r>
            <a:r>
              <a:rPr lang="de-DE" b="1" dirty="0">
                <a:latin typeface="Calibri" pitchFamily="34" charset="0"/>
              </a:rPr>
              <a:t>durch 2maliges, kurzes drücken der Mode Taste </a:t>
            </a:r>
            <a:r>
              <a:rPr lang="de-DE" dirty="0">
                <a:latin typeface="Calibri" pitchFamily="34" charset="0"/>
              </a:rPr>
              <a:t>und anschließenden </a:t>
            </a:r>
            <a:r>
              <a:rPr lang="de-DE" b="1" dirty="0">
                <a:latin typeface="Calibri" pitchFamily="34" charset="0"/>
              </a:rPr>
              <a:t>drehen des </a:t>
            </a:r>
            <a:r>
              <a:rPr lang="de-DE" b="1" dirty="0" err="1">
                <a:latin typeface="Calibri" pitchFamily="34" charset="0"/>
              </a:rPr>
              <a:t>Navi</a:t>
            </a:r>
            <a:r>
              <a:rPr lang="de-DE" b="1" dirty="0">
                <a:latin typeface="Calibri" pitchFamily="34" charset="0"/>
              </a:rPr>
              <a:t> </a:t>
            </a:r>
            <a:r>
              <a:rPr lang="de-DE" b="1" dirty="0" err="1">
                <a:latin typeface="Calibri" pitchFamily="34" charset="0"/>
              </a:rPr>
              <a:t>Knobs</a:t>
            </a:r>
            <a:r>
              <a:rPr lang="de-DE" dirty="0">
                <a:latin typeface="Calibri" pitchFamily="34" charset="0"/>
              </a:rPr>
              <a:t> ausgewählt werden. Danach kann diese entweder an einen Einzelteilnehmer oder an eine Gruppe gesendet werden.</a:t>
            </a:r>
          </a:p>
          <a:p>
            <a:endParaRPr lang="de-DE" dirty="0">
              <a:latin typeface="Calibri" pitchFamily="34" charset="0"/>
            </a:endParaRPr>
          </a:p>
          <a:p>
            <a:r>
              <a:rPr lang="de-DE" dirty="0">
                <a:latin typeface="Calibri" pitchFamily="34" charset="0"/>
              </a:rPr>
              <a:t>Senden an aktuelle Gruppe durch </a:t>
            </a:r>
            <a:r>
              <a:rPr lang="de-DE" b="1" dirty="0">
                <a:latin typeface="Calibri" pitchFamily="34" charset="0"/>
              </a:rPr>
              <a:t>zweimaliges Drücken der grünen Taste oder smart Key senden</a:t>
            </a:r>
          </a:p>
          <a:p>
            <a:endParaRPr lang="de-DE" b="1" dirty="0">
              <a:latin typeface="Calibri" pitchFamily="34" charset="0"/>
            </a:endParaRPr>
          </a:p>
          <a:p>
            <a:r>
              <a:rPr lang="de-DE" b="1" dirty="0">
                <a:latin typeface="Calibri" pitchFamily="34" charset="0"/>
              </a:rPr>
              <a:t>ODER:</a:t>
            </a:r>
          </a:p>
          <a:p>
            <a:endParaRPr lang="de-DE" b="1" dirty="0">
              <a:latin typeface="Calibri" pitchFamily="34" charset="0"/>
            </a:endParaRPr>
          </a:p>
          <a:p>
            <a:r>
              <a:rPr lang="de-DE" b="1" dirty="0">
                <a:latin typeface="Calibri" pitchFamily="34" charset="0"/>
              </a:rPr>
              <a:t>Langes drücken der Entsprechenden </a:t>
            </a:r>
          </a:p>
          <a:p>
            <a:r>
              <a:rPr lang="de-DE" b="1" dirty="0">
                <a:latin typeface="Calibri" pitchFamily="34" charset="0"/>
              </a:rPr>
              <a:t>Nummer auf der Tastatur</a:t>
            </a:r>
          </a:p>
        </p:txBody>
      </p:sp>
      <p:cxnSp>
        <p:nvCxnSpPr>
          <p:cNvPr id="20" name="Gerade Verbindung mit Pfeil 19"/>
          <p:cNvCxnSpPr/>
          <p:nvPr/>
        </p:nvCxnSpPr>
        <p:spPr>
          <a:xfrm>
            <a:off x="6443663" y="2780878"/>
            <a:ext cx="1296987" cy="215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a:cxnSpLocks/>
          </p:cNvCxnSpPr>
          <p:nvPr/>
        </p:nvCxnSpPr>
        <p:spPr>
          <a:xfrm>
            <a:off x="6228184" y="3789040"/>
            <a:ext cx="1512466" cy="15579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a:cxnSpLocks/>
          </p:cNvCxnSpPr>
          <p:nvPr/>
        </p:nvCxnSpPr>
        <p:spPr>
          <a:xfrm>
            <a:off x="3707904" y="5229200"/>
            <a:ext cx="4421695" cy="6806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9F6CACD5-9DE7-448A-85D4-F073D5157046}"/>
              </a:ext>
            </a:extLst>
          </p:cNvPr>
          <p:cNvCxnSpPr>
            <a:cxnSpLocks/>
          </p:cNvCxnSpPr>
          <p:nvPr/>
        </p:nvCxnSpPr>
        <p:spPr>
          <a:xfrm>
            <a:off x="6228184" y="3789040"/>
            <a:ext cx="1512466" cy="8540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Automatische Tastensperre</a:t>
            </a:r>
          </a:p>
        </p:txBody>
      </p:sp>
      <p:sp>
        <p:nvSpPr>
          <p:cNvPr id="3" name="Inhaltsplatzhalter 2"/>
          <p:cNvSpPr>
            <a:spLocks noGrp="1"/>
          </p:cNvSpPr>
          <p:nvPr>
            <p:ph idx="1"/>
          </p:nvPr>
        </p:nvSpPr>
        <p:spPr/>
        <p:txBody>
          <a:bodyPr/>
          <a:lstStyle/>
          <a:p>
            <a:r>
              <a:rPr lang="de-DE" dirty="0"/>
              <a:t>Es erfolgt Standartmäßig eine Automatische Tastensperre nach 45 Sekunden. Dies kann über das Menü deaktiviert werden.</a:t>
            </a:r>
          </a:p>
          <a:p>
            <a:pPr lvl="1"/>
            <a:r>
              <a:rPr lang="de-DE" dirty="0"/>
              <a:t>Menü Aufrufen</a:t>
            </a:r>
          </a:p>
          <a:p>
            <a:pPr lvl="1"/>
            <a:r>
              <a:rPr lang="de-DE" dirty="0"/>
              <a:t>Einstellungen</a:t>
            </a:r>
          </a:p>
          <a:p>
            <a:pPr lvl="1"/>
            <a:endParaRPr lang="de-DE" dirty="0"/>
          </a:p>
          <a:p>
            <a:pPr lvl="1"/>
            <a:endParaRPr lang="de-DE" dirty="0"/>
          </a:p>
          <a:p>
            <a:pPr lvl="1"/>
            <a:r>
              <a:rPr lang="de-DE" dirty="0"/>
              <a:t>Reiter 4 – </a:t>
            </a:r>
            <a:r>
              <a:rPr lang="de-DE" dirty="0" err="1"/>
              <a:t>Zeitgest</a:t>
            </a:r>
            <a:r>
              <a:rPr lang="de-DE" dirty="0"/>
              <a:t>. </a:t>
            </a:r>
            <a:r>
              <a:rPr lang="de-DE" dirty="0" err="1"/>
              <a:t>Tastensp</a:t>
            </a:r>
            <a:r>
              <a:rPr lang="de-DE" dirty="0"/>
              <a:t>.</a:t>
            </a:r>
          </a:p>
          <a:p>
            <a:pPr lvl="1">
              <a:buNone/>
            </a:pPr>
            <a:endParaRPr lang="de-DE" dirty="0"/>
          </a:p>
          <a:p>
            <a:pPr lvl="1">
              <a:buNone/>
            </a:pPr>
            <a:endParaRPr lang="de-DE" dirty="0"/>
          </a:p>
          <a:p>
            <a:pPr lvl="1"/>
            <a:r>
              <a:rPr lang="de-DE" dirty="0"/>
              <a:t>Mit dem </a:t>
            </a:r>
            <a:r>
              <a:rPr lang="de-DE" dirty="0" err="1"/>
              <a:t>Softkey</a:t>
            </a:r>
            <a:r>
              <a:rPr lang="de-DE" dirty="0"/>
              <a:t> Umschalten (Ein und Ausschalten)</a:t>
            </a:r>
          </a:p>
        </p:txBody>
      </p:sp>
      <p:pic>
        <p:nvPicPr>
          <p:cNvPr id="36866" name="Picture 2"/>
          <p:cNvPicPr>
            <a:picLocks noChangeAspect="1" noChangeArrowheads="1"/>
          </p:cNvPicPr>
          <p:nvPr/>
        </p:nvPicPr>
        <p:blipFill>
          <a:blip r:embed="rId2" cstate="print"/>
          <a:srcRect/>
          <a:stretch>
            <a:fillRect/>
          </a:stretch>
        </p:blipFill>
        <p:spPr bwMode="auto">
          <a:xfrm>
            <a:off x="6660232" y="2564904"/>
            <a:ext cx="2182366" cy="1697962"/>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a:stretch>
            <a:fillRect/>
          </a:stretch>
        </p:blipFill>
        <p:spPr bwMode="auto">
          <a:xfrm>
            <a:off x="6660232" y="4293096"/>
            <a:ext cx="2138411" cy="1700783"/>
          </a:xfrm>
          <a:prstGeom prst="rect">
            <a:avLst/>
          </a:prstGeom>
          <a:noFill/>
          <a:ln w="9525">
            <a:noFill/>
            <a:miter lim="800000"/>
            <a:headEnd/>
            <a:tailEnd/>
          </a:ln>
        </p:spPr>
      </p:pic>
      <p:cxnSp>
        <p:nvCxnSpPr>
          <p:cNvPr id="6" name="Gerade Verbindung mit Pfeil 5"/>
          <p:cNvCxnSpPr/>
          <p:nvPr/>
        </p:nvCxnSpPr>
        <p:spPr>
          <a:xfrm flipV="1">
            <a:off x="2771800" y="2924944"/>
            <a:ext cx="5040560"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a:off x="4355976" y="4365104"/>
            <a:ext cx="3600400" cy="144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p:nvPr/>
        </p:nvCxnSpPr>
        <p:spPr>
          <a:xfrm>
            <a:off x="3851920" y="5661248"/>
            <a:ext cx="2880320"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94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Gerätebedienung</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Geräteeinweisung – (Grundlagen)</a:t>
            </a:r>
          </a:p>
        </p:txBody>
      </p:sp>
      <p:sp>
        <p:nvSpPr>
          <p:cNvPr id="22" name="Rechteck 9"/>
          <p:cNvSpPr>
            <a:spLocks noChangeArrowheads="1"/>
          </p:cNvSpPr>
          <p:nvPr/>
        </p:nvSpPr>
        <p:spPr bwMode="auto">
          <a:xfrm>
            <a:off x="395288" y="1484313"/>
            <a:ext cx="6913562" cy="369887"/>
          </a:xfrm>
          <a:prstGeom prst="rect">
            <a:avLst/>
          </a:prstGeom>
          <a:noFill/>
          <a:ln w="9525">
            <a:noFill/>
            <a:miter lim="800000"/>
            <a:headEnd/>
            <a:tailEnd/>
          </a:ln>
        </p:spPr>
        <p:txBody>
          <a:bodyPr>
            <a:spAutoFit/>
          </a:bodyPr>
          <a:lstStyle/>
          <a:p>
            <a:r>
              <a:rPr lang="de-DE" b="1" dirty="0">
                <a:latin typeface="Calibri" pitchFamily="34" charset="0"/>
              </a:rPr>
              <a:t>4. HBC 2  </a:t>
            </a:r>
            <a:r>
              <a:rPr lang="de-DE" b="1" dirty="0">
                <a:latin typeface="Calibri" pitchFamily="34" charset="0"/>
                <a:sym typeface="Wingdings" pitchFamily="2" charset="2"/>
              </a:rPr>
              <a:t> MRT</a:t>
            </a:r>
            <a:endParaRPr lang="de-DE" b="1" dirty="0">
              <a:latin typeface="Calibri" pitchFamily="34" charset="0"/>
            </a:endParaRPr>
          </a:p>
        </p:txBody>
      </p:sp>
      <p:sp>
        <p:nvSpPr>
          <p:cNvPr id="24" name="Rechteck 26"/>
          <p:cNvSpPr>
            <a:spLocks noChangeArrowheads="1"/>
          </p:cNvSpPr>
          <p:nvPr/>
        </p:nvSpPr>
        <p:spPr bwMode="auto">
          <a:xfrm>
            <a:off x="611188" y="1844675"/>
            <a:ext cx="6264275" cy="2585323"/>
          </a:xfrm>
          <a:prstGeom prst="rect">
            <a:avLst/>
          </a:prstGeom>
          <a:noFill/>
          <a:ln w="9525">
            <a:noFill/>
            <a:miter lim="800000"/>
            <a:headEnd/>
            <a:tailEnd/>
          </a:ln>
        </p:spPr>
        <p:txBody>
          <a:bodyPr>
            <a:spAutoFit/>
          </a:bodyPr>
          <a:lstStyle/>
          <a:p>
            <a:endParaRPr lang="de-DE" dirty="0">
              <a:latin typeface="Calibri" pitchFamily="34" charset="0"/>
            </a:endParaRPr>
          </a:p>
          <a:p>
            <a:r>
              <a:rPr lang="de-DE" dirty="0">
                <a:latin typeface="Calibri" pitchFamily="34" charset="0"/>
              </a:rPr>
              <a:t>Das Bedienteil des MRT HBC 2 hat den identischen Aufbau wie die </a:t>
            </a:r>
            <a:r>
              <a:rPr lang="de-DE" dirty="0" err="1">
                <a:latin typeface="Calibri" pitchFamily="34" charset="0"/>
              </a:rPr>
              <a:t>HRT´s</a:t>
            </a:r>
            <a:r>
              <a:rPr lang="de-DE" dirty="0">
                <a:latin typeface="Calibri" pitchFamily="34" charset="0"/>
              </a:rPr>
              <a:t>. </a:t>
            </a:r>
            <a:r>
              <a:rPr lang="de-DE" dirty="0">
                <a:latin typeface="Calibri" pitchFamily="34" charset="0"/>
                <a:sym typeface="Wingdings" pitchFamily="2" charset="2"/>
              </a:rPr>
              <a:t> Vorteil: Nur ein Gerätebedienkonzept nötig.</a:t>
            </a:r>
          </a:p>
          <a:p>
            <a:r>
              <a:rPr lang="de-DE" b="1" dirty="0">
                <a:latin typeface="Calibri" pitchFamily="34" charset="0"/>
                <a:sym typeface="Wingdings" pitchFamily="2" charset="2"/>
              </a:rPr>
              <a:t>Unterschiede:</a:t>
            </a:r>
          </a:p>
          <a:p>
            <a:pPr>
              <a:buFontTx/>
              <a:buChar char="-"/>
            </a:pPr>
            <a:r>
              <a:rPr lang="de-DE" b="1" dirty="0">
                <a:latin typeface="Calibri" pitchFamily="34" charset="0"/>
                <a:sym typeface="Wingdings" pitchFamily="2" charset="2"/>
              </a:rPr>
              <a:t>Anstatt Drehknopf für Lautstärke +/- Taste</a:t>
            </a:r>
          </a:p>
          <a:p>
            <a:pPr>
              <a:buFontTx/>
              <a:buChar char="-"/>
            </a:pPr>
            <a:r>
              <a:rPr lang="de-DE" b="1" dirty="0">
                <a:latin typeface="Calibri" pitchFamily="34" charset="0"/>
                <a:sym typeface="Wingdings" pitchFamily="2" charset="2"/>
              </a:rPr>
              <a:t>Kein </a:t>
            </a:r>
            <a:r>
              <a:rPr lang="de-DE" b="1" dirty="0" err="1">
                <a:latin typeface="Calibri" pitchFamily="34" charset="0"/>
                <a:sym typeface="Wingdings" pitchFamily="2" charset="2"/>
              </a:rPr>
              <a:t>Sidekey</a:t>
            </a:r>
            <a:r>
              <a:rPr lang="de-DE" b="1" dirty="0">
                <a:latin typeface="Calibri" pitchFamily="34" charset="0"/>
                <a:sym typeface="Wingdings" pitchFamily="2" charset="2"/>
              </a:rPr>
              <a:t> für schnelles DMO/TMO umschalten</a:t>
            </a:r>
          </a:p>
          <a:p>
            <a:pPr>
              <a:buFontTx/>
              <a:buChar char="-"/>
            </a:pPr>
            <a:endParaRPr lang="de-DE" b="1" dirty="0">
              <a:latin typeface="Calibri" pitchFamily="34" charset="0"/>
              <a:sym typeface="Wingdings" pitchFamily="2" charset="2"/>
            </a:endParaRPr>
          </a:p>
          <a:p>
            <a:pPr>
              <a:buFontTx/>
              <a:buChar char="-"/>
            </a:pPr>
            <a:r>
              <a:rPr lang="de-DE" b="1" dirty="0">
                <a:solidFill>
                  <a:srgbClr val="FF0000"/>
                </a:solidFill>
                <a:latin typeface="Calibri" pitchFamily="34" charset="0"/>
                <a:sym typeface="Wingdings" pitchFamily="2" charset="2"/>
              </a:rPr>
              <a:t>ACHTUNG: </a:t>
            </a:r>
          </a:p>
          <a:p>
            <a:pPr lvl="1">
              <a:buFontTx/>
              <a:buChar char="-"/>
            </a:pPr>
            <a:r>
              <a:rPr lang="de-DE" b="1" dirty="0">
                <a:solidFill>
                  <a:srgbClr val="FF0000"/>
                </a:solidFill>
                <a:latin typeface="Calibri" pitchFamily="34" charset="0"/>
                <a:sym typeface="Wingdings" pitchFamily="2" charset="2"/>
              </a:rPr>
              <a:t>sprechen auf der Display abgewandten Seite</a:t>
            </a:r>
            <a:endParaRPr lang="de-DE" b="1" dirty="0">
              <a:solidFill>
                <a:srgbClr val="FF0000"/>
              </a:solidFill>
              <a:latin typeface="Calibri" pitchFamily="34" charset="0"/>
            </a:endParaRPr>
          </a:p>
        </p:txBody>
      </p:sp>
      <p:pic>
        <p:nvPicPr>
          <p:cNvPr id="39938" name="Picture 2" descr="C:\Users\roesslert1\Desktop\privat\FF\Funk\HBC2-Farb-Bedienhandapparate-Set-IP55-fuer-Sepura-SRG3x00.jpg"/>
          <p:cNvPicPr>
            <a:picLocks noChangeAspect="1" noChangeArrowheads="1"/>
          </p:cNvPicPr>
          <p:nvPr/>
        </p:nvPicPr>
        <p:blipFill>
          <a:blip r:embed="rId2" cstate="print"/>
          <a:srcRect/>
          <a:stretch>
            <a:fillRect/>
          </a:stretch>
        </p:blipFill>
        <p:spPr bwMode="auto">
          <a:xfrm>
            <a:off x="5831632" y="3140968"/>
            <a:ext cx="3312368" cy="3312368"/>
          </a:xfrm>
          <a:prstGeom prst="rect">
            <a:avLst/>
          </a:prstGeom>
          <a:noFill/>
        </p:spPr>
      </p:pic>
      <p:pic>
        <p:nvPicPr>
          <p:cNvPr id="51202" name="Picture 2" descr="https://www.selectric.de/images/content/SRG3900/galerie/thumb/SRG3900.jpg"/>
          <p:cNvPicPr>
            <a:picLocks noChangeAspect="1" noChangeArrowheads="1"/>
          </p:cNvPicPr>
          <p:nvPr/>
        </p:nvPicPr>
        <p:blipFill>
          <a:blip r:embed="rId3" cstate="print"/>
          <a:srcRect/>
          <a:stretch>
            <a:fillRect/>
          </a:stretch>
        </p:blipFill>
        <p:spPr bwMode="auto">
          <a:xfrm>
            <a:off x="4932040" y="5157192"/>
            <a:ext cx="1905000" cy="1057276"/>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 Si Box   -   </a:t>
            </a:r>
            <a:r>
              <a:rPr lang="de-DE" dirty="0" err="1"/>
              <a:t>Aussendurchsagen</a:t>
            </a:r>
            <a:endParaRPr lang="de-DE" dirty="0"/>
          </a:p>
        </p:txBody>
      </p:sp>
      <p:pic>
        <p:nvPicPr>
          <p:cNvPr id="4" name="Picture 2" descr="C:\Users\roesslert1\Desktop\privat\FF\Funk\HBC2-Farb-Bedienhandapparate-Set-IP55-fuer-Sepura-SRG3x00.jpg"/>
          <p:cNvPicPr>
            <a:picLocks noChangeAspect="1" noChangeArrowheads="1"/>
          </p:cNvPicPr>
          <p:nvPr/>
        </p:nvPicPr>
        <p:blipFill>
          <a:blip r:embed="rId3" cstate="print"/>
          <a:srcRect/>
          <a:stretch>
            <a:fillRect/>
          </a:stretch>
        </p:blipFill>
        <p:spPr bwMode="auto">
          <a:xfrm>
            <a:off x="5831632" y="3140968"/>
            <a:ext cx="3312368" cy="3312368"/>
          </a:xfrm>
          <a:prstGeom prst="rect">
            <a:avLst/>
          </a:prstGeom>
          <a:noFill/>
        </p:spPr>
      </p:pic>
      <p:pic>
        <p:nvPicPr>
          <p:cNvPr id="5" name="Picture 2" descr="https://www.selectric.de/images/content/SRG3900/galerie/thumb/SRG3900.jpg"/>
          <p:cNvPicPr>
            <a:picLocks noChangeAspect="1" noChangeArrowheads="1"/>
          </p:cNvPicPr>
          <p:nvPr/>
        </p:nvPicPr>
        <p:blipFill>
          <a:blip r:embed="rId4" cstate="print"/>
          <a:srcRect/>
          <a:stretch>
            <a:fillRect/>
          </a:stretch>
        </p:blipFill>
        <p:spPr bwMode="auto">
          <a:xfrm>
            <a:off x="5724128" y="5800724"/>
            <a:ext cx="1905000" cy="1057276"/>
          </a:xfrm>
          <a:prstGeom prst="rect">
            <a:avLst/>
          </a:prstGeom>
          <a:noFill/>
        </p:spPr>
      </p:pic>
      <p:sp>
        <p:nvSpPr>
          <p:cNvPr id="6" name="TextBox 5"/>
          <p:cNvSpPr txBox="1"/>
          <p:nvPr>
            <p:custDataLst>
              <p:tags r:id="rId1"/>
            </p:custDataLst>
          </p:nvPr>
        </p:nvSpPr>
        <p:spPr>
          <a:xfrm>
            <a:off x="467544" y="1124744"/>
            <a:ext cx="7776864" cy="4997128"/>
          </a:xfrm>
          <a:prstGeom prst="rect">
            <a:avLst/>
          </a:prstGeom>
          <a:noFill/>
        </p:spPr>
        <p:txBody>
          <a:bodyPr wrap="square" lIns="36000" tIns="36000" rIns="36000" bIns="36000" rtlCol="0">
            <a:spAutoFit/>
          </a:bodyPr>
          <a:lstStyle/>
          <a:p>
            <a:r>
              <a:rPr lang="de-DE" sz="1600" dirty="0"/>
              <a:t>Für Fahrzeuge welche zur Bevölkerungswarnung bis jetzt die LUV – Schaltung im Analogen</a:t>
            </a:r>
          </a:p>
          <a:p>
            <a:r>
              <a:rPr lang="de-DE" sz="1600" dirty="0"/>
              <a:t>Funkgerät eingesetzt haben muss nach dem Umstieg auf Digitalfunk eine Ersatzlösung eingebaut werden.</a:t>
            </a:r>
          </a:p>
          <a:p>
            <a:endParaRPr lang="de-DE" sz="1600" dirty="0"/>
          </a:p>
          <a:p>
            <a:r>
              <a:rPr lang="de-DE" sz="1600" dirty="0"/>
              <a:t>Option 1:</a:t>
            </a:r>
          </a:p>
          <a:p>
            <a:r>
              <a:rPr lang="de-DE" sz="1600" dirty="0"/>
              <a:t>Einbau einer SOSI Box von </a:t>
            </a:r>
            <a:r>
              <a:rPr lang="de-DE" sz="1600" dirty="0" err="1"/>
              <a:t>Selectric</a:t>
            </a:r>
            <a:r>
              <a:rPr lang="de-DE" sz="1600" dirty="0"/>
              <a:t> mit Verstärker, damit die Durchsagen über das Bedienteil HBC2 der Digitalfunkanlage durchgeführt werden kann</a:t>
            </a:r>
          </a:p>
          <a:p>
            <a:r>
              <a:rPr lang="de-DE" sz="1600" dirty="0"/>
              <a:t>Bedienung:</a:t>
            </a:r>
          </a:p>
          <a:p>
            <a:endParaRPr lang="de-DE" sz="1600" dirty="0"/>
          </a:p>
          <a:p>
            <a:r>
              <a:rPr lang="de-DE" sz="1600" dirty="0"/>
              <a:t>#4 = </a:t>
            </a:r>
            <a:r>
              <a:rPr lang="de-DE" sz="1600" dirty="0" err="1"/>
              <a:t>Aussendurchsage</a:t>
            </a:r>
            <a:endParaRPr lang="de-DE" sz="1600" dirty="0"/>
          </a:p>
          <a:p>
            <a:r>
              <a:rPr lang="de-DE" sz="1600" dirty="0"/>
              <a:t>#5 = Funk </a:t>
            </a:r>
            <a:r>
              <a:rPr lang="de-DE" sz="1600" dirty="0" err="1"/>
              <a:t>Aussen</a:t>
            </a:r>
            <a:r>
              <a:rPr lang="de-DE" sz="1600" dirty="0"/>
              <a:t> (Wenn programmiert) </a:t>
            </a:r>
            <a:r>
              <a:rPr lang="de-DE" sz="1600" dirty="0">
                <a:sym typeface="Wingdings" panose="05000000000000000000" pitchFamily="2" charset="2"/>
              </a:rPr>
              <a:t> Nicht erlaubt!</a:t>
            </a:r>
            <a:endParaRPr lang="de-DE" sz="1600" dirty="0"/>
          </a:p>
          <a:p>
            <a:r>
              <a:rPr lang="de-DE" sz="1600" dirty="0"/>
              <a:t>#0 = Zurück</a:t>
            </a:r>
          </a:p>
          <a:p>
            <a:endParaRPr lang="de-DE" sz="1600" dirty="0"/>
          </a:p>
          <a:p>
            <a:endParaRPr lang="de-DE" sz="1600" dirty="0"/>
          </a:p>
          <a:p>
            <a:r>
              <a:rPr lang="de-DE" sz="1600" dirty="0"/>
              <a:t>Option 2: </a:t>
            </a:r>
          </a:p>
          <a:p>
            <a:r>
              <a:rPr lang="de-DE" sz="1600" dirty="0"/>
              <a:t>Einbau eines externen Verstärkers mit eigenständigem Mikrofon</a:t>
            </a:r>
          </a:p>
          <a:p>
            <a:endParaRPr lang="de-DE" sz="1600" dirty="0"/>
          </a:p>
          <a:p>
            <a:endParaRPr lang="de-DE" sz="1600" dirty="0"/>
          </a:p>
          <a:p>
            <a:r>
              <a:rPr lang="de-DE" sz="1600" dirty="0"/>
              <a:t>Wichtig: Die Funktion zur Bevölkerungswarnung muss erhalten bleiben.</a:t>
            </a:r>
          </a:p>
          <a:p>
            <a:endParaRPr lang="de-DE" sz="16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Gerätebedienung</a:t>
            </a:r>
            <a:endParaRPr lang="en-US" dirty="0"/>
          </a:p>
        </p:txBody>
      </p:sp>
      <p:sp>
        <p:nvSpPr>
          <p:cNvPr id="3" name="Inhaltsplatzhalter 2"/>
          <p:cNvSpPr>
            <a:spLocks noGrp="1"/>
          </p:cNvSpPr>
          <p:nvPr>
            <p:ph idx="1"/>
          </p:nvPr>
        </p:nvSpPr>
        <p:spPr>
          <a:xfrm>
            <a:off x="467544" y="764704"/>
            <a:ext cx="8229600" cy="532656"/>
          </a:xfrm>
        </p:spPr>
        <p:txBody>
          <a:bodyPr/>
          <a:lstStyle/>
          <a:p>
            <a:r>
              <a:rPr lang="en-US" dirty="0" err="1"/>
              <a:t>Schneller</a:t>
            </a:r>
            <a:r>
              <a:rPr lang="en-US" dirty="0"/>
              <a:t> </a:t>
            </a:r>
            <a:r>
              <a:rPr lang="en-US" dirty="0" err="1"/>
              <a:t>Gruppenwechsel</a:t>
            </a:r>
            <a:r>
              <a:rPr lang="en-US" dirty="0"/>
              <a:t> per </a:t>
            </a:r>
            <a:r>
              <a:rPr lang="en-US" dirty="0" err="1"/>
              <a:t>KurzWahl</a:t>
            </a:r>
            <a:endParaRPr lang="en-US" dirty="0"/>
          </a:p>
        </p:txBody>
      </p:sp>
      <p:pic>
        <p:nvPicPr>
          <p:cNvPr id="4" name="Grafik 3">
            <a:extLst>
              <a:ext uri="{FF2B5EF4-FFF2-40B4-BE49-F238E27FC236}">
                <a16:creationId xmlns:a16="http://schemas.microsoft.com/office/drawing/2014/main" id="{06550B98-E28D-40E0-AF5D-00ADF0E6ACE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7504" y="1196752"/>
            <a:ext cx="9144000" cy="5319466"/>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Gerätebedienung</a:t>
            </a:r>
            <a:endParaRPr lang="en-US" dirty="0"/>
          </a:p>
        </p:txBody>
      </p:sp>
      <p:sp>
        <p:nvSpPr>
          <p:cNvPr id="3" name="Inhaltsplatzhalter 2"/>
          <p:cNvSpPr>
            <a:spLocks noGrp="1"/>
          </p:cNvSpPr>
          <p:nvPr>
            <p:ph idx="1"/>
          </p:nvPr>
        </p:nvSpPr>
        <p:spPr>
          <a:xfrm>
            <a:off x="467544" y="764704"/>
            <a:ext cx="8229600" cy="532656"/>
          </a:xfrm>
        </p:spPr>
        <p:txBody>
          <a:bodyPr/>
          <a:lstStyle/>
          <a:p>
            <a:r>
              <a:rPr lang="en-US" dirty="0" err="1"/>
              <a:t>Schneller</a:t>
            </a:r>
            <a:r>
              <a:rPr lang="en-US" dirty="0"/>
              <a:t> </a:t>
            </a:r>
            <a:r>
              <a:rPr lang="en-US" dirty="0" err="1"/>
              <a:t>Gruppenwechsel</a:t>
            </a:r>
            <a:r>
              <a:rPr lang="en-US" dirty="0"/>
              <a:t> per </a:t>
            </a:r>
            <a:r>
              <a:rPr lang="en-US" dirty="0" err="1"/>
              <a:t>KurzWahl</a:t>
            </a:r>
            <a:endParaRPr lang="en-US" dirty="0"/>
          </a:p>
        </p:txBody>
      </p:sp>
      <p:pic>
        <p:nvPicPr>
          <p:cNvPr id="4" name="Grafik 3">
            <a:extLst>
              <a:ext uri="{FF2B5EF4-FFF2-40B4-BE49-F238E27FC236}">
                <a16:creationId xmlns:a16="http://schemas.microsoft.com/office/drawing/2014/main" id="{F5BECDCE-6789-4C99-A58B-5E5D99869C7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3528" y="1261661"/>
            <a:ext cx="8135888" cy="5321701"/>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Gateway TMO-DMO</a:t>
            </a:r>
          </a:p>
        </p:txBody>
      </p:sp>
      <p:pic>
        <p:nvPicPr>
          <p:cNvPr id="5" name="Grafik 4"/>
          <p:cNvPicPr>
            <a:picLocks noChangeAspect="1"/>
          </p:cNvPicPr>
          <p:nvPr/>
        </p:nvPicPr>
        <p:blipFill rotWithShape="1">
          <a:blip r:embed="rId2" cstate="print">
            <a:extLst>
              <a:ext uri="{28A0092B-C50C-407E-A947-70E740481C1C}">
                <a14:useLocalDpi xmlns:a14="http://schemas.microsoft.com/office/drawing/2010/main" val="0"/>
              </a:ext>
            </a:extLst>
          </a:blip>
          <a:srcRect l="19104" t="5201" r="23225" b="-3927"/>
          <a:stretch/>
        </p:blipFill>
        <p:spPr>
          <a:xfrm rot="5400000">
            <a:off x="20098" y="2212972"/>
            <a:ext cx="3290232" cy="3168352"/>
          </a:xfrm>
          <a:prstGeom prst="rect">
            <a:avLst/>
          </a:prstGeom>
        </p:spPr>
      </p:pic>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13775" t="12201" r="26376"/>
          <a:stretch/>
        </p:blipFill>
        <p:spPr>
          <a:xfrm rot="5400000">
            <a:off x="4667441" y="2426499"/>
            <a:ext cx="3214625" cy="2652691"/>
          </a:xfrm>
          <a:prstGeom prst="rect">
            <a:avLst/>
          </a:prstGeom>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19288" t="68201" r="72837" b="5200"/>
          <a:stretch/>
        </p:blipFill>
        <p:spPr>
          <a:xfrm rot="5400000">
            <a:off x="3715732" y="1827996"/>
            <a:ext cx="720080" cy="1368152"/>
          </a:xfrm>
          <a:prstGeom prst="rect">
            <a:avLst/>
          </a:prstGeom>
        </p:spPr>
      </p:pic>
      <p:pic>
        <p:nvPicPr>
          <p:cNvPr id="57" name="Grafik 56"/>
          <p:cNvPicPr>
            <a:picLocks noChangeAspect="1"/>
          </p:cNvPicPr>
          <p:nvPr/>
        </p:nvPicPr>
        <p:blipFill rotWithShape="1">
          <a:blip r:embed="rId5" cstate="print">
            <a:extLst>
              <a:ext uri="{28A0092B-C50C-407E-A947-70E740481C1C}">
                <a14:useLocalDpi xmlns:a14="http://schemas.microsoft.com/office/drawing/2010/main" val="0"/>
              </a:ext>
            </a:extLst>
          </a:blip>
          <a:srcRect l="87012" t="43000" r="5900" b="34600"/>
          <a:stretch/>
        </p:blipFill>
        <p:spPr>
          <a:xfrm rot="5400000">
            <a:off x="7992380" y="1894974"/>
            <a:ext cx="648072" cy="1152128"/>
          </a:xfrm>
          <a:prstGeom prst="rect">
            <a:avLst/>
          </a:prstGeom>
        </p:spPr>
      </p:pic>
      <p:sp>
        <p:nvSpPr>
          <p:cNvPr id="58" name="Rechteck 9"/>
          <p:cNvSpPr>
            <a:spLocks noChangeArrowheads="1"/>
          </p:cNvSpPr>
          <p:nvPr/>
        </p:nvSpPr>
        <p:spPr bwMode="auto">
          <a:xfrm>
            <a:off x="221765" y="5404611"/>
            <a:ext cx="2766059" cy="646331"/>
          </a:xfrm>
          <a:prstGeom prst="rect">
            <a:avLst/>
          </a:prstGeom>
          <a:noFill/>
          <a:ln w="9525">
            <a:noFill/>
            <a:miter lim="800000"/>
            <a:headEnd/>
            <a:tailEnd/>
          </a:ln>
        </p:spPr>
        <p:txBody>
          <a:bodyPr wrap="square">
            <a:spAutoFit/>
          </a:bodyPr>
          <a:lstStyle/>
          <a:p>
            <a:r>
              <a:rPr lang="de-DE" b="1" dirty="0">
                <a:latin typeface="Calibri" pitchFamily="34" charset="0"/>
              </a:rPr>
              <a:t>DMO Gruppe wählen</a:t>
            </a:r>
          </a:p>
          <a:p>
            <a:r>
              <a:rPr lang="de-DE" dirty="0">
                <a:solidFill>
                  <a:srgbClr val="FF0000"/>
                </a:solidFill>
                <a:latin typeface="Calibri" pitchFamily="34" charset="0"/>
              </a:rPr>
              <a:t>Mode Taste kurz </a:t>
            </a:r>
            <a:r>
              <a:rPr lang="de-DE" dirty="0">
                <a:latin typeface="Calibri" pitchFamily="34" charset="0"/>
              </a:rPr>
              <a:t>drücken, </a:t>
            </a:r>
            <a:endParaRPr lang="de-DE" b="1" dirty="0">
              <a:latin typeface="Calibri" pitchFamily="34" charset="0"/>
            </a:endParaRPr>
          </a:p>
        </p:txBody>
      </p:sp>
      <p:sp>
        <p:nvSpPr>
          <p:cNvPr id="8" name="Textfeld 7"/>
          <p:cNvSpPr txBox="1"/>
          <p:nvPr/>
        </p:nvSpPr>
        <p:spPr>
          <a:xfrm>
            <a:off x="3437937" y="2854992"/>
            <a:ext cx="1275670" cy="923330"/>
          </a:xfrm>
          <a:prstGeom prst="rect">
            <a:avLst/>
          </a:prstGeom>
          <a:noFill/>
        </p:spPr>
        <p:txBody>
          <a:bodyPr wrap="none" rtlCol="0">
            <a:spAutoFit/>
          </a:bodyPr>
          <a:lstStyle/>
          <a:p>
            <a:pPr algn="ctr"/>
            <a:r>
              <a:rPr lang="de-DE" dirty="0">
                <a:solidFill>
                  <a:srgbClr val="FF0000"/>
                </a:solidFill>
                <a:latin typeface="Calibri" pitchFamily="34" charset="0"/>
              </a:rPr>
              <a:t>Mode Taste</a:t>
            </a:r>
          </a:p>
          <a:p>
            <a:pPr algn="ctr"/>
            <a:r>
              <a:rPr lang="de-DE" dirty="0">
                <a:solidFill>
                  <a:srgbClr val="FF0000"/>
                </a:solidFill>
                <a:latin typeface="Calibri" pitchFamily="34" charset="0"/>
              </a:rPr>
              <a:t>bzw.</a:t>
            </a:r>
          </a:p>
          <a:p>
            <a:pPr algn="ctr"/>
            <a:r>
              <a:rPr lang="de-DE" dirty="0">
                <a:solidFill>
                  <a:srgbClr val="FF0000"/>
                </a:solidFill>
                <a:latin typeface="Calibri" pitchFamily="34" charset="0"/>
              </a:rPr>
              <a:t>Ein/Aus</a:t>
            </a:r>
            <a:endParaRPr lang="de-DE" dirty="0"/>
          </a:p>
        </p:txBody>
      </p:sp>
      <p:sp>
        <p:nvSpPr>
          <p:cNvPr id="9" name="Textfeld 8"/>
          <p:cNvSpPr txBox="1"/>
          <p:nvPr/>
        </p:nvSpPr>
        <p:spPr>
          <a:xfrm>
            <a:off x="7643651" y="2780341"/>
            <a:ext cx="1401918" cy="523220"/>
          </a:xfrm>
          <a:prstGeom prst="rect">
            <a:avLst/>
          </a:prstGeom>
          <a:noFill/>
        </p:spPr>
        <p:txBody>
          <a:bodyPr wrap="square" rtlCol="0">
            <a:spAutoFit/>
          </a:bodyPr>
          <a:lstStyle/>
          <a:p>
            <a:pPr algn="ctr"/>
            <a:r>
              <a:rPr lang="de-DE" sz="1400" dirty="0">
                <a:latin typeface="Calibri" pitchFamily="34" charset="0"/>
              </a:rPr>
              <a:t>Navigationstaste </a:t>
            </a:r>
          </a:p>
          <a:p>
            <a:pPr algn="ctr"/>
            <a:r>
              <a:rPr lang="de-DE" sz="1400" dirty="0">
                <a:latin typeface="Calibri" pitchFamily="34" charset="0"/>
              </a:rPr>
              <a:t>nach unten</a:t>
            </a:r>
            <a:endParaRPr lang="de-DE" sz="1400" dirty="0"/>
          </a:p>
        </p:txBody>
      </p:sp>
      <p:sp>
        <p:nvSpPr>
          <p:cNvPr id="10" name="Textfeld 9"/>
          <p:cNvSpPr txBox="1"/>
          <p:nvPr/>
        </p:nvSpPr>
        <p:spPr>
          <a:xfrm>
            <a:off x="240056" y="1700808"/>
            <a:ext cx="5940601" cy="369332"/>
          </a:xfrm>
          <a:prstGeom prst="rect">
            <a:avLst/>
          </a:prstGeom>
          <a:noFill/>
        </p:spPr>
        <p:txBody>
          <a:bodyPr wrap="none" rtlCol="0">
            <a:spAutoFit/>
          </a:bodyPr>
          <a:lstStyle/>
          <a:p>
            <a:r>
              <a:rPr lang="de-DE" dirty="0"/>
              <a:t>„</a:t>
            </a:r>
            <a:r>
              <a:rPr lang="de-DE" b="1" dirty="0"/>
              <a:t>Gateway Modus</a:t>
            </a:r>
            <a:r>
              <a:rPr lang="de-DE" dirty="0"/>
              <a:t>“ unter Einstellungen&gt;Reiter „</a:t>
            </a:r>
            <a:r>
              <a:rPr lang="de-DE" b="1" dirty="0"/>
              <a:t>2</a:t>
            </a:r>
            <a:r>
              <a:rPr lang="de-DE" dirty="0"/>
              <a:t>“ auswählen.</a:t>
            </a:r>
          </a:p>
        </p:txBody>
      </p:sp>
      <p:sp>
        <p:nvSpPr>
          <p:cNvPr id="59" name="Rechteck 9"/>
          <p:cNvSpPr>
            <a:spLocks noChangeArrowheads="1"/>
          </p:cNvSpPr>
          <p:nvPr/>
        </p:nvSpPr>
        <p:spPr bwMode="auto">
          <a:xfrm>
            <a:off x="221765" y="5402671"/>
            <a:ext cx="8165324" cy="923330"/>
          </a:xfrm>
          <a:prstGeom prst="rect">
            <a:avLst/>
          </a:prstGeom>
          <a:noFill/>
          <a:ln w="9525">
            <a:noFill/>
            <a:miter lim="800000"/>
            <a:headEnd/>
            <a:tailEnd/>
          </a:ln>
        </p:spPr>
        <p:txBody>
          <a:bodyPr wrap="square">
            <a:spAutoFit/>
          </a:bodyPr>
          <a:lstStyle/>
          <a:p>
            <a:br>
              <a:rPr lang="de-DE" dirty="0">
                <a:solidFill>
                  <a:srgbClr val="FF0000"/>
                </a:solidFill>
                <a:latin typeface="Calibri" pitchFamily="34" charset="0"/>
              </a:rPr>
            </a:br>
            <a:r>
              <a:rPr lang="de-DE" dirty="0">
                <a:solidFill>
                  <a:srgbClr val="FF0000"/>
                </a:solidFill>
                <a:latin typeface="Calibri" pitchFamily="34" charset="0"/>
              </a:rPr>
              <a:t>                                              </a:t>
            </a:r>
            <a:r>
              <a:rPr lang="de-DE" b="1" dirty="0">
                <a:latin typeface="Calibri" pitchFamily="34" charset="0"/>
              </a:rPr>
              <a:t>Ordner „DMO-neu“ </a:t>
            </a:r>
            <a:r>
              <a:rPr lang="de-DE" dirty="0">
                <a:latin typeface="Calibri" pitchFamily="34" charset="0"/>
              </a:rPr>
              <a:t>mit Navigationstaste nach links/rechts </a:t>
            </a:r>
            <a:r>
              <a:rPr lang="de-DE" b="1" dirty="0">
                <a:latin typeface="Calibri" pitchFamily="34" charset="0"/>
              </a:rPr>
              <a:t>wählen:</a:t>
            </a:r>
          </a:p>
        </p:txBody>
      </p:sp>
      <p:sp>
        <p:nvSpPr>
          <p:cNvPr id="60" name="Rechteck 9"/>
          <p:cNvSpPr>
            <a:spLocks noChangeArrowheads="1"/>
          </p:cNvSpPr>
          <p:nvPr/>
        </p:nvSpPr>
        <p:spPr bwMode="auto">
          <a:xfrm>
            <a:off x="273981" y="5389575"/>
            <a:ext cx="8596037" cy="923330"/>
          </a:xfrm>
          <a:prstGeom prst="rect">
            <a:avLst/>
          </a:prstGeom>
          <a:noFill/>
          <a:ln w="9525">
            <a:noFill/>
            <a:miter lim="800000"/>
            <a:headEnd/>
            <a:tailEnd/>
          </a:ln>
        </p:spPr>
        <p:txBody>
          <a:bodyPr wrap="square">
            <a:spAutoFit/>
          </a:bodyPr>
          <a:lstStyle/>
          <a:p>
            <a:endParaRPr lang="de-DE" dirty="0">
              <a:latin typeface="Calibri" pitchFamily="34" charset="0"/>
            </a:endParaRPr>
          </a:p>
          <a:p>
            <a:endParaRPr lang="de-DE" dirty="0">
              <a:latin typeface="Calibri" pitchFamily="34" charset="0"/>
            </a:endParaRPr>
          </a:p>
          <a:p>
            <a:r>
              <a:rPr lang="de-DE" dirty="0">
                <a:latin typeface="Calibri" pitchFamily="34" charset="0"/>
              </a:rPr>
              <a:t>               Mit Navigationstaste nach unten </a:t>
            </a:r>
            <a:r>
              <a:rPr lang="de-DE" b="1" dirty="0">
                <a:latin typeface="Calibri" pitchFamily="34" charset="0"/>
              </a:rPr>
              <a:t>bestätigen</a:t>
            </a:r>
          </a:p>
        </p:txBody>
      </p:sp>
      <p:sp>
        <p:nvSpPr>
          <p:cNvPr id="3" name="Textfeld 2"/>
          <p:cNvSpPr txBox="1"/>
          <p:nvPr/>
        </p:nvSpPr>
        <p:spPr>
          <a:xfrm>
            <a:off x="3177382" y="3861048"/>
            <a:ext cx="1970682" cy="1200329"/>
          </a:xfrm>
          <a:prstGeom prst="rect">
            <a:avLst/>
          </a:prstGeom>
          <a:noFill/>
        </p:spPr>
        <p:txBody>
          <a:bodyPr wrap="square" rtlCol="0">
            <a:spAutoFit/>
          </a:bodyPr>
          <a:lstStyle/>
          <a:p>
            <a:r>
              <a:rPr lang="de-DE" dirty="0"/>
              <a:t>In TMO-Gruppe die </a:t>
            </a:r>
            <a:r>
              <a:rPr lang="de-DE" b="1" dirty="0"/>
              <a:t>aktiv</a:t>
            </a:r>
            <a:r>
              <a:rPr lang="de-DE" dirty="0"/>
              <a:t> ist wird weitergeleitet!</a:t>
            </a:r>
            <a:br>
              <a:rPr lang="de-DE" dirty="0"/>
            </a:br>
            <a:r>
              <a:rPr lang="de-DE" dirty="0"/>
              <a:t>Ggf. vorher ändern</a:t>
            </a:r>
          </a:p>
        </p:txBody>
      </p:sp>
    </p:spTree>
    <p:extLst>
      <p:ext uri="{BB962C8B-B14F-4D97-AF65-F5344CB8AC3E}">
        <p14:creationId xmlns:p14="http://schemas.microsoft.com/office/powerpoint/2010/main" val="354320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9" grpId="0"/>
      <p:bldP spid="60" grpId="0"/>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Aufbau Digitalfunk</a:t>
            </a:r>
          </a:p>
        </p:txBody>
      </p:sp>
      <p:sp>
        <p:nvSpPr>
          <p:cNvPr id="4" name="Textfeld 3"/>
          <p:cNvSpPr txBox="1"/>
          <p:nvPr/>
        </p:nvSpPr>
        <p:spPr>
          <a:xfrm>
            <a:off x="611560" y="1124744"/>
            <a:ext cx="7632700" cy="288032"/>
          </a:xfrm>
          <a:prstGeom prst="rect">
            <a:avLst/>
          </a:prstGeom>
          <a:solidFill>
            <a:schemeClr val="bg1">
              <a:lumMod val="75000"/>
            </a:schemeClr>
          </a:solidFill>
          <a:effectLst>
            <a:outerShdw blurRad="63500" sx="102000" sy="102000" algn="ctr" rotWithShape="0">
              <a:prstClr val="black">
                <a:alpha val="40000"/>
              </a:prstClr>
            </a:outerShdw>
          </a:effectLst>
        </p:spPr>
        <p:txBody>
          <a:bodyPr wrap="none" anchor="ctr">
            <a:normAutofit fontScale="25000" lnSpcReduction="20000"/>
          </a:bodyPr>
          <a:lstStyle/>
          <a:p>
            <a:pPr algn="ctr" fontAlgn="auto">
              <a:spcAft>
                <a:spcPts val="0"/>
              </a:spcAft>
              <a:defRPr/>
            </a:pPr>
            <a:r>
              <a:rPr lang="de-DE" sz="8000" dirty="0">
                <a:latin typeface="+mj-lt"/>
                <a:ea typeface="+mj-ea"/>
                <a:cs typeface="+mj-cs"/>
              </a:rPr>
              <a:t>Gateway TMO-DMO</a:t>
            </a:r>
          </a:p>
        </p:txBody>
      </p:sp>
      <p:pic>
        <p:nvPicPr>
          <p:cNvPr id="3" name="Grafik 2"/>
          <p:cNvPicPr>
            <a:picLocks noChangeAspect="1"/>
          </p:cNvPicPr>
          <p:nvPr/>
        </p:nvPicPr>
        <p:blipFill rotWithShape="1">
          <a:blip r:embed="rId2" cstate="print">
            <a:extLst>
              <a:ext uri="{28A0092B-C50C-407E-A947-70E740481C1C}">
                <a14:useLocalDpi xmlns:a14="http://schemas.microsoft.com/office/drawing/2010/main" val="0"/>
              </a:ext>
            </a:extLst>
          </a:blip>
          <a:srcRect l="15350" t="9401" r="5900" b="8400"/>
          <a:stretch/>
        </p:blipFill>
        <p:spPr>
          <a:xfrm rot="5400000">
            <a:off x="-176250" y="2739855"/>
            <a:ext cx="3816424" cy="2240805"/>
          </a:xfrm>
          <a:prstGeom prst="rect">
            <a:avLst/>
          </a:prstGeom>
        </p:spPr>
      </p:pic>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31889" t="2401" r="21650" b="8001"/>
          <a:stretch/>
        </p:blipFill>
        <p:spPr>
          <a:xfrm rot="5400000">
            <a:off x="5621729" y="1845438"/>
            <a:ext cx="2515924" cy="2729138"/>
          </a:xfrm>
          <a:prstGeom prst="rect">
            <a:avLst/>
          </a:prstGeom>
        </p:spPr>
      </p:pic>
      <p:pic>
        <p:nvPicPr>
          <p:cNvPr id="8" name="Grafik 7"/>
          <p:cNvPicPr>
            <a:picLocks noChangeAspect="1"/>
          </p:cNvPicPr>
          <p:nvPr/>
        </p:nvPicPr>
        <p:blipFill rotWithShape="1">
          <a:blip r:embed="rId4" cstate="print">
            <a:extLst>
              <a:ext uri="{28A0092B-C50C-407E-A947-70E740481C1C}">
                <a14:useLocalDpi xmlns:a14="http://schemas.microsoft.com/office/drawing/2010/main" val="0"/>
              </a:ext>
            </a:extLst>
          </a:blip>
          <a:srcRect l="85437" t="66800" r="5901" b="19200"/>
          <a:stretch/>
        </p:blipFill>
        <p:spPr>
          <a:xfrm rot="5400000">
            <a:off x="3025290" y="3242411"/>
            <a:ext cx="712879" cy="648072"/>
          </a:xfrm>
          <a:prstGeom prst="rect">
            <a:avLst/>
          </a:prstGeom>
        </p:spPr>
      </p:pic>
      <p:sp>
        <p:nvSpPr>
          <p:cNvPr id="10" name="Textfeld 9"/>
          <p:cNvSpPr txBox="1"/>
          <p:nvPr/>
        </p:nvSpPr>
        <p:spPr>
          <a:xfrm>
            <a:off x="395536" y="1504471"/>
            <a:ext cx="4656724" cy="369332"/>
          </a:xfrm>
          <a:prstGeom prst="rect">
            <a:avLst/>
          </a:prstGeom>
          <a:noFill/>
        </p:spPr>
        <p:txBody>
          <a:bodyPr wrap="none" rtlCol="0">
            <a:spAutoFit/>
          </a:bodyPr>
          <a:lstStyle/>
          <a:p>
            <a:r>
              <a:rPr lang="de-DE" dirty="0"/>
              <a:t>Gewünschte DMO Gruppe (</a:t>
            </a:r>
            <a:r>
              <a:rPr lang="de-DE" dirty="0" err="1"/>
              <a:t>z.b.</a:t>
            </a:r>
            <a:r>
              <a:rPr lang="de-DE" dirty="0"/>
              <a:t> 307_F*) wählen</a:t>
            </a:r>
          </a:p>
        </p:txBody>
      </p:sp>
      <p:sp>
        <p:nvSpPr>
          <p:cNvPr id="11" name="Textfeld 10"/>
          <p:cNvSpPr txBox="1"/>
          <p:nvPr/>
        </p:nvSpPr>
        <p:spPr>
          <a:xfrm>
            <a:off x="4815798" y="1504471"/>
            <a:ext cx="2059731" cy="369332"/>
          </a:xfrm>
          <a:prstGeom prst="rect">
            <a:avLst/>
          </a:prstGeom>
          <a:noFill/>
        </p:spPr>
        <p:txBody>
          <a:bodyPr wrap="none" rtlCol="0">
            <a:spAutoFit/>
          </a:bodyPr>
          <a:lstStyle/>
          <a:p>
            <a:r>
              <a:rPr lang="de-DE" dirty="0"/>
              <a:t>, mit +/- wechselbar</a:t>
            </a:r>
          </a:p>
        </p:txBody>
      </p:sp>
      <p:pic>
        <p:nvPicPr>
          <p:cNvPr id="12" name="Grafik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1" y="1965498"/>
            <a:ext cx="1389073" cy="1022148"/>
          </a:xfrm>
          <a:prstGeom prst="rect">
            <a:avLst/>
          </a:prstGeom>
        </p:spPr>
      </p:pic>
      <p:sp>
        <p:nvSpPr>
          <p:cNvPr id="13" name="Rechteck 12"/>
          <p:cNvSpPr/>
          <p:nvPr/>
        </p:nvSpPr>
        <p:spPr>
          <a:xfrm>
            <a:off x="3275856" y="2021995"/>
            <a:ext cx="576064" cy="25487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4" name="Rechteck 13"/>
          <p:cNvSpPr/>
          <p:nvPr/>
        </p:nvSpPr>
        <p:spPr>
          <a:xfrm>
            <a:off x="620089" y="2813963"/>
            <a:ext cx="144017" cy="792088"/>
          </a:xfrm>
          <a:prstGeom prst="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15" name="Textfeld 14"/>
          <p:cNvSpPr txBox="1"/>
          <p:nvPr/>
        </p:nvSpPr>
        <p:spPr>
          <a:xfrm>
            <a:off x="2914162" y="4524466"/>
            <a:ext cx="4223464" cy="646331"/>
          </a:xfrm>
          <a:prstGeom prst="rect">
            <a:avLst/>
          </a:prstGeom>
          <a:noFill/>
        </p:spPr>
        <p:txBody>
          <a:bodyPr wrap="none" rtlCol="0">
            <a:spAutoFit/>
          </a:bodyPr>
          <a:lstStyle/>
          <a:p>
            <a:r>
              <a:rPr lang="de-DE" dirty="0"/>
              <a:t>Mit Sprechtaste oder „grüner“ bestätigen</a:t>
            </a:r>
          </a:p>
          <a:p>
            <a:pPr marL="285750" indent="-285750">
              <a:buFont typeface="Wingdings" panose="05000000000000000000" pitchFamily="2" charset="2"/>
              <a:buChar char="Ø"/>
            </a:pPr>
            <a:r>
              <a:rPr lang="de-DE" dirty="0"/>
              <a:t>Gateway bereit</a:t>
            </a:r>
          </a:p>
        </p:txBody>
      </p:sp>
      <p:sp>
        <p:nvSpPr>
          <p:cNvPr id="16" name="Textfeld 15"/>
          <p:cNvSpPr txBox="1"/>
          <p:nvPr/>
        </p:nvSpPr>
        <p:spPr>
          <a:xfrm>
            <a:off x="4684262" y="4801465"/>
            <a:ext cx="2453364" cy="369332"/>
          </a:xfrm>
          <a:prstGeom prst="rect">
            <a:avLst/>
          </a:prstGeom>
          <a:noFill/>
        </p:spPr>
        <p:txBody>
          <a:bodyPr wrap="none" rtlCol="0">
            <a:spAutoFit/>
          </a:bodyPr>
          <a:lstStyle/>
          <a:p>
            <a:r>
              <a:rPr lang="de-DE" dirty="0"/>
              <a:t>– Symbol wird angezeigt</a:t>
            </a:r>
          </a:p>
        </p:txBody>
      </p:sp>
      <p:sp>
        <p:nvSpPr>
          <p:cNvPr id="17" name="Rechteck 16"/>
          <p:cNvSpPr/>
          <p:nvPr/>
        </p:nvSpPr>
        <p:spPr>
          <a:xfrm>
            <a:off x="7812360" y="2348879"/>
            <a:ext cx="360040" cy="288033"/>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1312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IO_GUID" val="261880be-95ec-4305-9b43-9a09993b7aab"/>
  <p:tag name="MIO_EK" val="8170"/>
  <p:tag name="MIO_UPDATE" val="True"/>
  <p:tag name="MIO_VERSION" val="30.06.2014 16:29:57"/>
  <p:tag name="MIO_DBID" val="ED9FF2F2-6643-46BA-B685-7D49126FFAFF"/>
</p:tagLst>
</file>

<file path=ppt/tags/tag2.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3.xml><?xml version="1.0" encoding="utf-8"?>
<p:tagLst xmlns:a="http://schemas.openxmlformats.org/drawingml/2006/main" xmlns:r="http://schemas.openxmlformats.org/officeDocument/2006/relationships" xmlns:p="http://schemas.openxmlformats.org/presentationml/2006/main">
  <p:tag name="MIO_GUID" val="261880be-95ec-4305-9b43-9a09993b7aab"/>
  <p:tag name="MIO_EK" val="8170"/>
  <p:tag name="MIO_UPDATE" val="True"/>
  <p:tag name="MIO_VERSION" val="30.06.2014 16:29:57"/>
  <p:tag name="MIO_DBID" val="ED9FF2F2-6643-46BA-B685-7D49126FFAFF"/>
</p:tagLst>
</file>

<file path=ppt/tags/tag4.xml><?xml version="1.0" encoding="utf-8"?>
<p:tagLst xmlns:a="http://schemas.openxmlformats.org/drawingml/2006/main" xmlns:r="http://schemas.openxmlformats.org/officeDocument/2006/relationships" xmlns:p="http://schemas.openxmlformats.org/presentationml/2006/main">
  <p:tag name="MIO_GUID" val="261880be-95ec-4305-9b43-9a09993b7aab"/>
  <p:tag name="MIO_EK" val="8170"/>
  <p:tag name="MIO_UPDATE" val="True"/>
  <p:tag name="MIO_VERSION" val="30.06.2014 16:29:57"/>
  <p:tag name="MIO_DBID" val="ED9FF2F2-6643-46BA-B685-7D49126FFAFF"/>
</p:tagLst>
</file>

<file path=ppt/tags/tag5.xml><?xml version="1.0" encoding="utf-8"?>
<p:tagLst xmlns:a="http://schemas.openxmlformats.org/drawingml/2006/main" xmlns:r="http://schemas.openxmlformats.org/officeDocument/2006/relationships" xmlns:p="http://schemas.openxmlformats.org/presentationml/2006/main">
  <p:tag name="EMPOWERBULLET" val="EMPOWERBULLET"/>
</p:tagLst>
</file>

<file path=ppt/tags/tag6.xml><?xml version="1.0" encoding="utf-8"?>
<p:tagLst xmlns:a="http://schemas.openxmlformats.org/drawingml/2006/main" xmlns:r="http://schemas.openxmlformats.org/officeDocument/2006/relationships" xmlns:p="http://schemas.openxmlformats.org/presentationml/2006/main">
  <p:tag name="MIO_GUID" val="261880be-95ec-4305-9b43-9a09993b7aab"/>
  <p:tag name="MIO_EK" val="8170"/>
  <p:tag name="MIO_UPDATE" val="True"/>
  <p:tag name="MIO_VERSION" val="30.06.2014 16:29:57"/>
  <p:tag name="MIO_DBID" val="ED9FF2F2-6643-46BA-B685-7D49126FFAFF"/>
</p:tagLst>
</file>

<file path=ppt/tags/tag7.xml><?xml version="1.0" encoding="utf-8"?>
<p:tagLst xmlns:a="http://schemas.openxmlformats.org/drawingml/2006/main" xmlns:r="http://schemas.openxmlformats.org/officeDocument/2006/relationships" xmlns:p="http://schemas.openxmlformats.org/presentationml/2006/main">
  <p:tag name="MIO_GUID" val="3ff9f41b-2d5e-42ca-925f-e97eca70610d"/>
  <p:tag name="MIO_EK" val="286"/>
  <p:tag name="MIO_UPDATE" val="True"/>
  <p:tag name="MIO_VERSION" val="28.11.2011 17:16:29"/>
  <p:tag name="MIO_DBID" val="ED9FF2F2-6643-46BA-B685-7D49126FFAFF"/>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6103</Words>
  <Application>Microsoft Office PowerPoint</Application>
  <PresentationFormat>Bildschirmpräsentation (4:3)</PresentationFormat>
  <Paragraphs>1162</Paragraphs>
  <Slides>108</Slides>
  <Notes>0</Notes>
  <HiddenSlides>1</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3</vt:i4>
      </vt:variant>
      <vt:variant>
        <vt:lpstr>Folientitel</vt:lpstr>
      </vt:variant>
      <vt:variant>
        <vt:i4>108</vt:i4>
      </vt:variant>
    </vt:vector>
  </HeadingPairs>
  <TitlesOfParts>
    <vt:vector size="117" baseType="lpstr">
      <vt:lpstr>Arial</vt:lpstr>
      <vt:lpstr>Calibri</vt:lpstr>
      <vt:lpstr>EADS Sans</vt:lpstr>
      <vt:lpstr>Verdana</vt:lpstr>
      <vt:lpstr>Wingdings</vt:lpstr>
      <vt:lpstr>Larissa-Design</vt:lpstr>
      <vt:lpstr>Worksheet</vt:lpstr>
      <vt:lpstr>Clip</vt:lpstr>
      <vt:lpstr>Objekt-Manager-Shellobjekt</vt:lpstr>
      <vt:lpstr>Digitalfunk für Endanwender Freiwillige Feuerwehren der Landkreise Eichstätt-Ingolstadt-Neuburg-Pfaffenhofen</vt:lpstr>
      <vt:lpstr>Eingangsfrage</vt:lpstr>
      <vt:lpstr>Aufbau der Einweisung</vt:lpstr>
      <vt:lpstr>Digitalfunk Umrüststatus Deutschland</vt:lpstr>
      <vt:lpstr>Grundlagen Funktechnik</vt:lpstr>
      <vt:lpstr>Optional: Grundlagen Funktechnik</vt:lpstr>
      <vt:lpstr>Grundlagen Funktechnik</vt:lpstr>
      <vt:lpstr>Grundlagen Funktechnik</vt:lpstr>
      <vt:lpstr>Grundlagen Funktechnik</vt:lpstr>
      <vt:lpstr>Grundlagen Funktechnik</vt:lpstr>
      <vt:lpstr>Grundlagen Funktechnik</vt:lpstr>
      <vt:lpstr>Grundlagen Funktechnik</vt:lpstr>
      <vt:lpstr>Grundlagen Funktechnik</vt:lpstr>
      <vt:lpstr>Grundlagen Funktechnik</vt:lpstr>
      <vt:lpstr>Grundlagen Funktechnik</vt:lpstr>
      <vt:lpstr>Funkrufnamen auf Landkreisebene Bsp.EI</vt:lpstr>
      <vt:lpstr>Grundlagen Funktechnik</vt:lpstr>
      <vt:lpstr>Grundlagen Funktechnik</vt:lpstr>
      <vt:lpstr>Grundlagen Funktechnik</vt:lpstr>
      <vt:lpstr>Grundlagen Funktechnik</vt:lpstr>
      <vt:lpstr>Grundlagen Funktechnik</vt:lpstr>
      <vt:lpstr>Grundlagen Funktechnik</vt:lpstr>
      <vt:lpstr>Grundlagen Funktechnik</vt:lpstr>
      <vt:lpstr>Grundlagen Funktechnik</vt:lpstr>
      <vt:lpstr>Aufbau Digitalfunk</vt:lpstr>
      <vt:lpstr>Aufbau Digitalfunk</vt:lpstr>
      <vt:lpstr>Aufbau Digitalfunk</vt:lpstr>
      <vt:lpstr>Aufbau Digitalfunk</vt:lpstr>
      <vt:lpstr>Grundlagen Funktechnik</vt:lpstr>
      <vt:lpstr>Grundlagen Funktechnik</vt:lpstr>
      <vt:lpstr>Aufbau Digitalfunk</vt:lpstr>
      <vt:lpstr>Aufbau Digitalfunk</vt:lpstr>
      <vt:lpstr>Aufbau Digitalfunk</vt:lpstr>
      <vt:lpstr>Aufbau Digitalfunk</vt:lpstr>
      <vt:lpstr>Aufbau Digitalfunk</vt:lpstr>
      <vt:lpstr>Praxis Teil 1</vt:lpstr>
      <vt:lpstr>Zeichnung 1</vt:lpstr>
      <vt:lpstr>Zeichnung 2</vt:lpstr>
      <vt:lpstr>Zeichnung 3</vt:lpstr>
      <vt:lpstr>Zeichnung 4</vt:lpstr>
      <vt:lpstr>Zeichnung 5</vt:lpstr>
      <vt:lpstr>Aufbau Digitalfunk</vt:lpstr>
      <vt:lpstr>Aufbau Digitalfunk</vt:lpstr>
      <vt:lpstr>Aufbau Digitalfunk</vt:lpstr>
      <vt:lpstr>TMO ILS IN </vt:lpstr>
      <vt:lpstr>TMO-ILS IN</vt:lpstr>
      <vt:lpstr>Auffrischung  Sondergruppen TMO</vt:lpstr>
      <vt:lpstr>PowerPoint-Präsentation</vt:lpstr>
      <vt:lpstr>Aufbau Digitalfunk</vt:lpstr>
      <vt:lpstr>Aufbau Gruppen Visualisierung 1</vt:lpstr>
      <vt:lpstr>Aufbau Digitalfunk</vt:lpstr>
      <vt:lpstr>Aufbau Digitalfunk</vt:lpstr>
      <vt:lpstr>Aufbau Digitalfunk</vt:lpstr>
      <vt:lpstr>Aufbau Digitalfunk</vt:lpstr>
      <vt:lpstr>Aufbau Digitalfunk</vt:lpstr>
      <vt:lpstr>Aufbau Digitalfunk</vt:lpstr>
      <vt:lpstr>Alternative Darstellung Einsatz mit einer Gruppe</vt:lpstr>
      <vt:lpstr>Aufbau Digitalfunk</vt:lpstr>
      <vt:lpstr>Aufbau Digitalfunk</vt:lpstr>
      <vt:lpstr>Aufbau Digitalfunk</vt:lpstr>
      <vt:lpstr>Aufbau Digitalfunk</vt:lpstr>
      <vt:lpstr>Aufbau Digitalfunk</vt:lpstr>
      <vt:lpstr>Aufbau Digitalfunk</vt:lpstr>
      <vt:lpstr>Aufbau Digitalfunk</vt:lpstr>
      <vt:lpstr>Aufbau Digitalfunk</vt:lpstr>
      <vt:lpstr>Aufbau Digitalfunk</vt:lpstr>
      <vt:lpstr>Aufbau Digitalfunk</vt:lpstr>
      <vt:lpstr>FMS Statusmeldungen für FW Übersicht</vt:lpstr>
      <vt:lpstr>Einsatzablauf FMS</vt:lpstr>
      <vt:lpstr>Verwendung FMS bei Übungen,  Bewegungsfahrten und Fahrzeugausfällen</vt:lpstr>
      <vt:lpstr>Aufbau Digitalfunk</vt:lpstr>
      <vt:lpstr>Aufbau Digitalfunk</vt:lpstr>
      <vt:lpstr>Aufbau Digitalfunk</vt:lpstr>
      <vt:lpstr>Aufbau Digitalfunk</vt:lpstr>
      <vt:lpstr>Aufbau Digitalfunk</vt:lpstr>
      <vt:lpstr>Aufbau Digitalfunk</vt:lpstr>
      <vt:lpstr>Beispiel Repeatereinsatz</vt:lpstr>
      <vt:lpstr>Aufbau Digitalfunk</vt:lpstr>
      <vt:lpstr>Aufbau Digitalfunk</vt:lpstr>
      <vt:lpstr>Aufbau Digitalfunk</vt:lpstr>
      <vt:lpstr>Auffrischung Digitalfunk</vt:lpstr>
      <vt:lpstr>Digitalfunk für Führungsdienstgrade/GW</vt:lpstr>
      <vt:lpstr>Digitalfunk für Führungsdienstgrade/GW</vt:lpstr>
      <vt:lpstr>Digitalfunk für Führungsdienstgrade/GW</vt:lpstr>
      <vt:lpstr>Gerätebedienung</vt:lpstr>
      <vt:lpstr>Gerätebedienung</vt:lpstr>
      <vt:lpstr>Gerätebedienung</vt:lpstr>
      <vt:lpstr>Verwendung Smart Menü</vt:lpstr>
      <vt:lpstr>Gerätebedienung</vt:lpstr>
      <vt:lpstr>Menüstruktur</vt:lpstr>
      <vt:lpstr>Gerätebedienung</vt:lpstr>
      <vt:lpstr>Gerätebedienung</vt:lpstr>
      <vt:lpstr>Automatische Tastensperre</vt:lpstr>
      <vt:lpstr>Gerätebedienung</vt:lpstr>
      <vt:lpstr>So Si Box   -   Aussendurchsagen</vt:lpstr>
      <vt:lpstr>Gerätebedienung</vt:lpstr>
      <vt:lpstr>Gerätebedienung</vt:lpstr>
      <vt:lpstr>Aufbau Digitalfunk</vt:lpstr>
      <vt:lpstr>Aufbau Digitalfunk</vt:lpstr>
      <vt:lpstr>Gerätebedienung Kurzanleitung</vt:lpstr>
      <vt:lpstr>Praxis Auffrischung</vt:lpstr>
      <vt:lpstr>Funkübung PRAXIS MRT - GRUPPENFÜHRER</vt:lpstr>
      <vt:lpstr>Aufbau Digitalfunk</vt:lpstr>
      <vt:lpstr>Gerätebedienung Gerätewart</vt:lpstr>
      <vt:lpstr>Gerätebedienung Gerätewart</vt:lpstr>
      <vt:lpstr>Gerätebedienung Gerätewart</vt:lpstr>
      <vt:lpstr>Gerätebedienung Gerätewart</vt:lpstr>
      <vt:lpstr>Änderungshistorie / Infos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Digitalfunk LKR EI_IN_ND_PAF</dc:title>
  <dc:creator>Tom</dc:creator>
  <dc:description>tom@rmit.de</dc:description>
  <cp:lastModifiedBy>Thomas Rößler</cp:lastModifiedBy>
  <cp:revision>201</cp:revision>
  <dcterms:created xsi:type="dcterms:W3CDTF">2014-07-15T12:43:40Z</dcterms:created>
  <dcterms:modified xsi:type="dcterms:W3CDTF">2020-02-13T20:59:52Z</dcterms:modified>
</cp:coreProperties>
</file>